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50" d="100"/>
          <a:sy n="50" d="100"/>
        </p:scale>
        <p:origin x="516" y="-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57200" y="11161649"/>
            <a:ext cx="9649072" cy="33239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REALIZAÇÃO DE EXAME OCULAR EM ESCOLARES MENORES DE 10 ANOS DE IDADE PARA BUSCA DE CASOS DE TRACOMACONSIDERANDO A PROGRAMAÇÃO DO INQUÉRITO NA REGIÃO.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342952" y="4388356"/>
            <a:ext cx="21217086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INQUÉRITO EPIDEMIOLÓGICO DE TRACOMA NA VII REGIÃO DE SAÚDE DO SERTÃO DE PERNAMBUCO: VIGILÂNCIA ATIVA E FORTALECIMENTO DAS AÇÕES DE CONTROLE</a:t>
            </a:r>
            <a:endParaRPr lang="pt-BR" sz="5400" b="1" dirty="0" smtClean="0">
              <a:solidFill>
                <a:srgbClr val="0089CD"/>
              </a:solidFill>
              <a:latin typeface="Montserrat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771448" y="6042957"/>
            <a:ext cx="21074210" cy="10338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fontAlgn="base"/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Emmanuelle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Alves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Santos¹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Andreza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Cintia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Ramos Lima²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Brena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Belfort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Lustosa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Martins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 smtClean="0">
                <a:latin typeface="Montserrat"/>
              </a:rPr>
              <a:t>Danieria</a:t>
            </a:r>
            <a:r>
              <a:rPr lang="pt-BR" sz="2800" b="1" dirty="0" smtClean="0">
                <a:latin typeface="Montserrat"/>
              </a:rPr>
              <a:t> de Sá Alencar </a:t>
            </a:r>
            <a:r>
              <a:rPr lang="pt-BR" sz="2800" b="1" dirty="0" smtClean="0">
                <a:latin typeface="Montserrat"/>
              </a:rPr>
              <a:t>Magalhães</a:t>
            </a:r>
            <a:r>
              <a:rPr lang="pt-BR" sz="2800" b="1" baseline="30000" dirty="0" smtClean="0">
                <a:latin typeface="Montserrat"/>
              </a:rPr>
              <a:t>4</a:t>
            </a:r>
            <a:r>
              <a:rPr lang="pt-BR" sz="2800" baseline="30000" dirty="0" smtClean="0"/>
              <a:t>,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latin typeface="Montserrat"/>
              </a:rPr>
              <a:t>David Pereira de Barros Júnior</a:t>
            </a:r>
            <a:r>
              <a:rPr lang="pt-BR" sz="2800" b="1" baseline="30000" dirty="0" smtClean="0">
                <a:latin typeface="Montserrat"/>
              </a:rPr>
              <a:t>5</a:t>
            </a:r>
            <a:r>
              <a:rPr lang="pt-BR" sz="2800" baseline="30000" dirty="0" smtClean="0"/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latin typeface="Montserrat"/>
              </a:rPr>
              <a:t>Filipe </a:t>
            </a:r>
            <a:r>
              <a:rPr lang="pt-BR" sz="2800" b="1" dirty="0" err="1" smtClean="0">
                <a:latin typeface="Montserrat"/>
              </a:rPr>
              <a:t>Edder</a:t>
            </a:r>
            <a:r>
              <a:rPr lang="pt-BR" sz="2800" b="1" dirty="0" smtClean="0">
                <a:latin typeface="Montserrat"/>
              </a:rPr>
              <a:t> Miranda </a:t>
            </a:r>
            <a:r>
              <a:rPr lang="pt-BR" sz="2800" b="1" dirty="0" smtClean="0">
                <a:latin typeface="Montserrat"/>
              </a:rPr>
              <a:t>Cruz</a:t>
            </a:r>
            <a:r>
              <a:rPr lang="pt-BR" sz="2800" b="1" baseline="30000" dirty="0" smtClean="0">
                <a:latin typeface="Montserrat"/>
              </a:rPr>
              <a:t>6</a:t>
            </a:r>
            <a:r>
              <a:rPr lang="pt-BR" sz="2800" b="1" dirty="0" smtClean="0">
                <a:latin typeface="Montserrat"/>
              </a:rPr>
              <a:t>, </a:t>
            </a:r>
            <a:r>
              <a:rPr lang="pt-BR" sz="2800" b="1" dirty="0" err="1" smtClean="0">
                <a:latin typeface="Montserrat"/>
              </a:rPr>
              <a:t>Franciene</a:t>
            </a:r>
            <a:r>
              <a:rPr lang="pt-BR" sz="2800" b="1" dirty="0" smtClean="0">
                <a:latin typeface="Montserrat"/>
              </a:rPr>
              <a:t> </a:t>
            </a:r>
            <a:r>
              <a:rPr lang="pt-BR" sz="2800" b="1" dirty="0" err="1" smtClean="0">
                <a:latin typeface="Montserrat"/>
              </a:rPr>
              <a:t>Feitoza</a:t>
            </a:r>
            <a:r>
              <a:rPr lang="pt-BR" sz="2800" b="1" dirty="0" smtClean="0">
                <a:latin typeface="Montserrat"/>
              </a:rPr>
              <a:t> da </a:t>
            </a:r>
            <a:r>
              <a:rPr lang="pt-BR" sz="2800" b="1" dirty="0" smtClean="0">
                <a:latin typeface="Montserrat"/>
              </a:rPr>
              <a:t>Silva</a:t>
            </a:r>
            <a:r>
              <a:rPr lang="pt-BR" sz="2800" b="1" baseline="30000" dirty="0" smtClean="0">
                <a:latin typeface="Montserrat"/>
              </a:rPr>
              <a:t>7</a:t>
            </a:r>
            <a:r>
              <a:rPr lang="pt-BR" sz="2800" b="1" dirty="0" smtClean="0">
                <a:latin typeface="Montserrat"/>
              </a:rPr>
              <a:t>, </a:t>
            </a:r>
            <a:r>
              <a:rPr lang="pt-BR" sz="2800" b="1" dirty="0" err="1" smtClean="0">
                <a:latin typeface="Montserrat"/>
              </a:rPr>
              <a:t>Gutemberg</a:t>
            </a:r>
            <a:r>
              <a:rPr lang="pt-BR" sz="2800" b="1" dirty="0" smtClean="0">
                <a:latin typeface="Montserrat"/>
              </a:rPr>
              <a:t> </a:t>
            </a:r>
            <a:r>
              <a:rPr lang="pt-BR" sz="2800" b="1" dirty="0" smtClean="0">
                <a:latin typeface="Montserrat"/>
              </a:rPr>
              <a:t>Azevedo da Silva </a:t>
            </a:r>
            <a:r>
              <a:rPr lang="pt-BR" sz="2800" b="1" dirty="0" smtClean="0">
                <a:latin typeface="Montserrat"/>
              </a:rPr>
              <a:t>Sampaio</a:t>
            </a:r>
            <a:r>
              <a:rPr lang="pt-BR" sz="2800" b="1" baseline="30000" dirty="0" smtClean="0">
                <a:latin typeface="Montserrat"/>
              </a:rPr>
              <a:t>8</a:t>
            </a:r>
            <a:r>
              <a:rPr lang="pt-BR" sz="2800" b="1" dirty="0" smtClean="0">
                <a:latin typeface="Montserrat"/>
              </a:rPr>
              <a:t>, Luciano Lindolfo</a:t>
            </a:r>
            <a:r>
              <a:rPr lang="pt-BR" sz="2800" b="1" baseline="30000" dirty="0" smtClean="0">
                <a:latin typeface="Montserrat"/>
              </a:rPr>
              <a:t>9</a:t>
            </a:r>
            <a:r>
              <a:rPr lang="pt-BR" sz="2800" b="1" dirty="0" smtClean="0">
                <a:latin typeface="Montserrat"/>
              </a:rPr>
              <a:t>, Maria </a:t>
            </a:r>
            <a:r>
              <a:rPr lang="pt-BR" sz="2800" b="1" dirty="0" smtClean="0">
                <a:latin typeface="Montserrat"/>
              </a:rPr>
              <a:t>Auxiliadora de Sá </a:t>
            </a:r>
            <a:r>
              <a:rPr lang="pt-BR" sz="2800" b="1" dirty="0" smtClean="0">
                <a:latin typeface="Montserrat"/>
              </a:rPr>
              <a:t>Magalhães</a:t>
            </a:r>
            <a:r>
              <a:rPr lang="pt-BR" sz="2800" b="1" baseline="30000" dirty="0" smtClean="0">
                <a:latin typeface="Montserrat"/>
              </a:rPr>
              <a:t>10</a:t>
            </a:r>
            <a:r>
              <a:rPr lang="pt-BR" sz="2800" b="1" dirty="0" smtClean="0">
                <a:latin typeface="Montserrat"/>
              </a:rPr>
              <a:t>,Milena </a:t>
            </a:r>
            <a:r>
              <a:rPr lang="pt-BR" sz="2800" b="1" dirty="0" smtClean="0">
                <a:latin typeface="Montserrat"/>
              </a:rPr>
              <a:t>Stela Freire da Silva </a:t>
            </a:r>
            <a:r>
              <a:rPr lang="pt-BR" sz="2800" b="1" dirty="0" smtClean="0">
                <a:latin typeface="Montserrat"/>
              </a:rPr>
              <a:t>Carvalho</a:t>
            </a:r>
            <a:r>
              <a:rPr lang="pt-BR" sz="2800" b="1" baseline="30000" dirty="0" smtClean="0">
                <a:latin typeface="Montserrat"/>
              </a:rPr>
              <a:t>11</a:t>
            </a:r>
            <a:r>
              <a:rPr lang="pt-BR" sz="2800" b="1" dirty="0" smtClean="0">
                <a:latin typeface="Montserrat"/>
              </a:rPr>
              <a:t>,</a:t>
            </a:r>
            <a:r>
              <a:rPr lang="pt-BR" sz="2800" b="1" dirty="0" err="1" smtClean="0">
                <a:latin typeface="Montserrat"/>
              </a:rPr>
              <a:t>Tarcia</a:t>
            </a:r>
            <a:r>
              <a:rPr lang="pt-BR" sz="2800" b="1" dirty="0" smtClean="0">
                <a:latin typeface="Montserrat"/>
              </a:rPr>
              <a:t> </a:t>
            </a:r>
            <a:r>
              <a:rPr lang="pt-BR" sz="2800" b="1" dirty="0" err="1" smtClean="0">
                <a:latin typeface="Montserrat"/>
              </a:rPr>
              <a:t>Thalita</a:t>
            </a:r>
            <a:r>
              <a:rPr lang="pt-BR" sz="2800" b="1" dirty="0" smtClean="0">
                <a:latin typeface="Montserrat"/>
              </a:rPr>
              <a:t> Bandeira </a:t>
            </a:r>
            <a:r>
              <a:rPr lang="pt-BR" sz="2800" b="1" dirty="0" smtClean="0">
                <a:latin typeface="Montserrat"/>
              </a:rPr>
              <a:t>Garcia</a:t>
            </a:r>
            <a:r>
              <a:rPr lang="pt-BR" sz="2800" b="1" baseline="30000" dirty="0" smtClean="0">
                <a:latin typeface="Montserrat"/>
              </a:rPr>
              <a:t>12</a:t>
            </a:r>
            <a:endParaRPr lang="pt-BR" sz="2800" b="1" dirty="0" smtClean="0">
              <a:latin typeface="Montserrat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71448" y="7018245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¹VII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Estadual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Salgueiro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 a </a:t>
            </a:r>
            <a:r>
              <a:rPr lang="pt-BR" sz="2400" baseline="30000" dirty="0" smtClean="0">
                <a:latin typeface="Montserrat"/>
              </a:rPr>
              <a:t>12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¹VII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Estadual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Salgueiro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pt-BR" sz="2400" dirty="0" smtClean="0">
                <a:latin typeface="Montserrat"/>
              </a:rPr>
              <a:t>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emmanuelle_alves01@hotmail.com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14324" y="1501930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85762" y="16305185"/>
            <a:ext cx="9649072" cy="51706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PARA SELECIONAR OS MUNICÍPIOS ONDE A AÇÃO SERIA EXECUTADA, FORAM UTILIZADOS COMO CRITÉRIO OS MUNICÍPIOS QUE NÃO REALIZARAM INQUÉRITO ESCOLAR DE TRACOMA EM 2022, MAS REALIZARAM ATIVIDADES NOS ÚLTIMOS CINCO ANOS E TIVERAM POSITIVIDADE IGUAL OU MAIOR QUE 5%, BASEADO EM DADOS DO SINAN. E MUNICÍPIOS QUE FORAM TRABALHADOS EM 2001 NO PRIMEIRO INQUÉRITO ESTADUAL, MAS NÃO HOUVE RETORNO PARA AS REAVALIAÇÕES E APRESENTARAM POSITIVIDADE IGUALOU MAIOR QUE 5%.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71448" y="1509073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842886" y="2252029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842886" y="24091927"/>
            <a:ext cx="9649072" cy="58169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A REALIZAÇÃO DO INQUÉRITO DE TRACOMA FOI ESSENCIAL, POR CONFIRMAR A AUSÊNCIA DE CASOS POSITIVOS, DEMONSTRANDO CONTROLE EPIDEMIOLÓGICO DA DOENÇA NA VII REGIÃO DE SAÚDE. ALÉM DISSO, FORAM REALIZADOS DEBATES NAS ESCOLAS COM PROFISSIONAIS DA SAÚDE E DA EDUCAÇÃO, SOBRE FORMAS DE TRANSMISSÃO, PREVENÇÃO E TRATAMENTO DA DOENÇA. DESTA FORMA, OS PROFISSIONAIS QUE ESTÃO EM CONTATO DIRETO COM AS CRIANÇAS, PODEM FICAR ATENTOS A POSSÍVEIS MANIFESTAÇÕES CLÍNICAS DO TRACOMA EVITANDO QUE SURTOS ACONTEÇAM.</a:t>
            </a:r>
          </a:p>
        </p:txBody>
      </p:sp>
      <p:sp>
        <p:nvSpPr>
          <p:cNvPr id="20" name="TextBox 17"/>
          <p:cNvSpPr txBox="1"/>
          <p:nvPr/>
        </p:nvSpPr>
        <p:spPr>
          <a:xfrm>
            <a:off x="628572" y="2259172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6166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REALIZAR BUSCA ATIVA DE CASOS DE TRACOMA INFLAMATÓRIO INTENSO (TI) E INFLAMAÇÃO TRACOMATOSA FOLICULAR (TF)PARA O DIAGNÓSTICO DA DOENÇA EM ESCOLARES DA REDE PÚBLICA NA FAIXA ETÁRIA DE 1 A 9 ANOS E ACOMPANHAR OS CASOS POSITIVOS ATÉ SUA ALTA POR CURA, EM DOIS PERÍODOS DE AVALIAÇÃO (6 E 12 MESES).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130090" y="1501930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268024" y="16233747"/>
            <a:ext cx="9649072" cy="51706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A AÇÃO FOI REALIZADA NOS MUNICÍPIOS DE SALGUEIRO E MIRANDIBA ENVOLVENDO CINCO ESCOLAS DE ENSINO FUNDAMENTAL E CRECHES SITUADAS EM ZONA URBANA E RURAL. PARA PERMITIR QUE OS MENORES DE IDADE PARTICIPASSEM DAS AÇÕES OS RESPONSÁVEIS ASSINARAM TERMO DE CONSENTIMENTO LIVRE E ESCLARECIDO (TCLE) E RECEBERAM AS DEVIDAS ORIENTAÇÕES. NO TOTAL, FORAM EXAMINADAS 521 CRIANÇAS. ONDE, NÃO HOUVE POSITIVIDADE DE CASOS. REFORÇANDO ASSIM, QUE NA VII REGIÃO EXISTE UM CONTROLE DA DOENÇA E AUSÊNCIA DE SUBNOTIFICAÇÃO.</a:t>
            </a:r>
          </a:p>
        </p:txBody>
      </p:sp>
      <p:sp>
        <p:nvSpPr>
          <p:cNvPr id="53" name="TextBox 17"/>
          <p:cNvSpPr txBox="1"/>
          <p:nvPr/>
        </p:nvSpPr>
        <p:spPr>
          <a:xfrm>
            <a:off x="12058652" y="1509073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201528" y="2252029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272966" y="24020489"/>
            <a:ext cx="9649072" cy="45243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COMO O TRACOMA É UMA DOENÇA NEGLIGENCIADA, FALA-SE POUCO SOBRE A MESMA. AÇÕES COMO O INQUÉRITO, PROPORCIONAM A DIFUSÃO DE INFORMAÇÕES SOBRE A DOENÇA E COMO A MANTER SOB CONTROLE. APESAR DE CAMINHAR PARA A ERRADICAÇÃO EM ALGUMAS LOCALIDADES DO PAÍS, DEVEM CONTINUAR ACONTECENDO CAMPANHAS E INVESTIGAÇÕES DE CASOS POSITIVOS BUSCANDO PROMOVER DIAGNÓSTICO PRECOCE, EVITANDO COMPLICAÇÕES E MELHORANDO A QUALIDADE DE VIDA DA POPULAÇÃO.</a:t>
            </a:r>
            <a:endParaRPr lang="pt-BR" sz="2800" dirty="0" smtClean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130090" y="2255680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486224" y="3037847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842886" y="31735793"/>
            <a:ext cx="21574276" cy="45756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400" dirty="0" smtClean="0">
                <a:latin typeface="Montserrat"/>
              </a:rPr>
              <a:t>BRASIL. Ministério da Saúde. </a:t>
            </a:r>
            <a:r>
              <a:rPr lang="pt-BR" sz="2400" b="1" dirty="0" smtClean="0">
                <a:latin typeface="Montserrat"/>
              </a:rPr>
              <a:t>Manual de Controle do Tracoma</a:t>
            </a:r>
            <a:r>
              <a:rPr lang="pt-BR" sz="2400" dirty="0" smtClean="0">
                <a:latin typeface="Montserrat"/>
              </a:rPr>
              <a:t>. Brasília: MS, 2001.</a:t>
            </a:r>
          </a:p>
          <a:p>
            <a:r>
              <a:rPr lang="pt-BR" sz="2400" dirty="0" smtClean="0">
                <a:latin typeface="Montserrat"/>
              </a:rPr>
              <a:t>BRASIL</a:t>
            </a:r>
            <a:r>
              <a:rPr lang="pt-BR" sz="2400" dirty="0" smtClean="0">
                <a:latin typeface="Montserrat"/>
              </a:rPr>
              <a:t>. Ministério da Saúde. </a:t>
            </a:r>
            <a:r>
              <a:rPr lang="pt-BR" sz="2400" b="1" dirty="0" smtClean="0">
                <a:latin typeface="Montserrat"/>
              </a:rPr>
              <a:t>Manual de Vigilância do Tracoma para eliminação da cegueira</a:t>
            </a:r>
            <a:r>
              <a:rPr lang="pt-BR" sz="2400" dirty="0" smtClean="0">
                <a:latin typeface="Montserrat"/>
              </a:rPr>
              <a:t>. Brasília: MS, </a:t>
            </a:r>
            <a:r>
              <a:rPr lang="pt-BR" sz="2400" dirty="0" smtClean="0">
                <a:latin typeface="Montserrat"/>
              </a:rPr>
              <a:t>2014.</a:t>
            </a:r>
            <a:endParaRPr lang="pt-BR" sz="2400" dirty="0" smtClean="0">
              <a:latin typeface="Montserrat"/>
            </a:endParaRPr>
          </a:p>
          <a:p>
            <a:r>
              <a:rPr lang="pt-BR" sz="2400" dirty="0" smtClean="0">
                <a:latin typeface="Montserrat"/>
              </a:rPr>
              <a:t>BRASIL</a:t>
            </a:r>
            <a:r>
              <a:rPr lang="pt-BR" sz="2400" dirty="0" smtClean="0">
                <a:latin typeface="Montserrat"/>
              </a:rPr>
              <a:t>. Ministério da </a:t>
            </a:r>
            <a:r>
              <a:rPr lang="pt-BR" sz="2400" dirty="0" smtClean="0">
                <a:latin typeface="Montserrat"/>
              </a:rPr>
              <a:t>Saúde. </a:t>
            </a:r>
            <a:r>
              <a:rPr lang="pt-BR" sz="2400" b="1" dirty="0" smtClean="0">
                <a:latin typeface="Montserrat"/>
              </a:rPr>
              <a:t>Diretrizes </a:t>
            </a:r>
            <a:r>
              <a:rPr lang="pt-BR" sz="2400" b="1" dirty="0" smtClean="0">
                <a:latin typeface="Montserrat"/>
              </a:rPr>
              <a:t>para Trabalho de Campo em Inquéritos </a:t>
            </a:r>
            <a:r>
              <a:rPr lang="pt-BR" sz="2400" b="1" dirty="0" smtClean="0">
                <a:latin typeface="Montserrat"/>
              </a:rPr>
              <a:t>Populacionais</a:t>
            </a:r>
            <a:r>
              <a:rPr lang="pt-BR" sz="2400" dirty="0" smtClean="0">
                <a:latin typeface="Montserrat"/>
              </a:rPr>
              <a:t>. Brasília</a:t>
            </a:r>
            <a:r>
              <a:rPr lang="pt-BR" sz="2400" dirty="0" smtClean="0">
                <a:latin typeface="Montserrat"/>
              </a:rPr>
              <a:t>: MS, 2018</a:t>
            </a:r>
            <a:r>
              <a:rPr lang="pt-BR" sz="2400" dirty="0" smtClean="0">
                <a:latin typeface="Montserrat"/>
              </a:rPr>
              <a:t>.</a:t>
            </a:r>
          </a:p>
          <a:p>
            <a:r>
              <a:rPr lang="pt-BR" sz="2400" dirty="0" smtClean="0">
                <a:latin typeface="Montserrat"/>
              </a:rPr>
              <a:t>BRASIL. Ministério da Saúde. Secretaria de Vigilância em </a:t>
            </a:r>
            <a:r>
              <a:rPr lang="pt-BR" sz="2400" dirty="0" smtClean="0">
                <a:latin typeface="Montserrat"/>
              </a:rPr>
              <a:t>Saúde. </a:t>
            </a:r>
            <a:r>
              <a:rPr lang="pt-BR" sz="2400" b="1" dirty="0" smtClean="0">
                <a:latin typeface="Montserrat"/>
              </a:rPr>
              <a:t>Inquéritos </a:t>
            </a:r>
            <a:r>
              <a:rPr lang="pt-BR" sz="2400" b="1" dirty="0" smtClean="0">
                <a:latin typeface="Montserrat"/>
              </a:rPr>
              <a:t>Nacionais de Saúde: guia para métodos, planejamento e </a:t>
            </a:r>
            <a:r>
              <a:rPr lang="pt-BR" sz="2400" b="1" dirty="0" smtClean="0">
                <a:latin typeface="Montserrat"/>
              </a:rPr>
              <a:t>execução</a:t>
            </a:r>
            <a:r>
              <a:rPr lang="pt-BR" sz="2400" dirty="0" smtClean="0">
                <a:latin typeface="Montserrat"/>
              </a:rPr>
              <a:t>. Brasília</a:t>
            </a:r>
            <a:r>
              <a:rPr lang="pt-BR" sz="2400" dirty="0" smtClean="0">
                <a:latin typeface="Montserrat"/>
              </a:rPr>
              <a:t>: Ministério da Saúde, 2019</a:t>
            </a:r>
            <a:r>
              <a:rPr lang="pt-BR" sz="2400" dirty="0" smtClean="0">
                <a:latin typeface="Montserrat"/>
              </a:rPr>
              <a:t>.</a:t>
            </a:r>
          </a:p>
          <a:p>
            <a:r>
              <a:rPr lang="pt-BR" sz="2400" dirty="0" smtClean="0">
                <a:latin typeface="Montserrat"/>
              </a:rPr>
              <a:t>LOPES, Maria de Fátima Costa. </a:t>
            </a:r>
            <a:r>
              <a:rPr lang="pt-BR" sz="2400" b="1" dirty="0" smtClean="0">
                <a:latin typeface="Montserrat"/>
              </a:rPr>
              <a:t>Tracoma: situação epidemiológica no Brasil</a:t>
            </a:r>
            <a:r>
              <a:rPr lang="pt-BR" sz="2400" dirty="0" smtClean="0">
                <a:latin typeface="Montserrat"/>
              </a:rPr>
              <a:t>. 2008. Dissertação (Mestrado em Saúde Coletiva) — Universidade Federal da Bahia, Salvador, 2008. Disponível em: https://repositorio.ufba.br/handle/ri/10292](https://repositorio.ufba.br/handle/ri/10292. </a:t>
            </a:r>
          </a:p>
          <a:p>
            <a:r>
              <a:rPr lang="pt-BR" sz="2400" dirty="0" smtClean="0">
                <a:latin typeface="Montserrat"/>
              </a:rPr>
              <a:t>MARIANO</a:t>
            </a:r>
            <a:r>
              <a:rPr lang="pt-BR" sz="2400" dirty="0" smtClean="0">
                <a:latin typeface="Montserrat"/>
              </a:rPr>
              <a:t>, R. M.; GARRAFA, V.; LUNA, E. J. </a:t>
            </a:r>
            <a:r>
              <a:rPr lang="pt-BR" sz="2400" dirty="0" smtClean="0">
                <a:latin typeface="Montserrat"/>
              </a:rPr>
              <a:t>A. Tracoma </a:t>
            </a:r>
            <a:r>
              <a:rPr lang="pt-BR" sz="2400" dirty="0" smtClean="0">
                <a:latin typeface="Montserrat"/>
              </a:rPr>
              <a:t>como doença negligenciada: desafios para vigilância e controle no Brasil. </a:t>
            </a:r>
            <a:r>
              <a:rPr lang="pt-BR" sz="2400" b="1" dirty="0" smtClean="0">
                <a:latin typeface="Montserrat"/>
              </a:rPr>
              <a:t>Revista Bioética</a:t>
            </a:r>
            <a:r>
              <a:rPr lang="pt-BR" sz="2400" dirty="0" smtClean="0">
                <a:latin typeface="Montserrat"/>
              </a:rPr>
              <a:t>, </a:t>
            </a:r>
            <a:r>
              <a:rPr lang="pt-BR" sz="2400" dirty="0" smtClean="0">
                <a:latin typeface="Montserrat"/>
              </a:rPr>
              <a:t>v. 26, n. 2, p. 254-263, 2018.</a:t>
            </a:r>
          </a:p>
          <a:p>
            <a:endParaRPr lang="pt-BR" sz="2400" dirty="0" smtClean="0">
              <a:latin typeface="Montserrat"/>
            </a:endParaRPr>
          </a:p>
          <a:p>
            <a:endParaRPr lang="pt-BR" sz="2400" dirty="0" smtClean="0">
              <a:latin typeface="Montserrat"/>
            </a:endParaRPr>
          </a:p>
          <a:p>
            <a:endParaRPr lang="pt-BR" sz="2400" dirty="0" smtClean="0">
              <a:latin typeface="Montserrat"/>
            </a:endParaRPr>
          </a:p>
          <a:p>
            <a:endParaRPr lang="pt-BR" sz="2400" dirty="0" smtClean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723</Words>
  <Application>Microsoft Macintosh PowerPoint</Application>
  <PresentationFormat>Personalizar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Ramiro</cp:lastModifiedBy>
  <cp:revision>12</cp:revision>
  <dcterms:created xsi:type="dcterms:W3CDTF">2025-09-30T13:28:19Z</dcterms:created>
  <dcterms:modified xsi:type="dcterms:W3CDTF">2025-11-14T16:25:41Z</dcterms:modified>
</cp:coreProperties>
</file>