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23402925" cy="40325675"/>
  <p:notesSz cx="6858000" cy="9144000"/>
  <p:defaultTextStyle>
    <a:defPPr>
      <a:defRPr lang="pt-BR"/>
    </a:defPPr>
    <a:lvl1pPr marL="0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1pPr>
    <a:lvl2pPr marL="1820799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2pPr>
    <a:lvl3pPr marL="3641598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3pPr>
    <a:lvl4pPr marL="5462397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4pPr>
    <a:lvl5pPr marL="7283196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5pPr>
    <a:lvl6pPr marL="9103995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6pPr>
    <a:lvl7pPr marL="10924794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7pPr>
    <a:lvl8pPr marL="12745593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8pPr>
    <a:lvl9pPr marL="14566392" algn="l" defTabSz="3641598" rtl="0" eaLnBrk="1" latinLnBrk="0" hangingPunct="1">
      <a:defRPr sz="7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2701">
          <p15:clr>
            <a:srgbClr val="A4A3A4"/>
          </p15:clr>
        </p15:guide>
        <p15:guide id="2" pos="73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9CD"/>
    <a:srgbClr val="3E409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1"/>
    <p:restoredTop sz="94674"/>
  </p:normalViewPr>
  <p:slideViewPr>
    <p:cSldViewPr>
      <p:cViewPr varScale="1">
        <p:scale>
          <a:sx n="17" d="100"/>
          <a:sy n="17" d="100"/>
        </p:scale>
        <p:origin x="-3528" y="-246"/>
      </p:cViewPr>
      <p:guideLst>
        <p:guide orient="horz" pos="12701"/>
        <p:guide pos="737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55220" y="12527099"/>
            <a:ext cx="19892486" cy="8643883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510439" y="22851216"/>
            <a:ext cx="16382048" cy="10305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20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641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462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283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1039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924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745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566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pPr/>
              <a:t>14/11/2025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pPr/>
              <a:t>14/11/2025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16967121" y="1614900"/>
            <a:ext cx="5265658" cy="34407509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170146" y="1614900"/>
            <a:ext cx="15406926" cy="34407509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pPr/>
              <a:t>14/11/2025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pPr/>
              <a:t>14/11/2025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48670" y="25912983"/>
            <a:ext cx="19892486" cy="8009127"/>
          </a:xfrm>
        </p:spPr>
        <p:txBody>
          <a:bodyPr anchor="t"/>
          <a:lstStyle>
            <a:lvl1pPr algn="l">
              <a:defRPr sz="159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848670" y="17091745"/>
            <a:ext cx="19892486" cy="8821238"/>
          </a:xfrm>
        </p:spPr>
        <p:txBody>
          <a:bodyPr anchor="b"/>
          <a:lstStyle>
            <a:lvl1pPr marL="0" indent="0">
              <a:buNone/>
              <a:defRPr sz="8000">
                <a:solidFill>
                  <a:schemeClr val="tx1">
                    <a:tint val="75000"/>
                  </a:schemeClr>
                </a:solidFill>
              </a:defRPr>
            </a:lvl1pPr>
            <a:lvl2pPr marL="1820799" indent="0">
              <a:buNone/>
              <a:defRPr sz="7200">
                <a:solidFill>
                  <a:schemeClr val="tx1">
                    <a:tint val="75000"/>
                  </a:schemeClr>
                </a:solidFill>
              </a:defRPr>
            </a:lvl2pPr>
            <a:lvl3pPr marL="3641598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3pPr>
            <a:lvl4pPr marL="5462397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4pPr>
            <a:lvl5pPr marL="7283196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5pPr>
            <a:lvl6pPr marL="9103995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6pPr>
            <a:lvl7pPr marL="10924794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7pPr>
            <a:lvl8pPr marL="12745593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8pPr>
            <a:lvl9pPr marL="14566392" indent="0">
              <a:buNone/>
              <a:defRPr sz="5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pPr/>
              <a:t>14/11/2025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170146" y="9409327"/>
            <a:ext cx="10336292" cy="26613082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1896487" y="9409327"/>
            <a:ext cx="10336292" cy="26613082"/>
          </a:xfrm>
        </p:spPr>
        <p:txBody>
          <a:bodyPr/>
          <a:lstStyle>
            <a:lvl1pPr>
              <a:defRPr sz="11200"/>
            </a:lvl1pPr>
            <a:lvl2pPr>
              <a:defRPr sz="9600"/>
            </a:lvl2pPr>
            <a:lvl3pPr>
              <a:defRPr sz="8000"/>
            </a:lvl3pPr>
            <a:lvl4pPr>
              <a:defRPr sz="7200"/>
            </a:lvl4pPr>
            <a:lvl5pPr>
              <a:defRPr sz="7200"/>
            </a:lvl5pPr>
            <a:lvl6pPr>
              <a:defRPr sz="7200"/>
            </a:lvl6pPr>
            <a:lvl7pPr>
              <a:defRPr sz="7200"/>
            </a:lvl7pPr>
            <a:lvl8pPr>
              <a:defRPr sz="7200"/>
            </a:lvl8pPr>
            <a:lvl9pPr>
              <a:defRPr sz="72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pPr/>
              <a:t>14/11/2025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70146" y="9026606"/>
            <a:ext cx="10340356" cy="3761860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0799" indent="0">
              <a:buNone/>
              <a:defRPr sz="8000" b="1"/>
            </a:lvl2pPr>
            <a:lvl3pPr marL="3641598" indent="0">
              <a:buNone/>
              <a:defRPr sz="7200" b="1"/>
            </a:lvl3pPr>
            <a:lvl4pPr marL="5462397" indent="0">
              <a:buNone/>
              <a:defRPr sz="6400" b="1"/>
            </a:lvl4pPr>
            <a:lvl5pPr marL="7283196" indent="0">
              <a:buNone/>
              <a:defRPr sz="6400" b="1"/>
            </a:lvl5pPr>
            <a:lvl6pPr marL="9103995" indent="0">
              <a:buNone/>
              <a:defRPr sz="6400" b="1"/>
            </a:lvl6pPr>
            <a:lvl7pPr marL="10924794" indent="0">
              <a:buNone/>
              <a:defRPr sz="6400" b="1"/>
            </a:lvl7pPr>
            <a:lvl8pPr marL="12745593" indent="0">
              <a:buNone/>
              <a:defRPr sz="6400" b="1"/>
            </a:lvl8pPr>
            <a:lvl9pPr marL="14566392" indent="0">
              <a:buNone/>
              <a:defRPr sz="64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170146" y="12788467"/>
            <a:ext cx="10340356" cy="23233939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1888362" y="9026606"/>
            <a:ext cx="10344418" cy="3761860"/>
          </a:xfrm>
        </p:spPr>
        <p:txBody>
          <a:bodyPr anchor="b"/>
          <a:lstStyle>
            <a:lvl1pPr marL="0" indent="0">
              <a:buNone/>
              <a:defRPr sz="9600" b="1"/>
            </a:lvl1pPr>
            <a:lvl2pPr marL="1820799" indent="0">
              <a:buNone/>
              <a:defRPr sz="8000" b="1"/>
            </a:lvl2pPr>
            <a:lvl3pPr marL="3641598" indent="0">
              <a:buNone/>
              <a:defRPr sz="7200" b="1"/>
            </a:lvl3pPr>
            <a:lvl4pPr marL="5462397" indent="0">
              <a:buNone/>
              <a:defRPr sz="6400" b="1"/>
            </a:lvl4pPr>
            <a:lvl5pPr marL="7283196" indent="0">
              <a:buNone/>
              <a:defRPr sz="6400" b="1"/>
            </a:lvl5pPr>
            <a:lvl6pPr marL="9103995" indent="0">
              <a:buNone/>
              <a:defRPr sz="6400" b="1"/>
            </a:lvl6pPr>
            <a:lvl7pPr marL="10924794" indent="0">
              <a:buNone/>
              <a:defRPr sz="6400" b="1"/>
            </a:lvl7pPr>
            <a:lvl8pPr marL="12745593" indent="0">
              <a:buNone/>
              <a:defRPr sz="6400" b="1"/>
            </a:lvl8pPr>
            <a:lvl9pPr marL="14566392" indent="0">
              <a:buNone/>
              <a:defRPr sz="64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1888362" y="12788467"/>
            <a:ext cx="10344418" cy="23233939"/>
          </a:xfrm>
        </p:spPr>
        <p:txBody>
          <a:bodyPr/>
          <a:lstStyle>
            <a:lvl1pPr>
              <a:defRPr sz="9600"/>
            </a:lvl1pPr>
            <a:lvl2pPr>
              <a:defRPr sz="8000"/>
            </a:lvl2pPr>
            <a:lvl3pPr>
              <a:defRPr sz="7200"/>
            </a:lvl3pPr>
            <a:lvl4pPr>
              <a:defRPr sz="6400"/>
            </a:lvl4pPr>
            <a:lvl5pPr>
              <a:defRPr sz="6400"/>
            </a:lvl5pPr>
            <a:lvl6pPr>
              <a:defRPr sz="6400"/>
            </a:lvl6pPr>
            <a:lvl7pPr>
              <a:defRPr sz="6400"/>
            </a:lvl7pPr>
            <a:lvl8pPr>
              <a:defRPr sz="6400"/>
            </a:lvl8pPr>
            <a:lvl9pPr>
              <a:defRPr sz="64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pPr/>
              <a:t>14/11/2025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pPr/>
              <a:t>14/11/2025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pPr/>
              <a:t>14/11/2025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0148" y="1605559"/>
            <a:ext cx="7699401" cy="6832962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149894" y="1605562"/>
            <a:ext cx="13082885" cy="34416846"/>
          </a:xfrm>
        </p:spPr>
        <p:txBody>
          <a:bodyPr/>
          <a:lstStyle>
            <a:lvl1pPr>
              <a:defRPr sz="12700"/>
            </a:lvl1pPr>
            <a:lvl2pPr>
              <a:defRPr sz="11200"/>
            </a:lvl2pPr>
            <a:lvl3pPr>
              <a:defRPr sz="9600"/>
            </a:lvl3pPr>
            <a:lvl4pPr>
              <a:defRPr sz="8000"/>
            </a:lvl4pPr>
            <a:lvl5pPr>
              <a:defRPr sz="8000"/>
            </a:lvl5pPr>
            <a:lvl6pPr>
              <a:defRPr sz="8000"/>
            </a:lvl6pPr>
            <a:lvl7pPr>
              <a:defRPr sz="8000"/>
            </a:lvl7pPr>
            <a:lvl8pPr>
              <a:defRPr sz="8000"/>
            </a:lvl8pPr>
            <a:lvl9pPr>
              <a:defRPr sz="8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70148" y="8438524"/>
            <a:ext cx="7699401" cy="27583885"/>
          </a:xfrm>
        </p:spPr>
        <p:txBody>
          <a:bodyPr/>
          <a:lstStyle>
            <a:lvl1pPr marL="0" indent="0">
              <a:buNone/>
              <a:defRPr sz="5600"/>
            </a:lvl1pPr>
            <a:lvl2pPr marL="1820799" indent="0">
              <a:buNone/>
              <a:defRPr sz="4800"/>
            </a:lvl2pPr>
            <a:lvl3pPr marL="3641598" indent="0">
              <a:buNone/>
              <a:defRPr sz="4000"/>
            </a:lvl3pPr>
            <a:lvl4pPr marL="5462397" indent="0">
              <a:buNone/>
              <a:defRPr sz="3600"/>
            </a:lvl4pPr>
            <a:lvl5pPr marL="7283196" indent="0">
              <a:buNone/>
              <a:defRPr sz="3600"/>
            </a:lvl5pPr>
            <a:lvl6pPr marL="9103995" indent="0">
              <a:buNone/>
              <a:defRPr sz="3600"/>
            </a:lvl6pPr>
            <a:lvl7pPr marL="10924794" indent="0">
              <a:buNone/>
              <a:defRPr sz="3600"/>
            </a:lvl7pPr>
            <a:lvl8pPr marL="12745593" indent="0">
              <a:buNone/>
              <a:defRPr sz="3600"/>
            </a:lvl8pPr>
            <a:lvl9pPr marL="14566392" indent="0">
              <a:buNone/>
              <a:defRPr sz="36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pPr/>
              <a:t>14/11/2025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87137" y="28227972"/>
            <a:ext cx="14041755" cy="3332472"/>
          </a:xfrm>
        </p:spPr>
        <p:txBody>
          <a:bodyPr anchor="b"/>
          <a:lstStyle>
            <a:lvl1pPr algn="l">
              <a:defRPr sz="8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587137" y="3603174"/>
            <a:ext cx="14041755" cy="24195405"/>
          </a:xfrm>
        </p:spPr>
        <p:txBody>
          <a:bodyPr/>
          <a:lstStyle>
            <a:lvl1pPr marL="0" indent="0">
              <a:buNone/>
              <a:defRPr sz="12700"/>
            </a:lvl1pPr>
            <a:lvl2pPr marL="1820799" indent="0">
              <a:buNone/>
              <a:defRPr sz="11200"/>
            </a:lvl2pPr>
            <a:lvl3pPr marL="3641598" indent="0">
              <a:buNone/>
              <a:defRPr sz="9600"/>
            </a:lvl3pPr>
            <a:lvl4pPr marL="5462397" indent="0">
              <a:buNone/>
              <a:defRPr sz="8000"/>
            </a:lvl4pPr>
            <a:lvl5pPr marL="7283196" indent="0">
              <a:buNone/>
              <a:defRPr sz="8000"/>
            </a:lvl5pPr>
            <a:lvl6pPr marL="9103995" indent="0">
              <a:buNone/>
              <a:defRPr sz="8000"/>
            </a:lvl6pPr>
            <a:lvl7pPr marL="10924794" indent="0">
              <a:buNone/>
              <a:defRPr sz="8000"/>
            </a:lvl7pPr>
            <a:lvl8pPr marL="12745593" indent="0">
              <a:buNone/>
              <a:defRPr sz="8000"/>
            </a:lvl8pPr>
            <a:lvl9pPr marL="14566392" indent="0">
              <a:buNone/>
              <a:defRPr sz="8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87137" y="31560444"/>
            <a:ext cx="14041755" cy="4732663"/>
          </a:xfrm>
        </p:spPr>
        <p:txBody>
          <a:bodyPr/>
          <a:lstStyle>
            <a:lvl1pPr marL="0" indent="0">
              <a:buNone/>
              <a:defRPr sz="5600"/>
            </a:lvl1pPr>
            <a:lvl2pPr marL="1820799" indent="0">
              <a:buNone/>
              <a:defRPr sz="4800"/>
            </a:lvl2pPr>
            <a:lvl3pPr marL="3641598" indent="0">
              <a:buNone/>
              <a:defRPr sz="4000"/>
            </a:lvl3pPr>
            <a:lvl4pPr marL="5462397" indent="0">
              <a:buNone/>
              <a:defRPr sz="3600"/>
            </a:lvl4pPr>
            <a:lvl5pPr marL="7283196" indent="0">
              <a:buNone/>
              <a:defRPr sz="3600"/>
            </a:lvl5pPr>
            <a:lvl6pPr marL="9103995" indent="0">
              <a:buNone/>
              <a:defRPr sz="3600"/>
            </a:lvl6pPr>
            <a:lvl7pPr marL="10924794" indent="0">
              <a:buNone/>
              <a:defRPr sz="3600"/>
            </a:lvl7pPr>
            <a:lvl8pPr marL="12745593" indent="0">
              <a:buNone/>
              <a:defRPr sz="3600"/>
            </a:lvl8pPr>
            <a:lvl9pPr marL="14566392" indent="0">
              <a:buNone/>
              <a:defRPr sz="36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F750F-035A-4D64-A3BE-CB9F7B801768}" type="datetimeFigureOut">
              <a:rPr lang="pt-BR" smtClean="0"/>
              <a:pPr/>
              <a:t>14/11/2025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DC2B4-8465-4818-BCBB-389C51CB716D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170146" y="1614897"/>
            <a:ext cx="21062633" cy="6720946"/>
          </a:xfrm>
          <a:prstGeom prst="rect">
            <a:avLst/>
          </a:prstGeom>
        </p:spPr>
        <p:txBody>
          <a:bodyPr vert="horz" lIns="364160" tIns="182080" rIns="364160" bIns="18208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170146" y="9409327"/>
            <a:ext cx="21062633" cy="26613082"/>
          </a:xfrm>
          <a:prstGeom prst="rect">
            <a:avLst/>
          </a:prstGeom>
        </p:spPr>
        <p:txBody>
          <a:bodyPr vert="horz" lIns="364160" tIns="182080" rIns="364160" bIns="18208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170146" y="37375929"/>
            <a:ext cx="5460683" cy="2146969"/>
          </a:xfrm>
          <a:prstGeom prst="rect">
            <a:avLst/>
          </a:prstGeom>
        </p:spPr>
        <p:txBody>
          <a:bodyPr vert="horz" lIns="364160" tIns="182080" rIns="364160" bIns="182080" rtlCol="0" anchor="ctr"/>
          <a:lstStyle>
            <a:lvl1pPr algn="l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F750F-035A-4D64-A3BE-CB9F7B801768}" type="datetimeFigureOut">
              <a:rPr lang="pt-BR" smtClean="0"/>
              <a:pPr/>
              <a:t>14/11/2025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7996000" y="37375929"/>
            <a:ext cx="7410926" cy="2146969"/>
          </a:xfrm>
          <a:prstGeom prst="rect">
            <a:avLst/>
          </a:prstGeom>
        </p:spPr>
        <p:txBody>
          <a:bodyPr vert="horz" lIns="364160" tIns="182080" rIns="364160" bIns="182080" rtlCol="0" anchor="ctr"/>
          <a:lstStyle>
            <a:lvl1pPr algn="ct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16772096" y="37375929"/>
            <a:ext cx="5460683" cy="2146969"/>
          </a:xfrm>
          <a:prstGeom prst="rect">
            <a:avLst/>
          </a:prstGeom>
        </p:spPr>
        <p:txBody>
          <a:bodyPr vert="horz" lIns="364160" tIns="182080" rIns="364160" bIns="182080" rtlCol="0" anchor="ctr"/>
          <a:lstStyle>
            <a:lvl1pPr algn="r">
              <a:defRPr sz="4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DC2B4-8465-4818-BCBB-389C51CB716D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1026" name="Picture 2" descr="C:\Users\rao656402\Desktop\banner.png"/>
          <p:cNvPicPr>
            <a:picLocks noChangeAspect="1" noChangeArrowheads="1"/>
          </p:cNvPicPr>
          <p:nvPr userDrawn="1"/>
        </p:nvPicPr>
        <p:blipFill>
          <a:blip r:embed="rId13" cstate="print"/>
          <a:stretch>
            <a:fillRect/>
          </a:stretch>
        </p:blipFill>
        <p:spPr bwMode="auto">
          <a:xfrm>
            <a:off x="1641" y="4763"/>
            <a:ext cx="23399643" cy="403161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641598" rtl="0" eaLnBrk="1" latinLnBrk="0" hangingPunct="1">
        <a:spcBef>
          <a:spcPct val="0"/>
        </a:spcBef>
        <a:buNone/>
        <a:defRPr sz="17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65599" indent="-1365599" algn="l" defTabSz="3641598" rtl="0" eaLnBrk="1" latinLnBrk="0" hangingPunct="1">
        <a:spcBef>
          <a:spcPct val="20000"/>
        </a:spcBef>
        <a:buFont typeface="Arial" pitchFamily="34" charset="0"/>
        <a:buChar char="•"/>
        <a:defRPr sz="12700" kern="1200">
          <a:solidFill>
            <a:schemeClr val="tx1"/>
          </a:solidFill>
          <a:latin typeface="+mn-lt"/>
          <a:ea typeface="+mn-ea"/>
          <a:cs typeface="+mn-cs"/>
        </a:defRPr>
      </a:lvl1pPr>
      <a:lvl2pPr marL="2958798" indent="-1137999" algn="l" defTabSz="3641598" rtl="0" eaLnBrk="1" latinLnBrk="0" hangingPunct="1">
        <a:spcBef>
          <a:spcPct val="20000"/>
        </a:spcBef>
        <a:buFont typeface="Arial" pitchFamily="34" charset="0"/>
        <a:buChar char="–"/>
        <a:defRPr sz="11200" kern="1200">
          <a:solidFill>
            <a:schemeClr val="tx1"/>
          </a:solidFill>
          <a:latin typeface="+mn-lt"/>
          <a:ea typeface="+mn-ea"/>
          <a:cs typeface="+mn-cs"/>
        </a:defRPr>
      </a:lvl2pPr>
      <a:lvl3pPr marL="4551998" indent="-910400" algn="l" defTabSz="3641598" rtl="0" eaLnBrk="1" latinLnBrk="0" hangingPunct="1">
        <a:spcBef>
          <a:spcPct val="20000"/>
        </a:spcBef>
        <a:buFont typeface="Arial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6372797" indent="-910400" algn="l" defTabSz="3641598" rtl="0" eaLnBrk="1" latinLnBrk="0" hangingPunct="1">
        <a:spcBef>
          <a:spcPct val="20000"/>
        </a:spcBef>
        <a:buFont typeface="Arial" pitchFamily="34" charset="0"/>
        <a:buChar char="–"/>
        <a:defRPr sz="8000" kern="1200">
          <a:solidFill>
            <a:schemeClr val="tx1"/>
          </a:solidFill>
          <a:latin typeface="+mn-lt"/>
          <a:ea typeface="+mn-ea"/>
          <a:cs typeface="+mn-cs"/>
        </a:defRPr>
      </a:lvl4pPr>
      <a:lvl5pPr marL="8193596" indent="-910400" algn="l" defTabSz="3641598" rtl="0" eaLnBrk="1" latinLnBrk="0" hangingPunct="1">
        <a:spcBef>
          <a:spcPct val="20000"/>
        </a:spcBef>
        <a:buFont typeface="Arial" pitchFamily="34" charset="0"/>
        <a:buChar char="»"/>
        <a:defRPr sz="8000" kern="1200">
          <a:solidFill>
            <a:schemeClr val="tx1"/>
          </a:solidFill>
          <a:latin typeface="+mn-lt"/>
          <a:ea typeface="+mn-ea"/>
          <a:cs typeface="+mn-cs"/>
        </a:defRPr>
      </a:lvl5pPr>
      <a:lvl6pPr marL="10014395" indent="-910400" algn="l" defTabSz="3641598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6pPr>
      <a:lvl7pPr marL="11835194" indent="-910400" algn="l" defTabSz="3641598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7pPr>
      <a:lvl8pPr marL="13655993" indent="-910400" algn="l" defTabSz="3641598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8pPr>
      <a:lvl9pPr marL="15476792" indent="-910400" algn="l" defTabSz="3641598" rtl="0" eaLnBrk="1" latinLnBrk="0" hangingPunct="1">
        <a:spcBef>
          <a:spcPct val="20000"/>
        </a:spcBef>
        <a:buFont typeface="Arial" pitchFamily="34" charset="0"/>
        <a:buChar char="•"/>
        <a:defRPr sz="8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1pPr>
      <a:lvl2pPr marL="1820799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2pPr>
      <a:lvl3pPr marL="3641598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3pPr>
      <a:lvl4pPr marL="5462397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4pPr>
      <a:lvl5pPr marL="7283196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5pPr>
      <a:lvl6pPr marL="9103995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6pPr>
      <a:lvl7pPr marL="10924794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7pPr>
      <a:lvl8pPr marL="12745593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8pPr>
      <a:lvl9pPr marL="14566392" algn="l" defTabSz="3641598" rtl="0" eaLnBrk="1" latinLnBrk="0" hangingPunct="1">
        <a:defRPr sz="7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4"/>
          <p:cNvSpPr/>
          <p:nvPr/>
        </p:nvSpPr>
        <p:spPr>
          <a:xfrm>
            <a:off x="1060044" y="9865692"/>
            <a:ext cx="9577538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</p:sp>
      <p:sp>
        <p:nvSpPr>
          <p:cNvPr id="5" name="TextBox 16"/>
          <p:cNvSpPr txBox="1"/>
          <p:nvPr/>
        </p:nvSpPr>
        <p:spPr>
          <a:xfrm>
            <a:off x="1060045" y="11089829"/>
            <a:ext cx="9649072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486"/>
              </a:lnSpc>
            </a:pPr>
            <a:endParaRPr lang="en-US" sz="2800" dirty="0">
              <a:solidFill>
                <a:srgbClr val="000000"/>
              </a:solidFill>
              <a:latin typeface="Montserrat" pitchFamily="2" charset="0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5337"/>
              </a:lnSpc>
            </a:pPr>
            <a:endParaRPr dirty="0"/>
          </a:p>
        </p:txBody>
      </p:sp>
      <p:sp>
        <p:nvSpPr>
          <p:cNvPr id="6" name="TextBox 17"/>
          <p:cNvSpPr txBox="1"/>
          <p:nvPr/>
        </p:nvSpPr>
        <p:spPr>
          <a:xfrm>
            <a:off x="1060044" y="9937701"/>
            <a:ext cx="9489290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OBJETIVO DA EXPERIÊNCIA</a:t>
            </a:r>
          </a:p>
        </p:txBody>
      </p:sp>
      <p:sp>
        <p:nvSpPr>
          <p:cNvPr id="11" name="TextBox 56"/>
          <p:cNvSpPr txBox="1"/>
          <p:nvPr/>
        </p:nvSpPr>
        <p:spPr>
          <a:xfrm>
            <a:off x="3557530" y="4660791"/>
            <a:ext cx="12272820" cy="6428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486"/>
              </a:lnSpc>
              <a:spcBef>
                <a:spcPct val="0"/>
              </a:spcBef>
            </a:pPr>
            <a:r>
              <a:rPr lang="en-US" sz="3918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endParaRPr lang="en-US" sz="2800" b="1" dirty="0">
              <a:solidFill>
                <a:srgbClr val="000000"/>
              </a:solidFill>
              <a:latin typeface="Montserrat" pitchFamily="2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12" name="TextBox 57"/>
          <p:cNvSpPr txBox="1"/>
          <p:nvPr/>
        </p:nvSpPr>
        <p:spPr>
          <a:xfrm>
            <a:off x="756246" y="7303997"/>
            <a:ext cx="21674408" cy="19620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20"/>
              </a:lnSpc>
              <a:spcBef>
                <a:spcPct val="0"/>
              </a:spcBef>
            </a:pPr>
            <a:r>
              <a:rPr lang="en-US" sz="40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¹Unidade </a:t>
            </a:r>
            <a:r>
              <a:rPr lang="en-US" sz="40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40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QUALIVIDA – </a:t>
            </a:r>
            <a:r>
              <a:rPr lang="en-US" sz="40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Secretaria</a:t>
            </a:r>
            <a:r>
              <a:rPr lang="en-US" sz="40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de </a:t>
            </a:r>
            <a:r>
              <a:rPr lang="en-US" sz="40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Saúde</a:t>
            </a:r>
            <a:r>
              <a:rPr lang="en-US" sz="40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de </a:t>
            </a:r>
            <a:r>
              <a:rPr lang="en-US" sz="40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Pernambuco</a:t>
            </a:r>
            <a:r>
              <a:rPr lang="en-US" sz="40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SES - PE</a:t>
            </a:r>
            <a:r>
              <a:rPr lang="en-US" sz="40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²Unidade QUALIVIDA – </a:t>
            </a:r>
            <a:r>
              <a:rPr lang="en-US" sz="40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Secretaria</a:t>
            </a:r>
            <a:r>
              <a:rPr lang="en-US" sz="40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Estadual</a:t>
            </a:r>
            <a:r>
              <a:rPr lang="en-US" sz="40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de </a:t>
            </a:r>
            <a:r>
              <a:rPr lang="en-US" sz="40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Pernambuco</a:t>
            </a:r>
            <a:r>
              <a:rPr lang="en-US" sz="40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SES – PE</a:t>
            </a:r>
          </a:p>
          <a:p>
            <a:pPr algn="ctr">
              <a:lnSpc>
                <a:spcPts val="5120"/>
              </a:lnSpc>
              <a:spcBef>
                <a:spcPct val="0"/>
              </a:spcBef>
            </a:pPr>
            <a:r>
              <a:rPr lang="en-US" sz="40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*</a:t>
            </a:r>
            <a:r>
              <a:rPr lang="en-US" sz="40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correspondente</a:t>
            </a:r>
            <a:r>
              <a:rPr lang="en-US" sz="4000" dirty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: </a:t>
            </a:r>
            <a:r>
              <a:rPr lang="en-US" sz="40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maluburichel@gmail.com</a:t>
            </a:r>
            <a:endParaRPr lang="en-US" sz="4000" dirty="0">
              <a:solidFill>
                <a:srgbClr val="000000"/>
              </a:solidFill>
              <a:latin typeface="Montserrat" pitchFamily="2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1044278" y="17354525"/>
            <a:ext cx="9577538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</p:sp>
      <p:sp>
        <p:nvSpPr>
          <p:cNvPr id="17" name="TextBox 17"/>
          <p:cNvSpPr txBox="1"/>
          <p:nvPr/>
        </p:nvSpPr>
        <p:spPr>
          <a:xfrm>
            <a:off x="1044278" y="17426534"/>
            <a:ext cx="9849330" cy="7604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DESCRIÇÃO DA EXPERIÊNCIA</a:t>
            </a:r>
          </a:p>
        </p:txBody>
      </p:sp>
      <p:sp>
        <p:nvSpPr>
          <p:cNvPr id="18" name="Freeform 14"/>
          <p:cNvSpPr/>
          <p:nvPr/>
        </p:nvSpPr>
        <p:spPr>
          <a:xfrm>
            <a:off x="972270" y="23475205"/>
            <a:ext cx="9577538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</p:sp>
      <p:sp>
        <p:nvSpPr>
          <p:cNvPr id="19" name="TextBox 16"/>
          <p:cNvSpPr txBox="1"/>
          <p:nvPr/>
        </p:nvSpPr>
        <p:spPr>
          <a:xfrm>
            <a:off x="972271" y="24627333"/>
            <a:ext cx="9649072" cy="74764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337"/>
              </a:lnSpc>
            </a:pPr>
            <a:r>
              <a:rPr lang="pt-BR" sz="3600" dirty="0" smtClean="0"/>
              <a:t>Trata-se de uma </a:t>
            </a:r>
            <a:r>
              <a:rPr lang="pt-BR" sz="3600" dirty="0" err="1" smtClean="0"/>
              <a:t>experiencia</a:t>
            </a:r>
            <a:r>
              <a:rPr lang="pt-BR" sz="3600" dirty="0" smtClean="0"/>
              <a:t> ousada e inovadora na esfera do </a:t>
            </a:r>
            <a:r>
              <a:rPr lang="pt-BR" sz="3600" dirty="0" smtClean="0"/>
              <a:t>SUS – PE. A Promoção da Saúde  </a:t>
            </a:r>
            <a:r>
              <a:rPr lang="pt-BR" sz="3600" dirty="0" err="1" smtClean="0"/>
              <a:t>d@</a:t>
            </a:r>
            <a:r>
              <a:rPr lang="pt-BR" sz="3600" dirty="0" smtClean="0"/>
              <a:t>s </a:t>
            </a:r>
            <a:r>
              <a:rPr lang="pt-BR" sz="3600" dirty="0" err="1" smtClean="0"/>
              <a:t>Trabalhadr@</a:t>
            </a:r>
            <a:r>
              <a:rPr lang="pt-BR" sz="3600" dirty="0" smtClean="0"/>
              <a:t>s amplia </a:t>
            </a:r>
            <a:r>
              <a:rPr lang="pt-BR" sz="3600" dirty="0" smtClean="0"/>
              <a:t>o olhar integral </a:t>
            </a:r>
            <a:r>
              <a:rPr lang="pt-BR" sz="3600" dirty="0" smtClean="0"/>
              <a:t> visando QUALIDADE DE VIDA e </a:t>
            </a:r>
            <a:r>
              <a:rPr lang="pt-BR" sz="3600" dirty="0" smtClean="0"/>
              <a:t>Saúde Coletiva deste </a:t>
            </a:r>
            <a:r>
              <a:rPr lang="pt-BR" sz="3600" dirty="0" smtClean="0"/>
              <a:t>segmento, ao considerar </a:t>
            </a:r>
            <a:r>
              <a:rPr lang="pt-BR" sz="3600" dirty="0" smtClean="0"/>
              <a:t>o nexo do adoecimento </a:t>
            </a:r>
            <a:r>
              <a:rPr lang="pt-BR" sz="3600" dirty="0" smtClean="0"/>
              <a:t>laboral, as </a:t>
            </a:r>
            <a:r>
              <a:rPr lang="pt-BR" sz="3600" dirty="0" smtClean="0"/>
              <a:t>necessidades corporais </a:t>
            </a:r>
            <a:r>
              <a:rPr lang="pt-BR" sz="3600" dirty="0" smtClean="0"/>
              <a:t>associadas ao adoecimento e desarmonias </a:t>
            </a:r>
            <a:r>
              <a:rPr lang="pt-BR" sz="3600" dirty="0" err="1" smtClean="0"/>
              <a:t>psico</a:t>
            </a:r>
            <a:r>
              <a:rPr lang="pt-BR" sz="3600" dirty="0" smtClean="0"/>
              <a:t> – emocionais, mentais,</a:t>
            </a:r>
            <a:r>
              <a:rPr lang="pt-BR" sz="3600" dirty="0" err="1" smtClean="0"/>
              <a:t>comporometidas</a:t>
            </a:r>
            <a:r>
              <a:rPr lang="pt-BR" sz="3600" dirty="0" smtClean="0"/>
              <a:t> pelas relações violentas,assédios, processos e </a:t>
            </a:r>
            <a:r>
              <a:rPr lang="pt-BR" sz="3600" dirty="0" smtClean="0"/>
              <a:t>ambientes de </a:t>
            </a:r>
            <a:r>
              <a:rPr lang="pt-BR" sz="3600" dirty="0" smtClean="0"/>
              <a:t>trabalho.. </a:t>
            </a:r>
            <a:r>
              <a:rPr lang="pt-BR" sz="3600" dirty="0" smtClean="0"/>
              <a:t> </a:t>
            </a:r>
            <a:r>
              <a:rPr lang="pt-BR" sz="3600" dirty="0" smtClean="0"/>
              <a:t>A NR – 1 chega para regular  a </a:t>
            </a:r>
            <a:r>
              <a:rPr lang="pt-BR" sz="3600" dirty="0" err="1" smtClean="0"/>
              <a:t>Vigilancia</a:t>
            </a:r>
            <a:r>
              <a:rPr lang="pt-BR" sz="3600" dirty="0" smtClean="0"/>
              <a:t>  à Saúde . </a:t>
            </a:r>
            <a:endParaRPr sz="3600" dirty="0"/>
          </a:p>
        </p:txBody>
      </p:sp>
      <p:sp>
        <p:nvSpPr>
          <p:cNvPr id="20" name="TextBox 17"/>
          <p:cNvSpPr txBox="1"/>
          <p:nvPr/>
        </p:nvSpPr>
        <p:spPr>
          <a:xfrm>
            <a:off x="972270" y="23547214"/>
            <a:ext cx="9849330" cy="7604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APRENDIZADO E ANÁLISE CRÍTICA</a:t>
            </a:r>
          </a:p>
        </p:txBody>
      </p:sp>
      <p:sp>
        <p:nvSpPr>
          <p:cNvPr id="48" name="Freeform 14"/>
          <p:cNvSpPr/>
          <p:nvPr/>
        </p:nvSpPr>
        <p:spPr>
          <a:xfrm>
            <a:off x="12493550" y="9891331"/>
            <a:ext cx="9577538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</p:sp>
      <p:sp>
        <p:nvSpPr>
          <p:cNvPr id="49" name="TextBox 16"/>
          <p:cNvSpPr txBox="1"/>
          <p:nvPr/>
        </p:nvSpPr>
        <p:spPr>
          <a:xfrm>
            <a:off x="12493551" y="11115468"/>
            <a:ext cx="9649072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5486"/>
              </a:lnSpc>
            </a:pPr>
            <a:endParaRPr lang="en-US" sz="2800" dirty="0">
              <a:solidFill>
                <a:srgbClr val="000000"/>
              </a:solidFill>
              <a:latin typeface="Montserrat" pitchFamily="2" charset="0"/>
              <a:ea typeface="Open Sans"/>
              <a:cs typeface="Open Sans"/>
              <a:sym typeface="Open Sans"/>
            </a:endParaRPr>
          </a:p>
          <a:p>
            <a:pPr algn="ctr">
              <a:lnSpc>
                <a:spcPts val="5337"/>
              </a:lnSpc>
            </a:pPr>
            <a:endParaRPr dirty="0"/>
          </a:p>
        </p:txBody>
      </p:sp>
      <p:sp>
        <p:nvSpPr>
          <p:cNvPr id="50" name="TextBox 17"/>
          <p:cNvSpPr txBox="1"/>
          <p:nvPr/>
        </p:nvSpPr>
        <p:spPr>
          <a:xfrm>
            <a:off x="12493550" y="9963340"/>
            <a:ext cx="9489290" cy="742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OBJETIVOS</a:t>
            </a:r>
          </a:p>
        </p:txBody>
      </p:sp>
      <p:sp>
        <p:nvSpPr>
          <p:cNvPr id="51" name="Freeform 14"/>
          <p:cNvSpPr/>
          <p:nvPr/>
        </p:nvSpPr>
        <p:spPr>
          <a:xfrm>
            <a:off x="12477784" y="17380164"/>
            <a:ext cx="9577538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</p:sp>
      <p:sp>
        <p:nvSpPr>
          <p:cNvPr id="53" name="TextBox 17"/>
          <p:cNvSpPr txBox="1"/>
          <p:nvPr/>
        </p:nvSpPr>
        <p:spPr>
          <a:xfrm>
            <a:off x="12477784" y="17452173"/>
            <a:ext cx="9849330" cy="7604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RESULTADOS</a:t>
            </a:r>
          </a:p>
        </p:txBody>
      </p:sp>
      <p:sp>
        <p:nvSpPr>
          <p:cNvPr id="54" name="Freeform 14"/>
          <p:cNvSpPr/>
          <p:nvPr/>
        </p:nvSpPr>
        <p:spPr>
          <a:xfrm>
            <a:off x="12405776" y="23500844"/>
            <a:ext cx="9577538" cy="1050721"/>
          </a:xfrm>
          <a:custGeom>
            <a:avLst/>
            <a:gdLst/>
            <a:ahLst/>
            <a:cxnLst/>
            <a:rect l="l" t="t" r="r" b="b"/>
            <a:pathLst>
              <a:path w="788275" h="115581">
                <a:moveTo>
                  <a:pt x="0" y="0"/>
                </a:moveTo>
                <a:lnTo>
                  <a:pt x="788275" y="0"/>
                </a:lnTo>
                <a:lnTo>
                  <a:pt x="788275" y="115581"/>
                </a:lnTo>
                <a:lnTo>
                  <a:pt x="0" y="115581"/>
                </a:lnTo>
                <a:close/>
              </a:path>
            </a:pathLst>
          </a:custGeom>
          <a:solidFill>
            <a:srgbClr val="3E4094"/>
          </a:solidFill>
        </p:spPr>
      </p:sp>
      <p:sp>
        <p:nvSpPr>
          <p:cNvPr id="56" name="TextBox 17"/>
          <p:cNvSpPr txBox="1"/>
          <p:nvPr/>
        </p:nvSpPr>
        <p:spPr>
          <a:xfrm>
            <a:off x="12487280" y="23572853"/>
            <a:ext cx="9767826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00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CONCLUSÃO E/OU RECOMENDAÇÕES</a:t>
            </a:r>
          </a:p>
        </p:txBody>
      </p:sp>
      <p:sp>
        <p:nvSpPr>
          <p:cNvPr id="57" name="TextBox 58"/>
          <p:cNvSpPr txBox="1"/>
          <p:nvPr/>
        </p:nvSpPr>
        <p:spPr>
          <a:xfrm>
            <a:off x="4284638" y="32164421"/>
            <a:ext cx="14830893" cy="8207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4572" b="1" dirty="0" err="1">
                <a:solidFill>
                  <a:srgbClr val="000000"/>
                </a:solidFill>
                <a:latin typeface="Montserrat" pitchFamily="2" charset="0"/>
                <a:ea typeface="League Spartan"/>
                <a:cs typeface="League Spartan"/>
                <a:sym typeface="League Spartan"/>
              </a:rPr>
              <a:t>Referências</a:t>
            </a:r>
            <a:endParaRPr lang="en-US" sz="4572" b="1" dirty="0">
              <a:solidFill>
                <a:srgbClr val="000000"/>
              </a:solidFill>
              <a:latin typeface="Montserrat" pitchFamily="2" charset="0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58" name="TextBox 59"/>
          <p:cNvSpPr txBox="1"/>
          <p:nvPr/>
        </p:nvSpPr>
        <p:spPr>
          <a:xfrm>
            <a:off x="985762" y="33021677"/>
            <a:ext cx="9433048" cy="4616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023"/>
              </a:lnSpc>
              <a:spcBef>
                <a:spcPct val="0"/>
              </a:spcBef>
            </a:pPr>
            <a:endParaRPr lang="en-US" sz="4000" dirty="0">
              <a:solidFill>
                <a:srgbClr val="000000"/>
              </a:solidFill>
              <a:latin typeface="Montserrat" pitchFamily="2" charset="0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4023"/>
              </a:lnSpc>
              <a:spcBef>
                <a:spcPct val="0"/>
              </a:spcBef>
            </a:pPr>
            <a:r>
              <a:rPr lang="pt-BR" sz="4000" dirty="0" smtClean="0">
                <a:latin typeface="Montserrat" pitchFamily="2" charset="0"/>
              </a:rPr>
              <a:t>BRASIL,Ministério da Saúde.Secretaria de Atenção a Saúde – Manual de implantação de serviços de PICS no SUS – Brasília,2018,56p</a:t>
            </a:r>
            <a:endParaRPr sz="4000" dirty="0">
              <a:latin typeface="Montserrat" pitchFamily="2" charset="0"/>
            </a:endParaRPr>
          </a:p>
          <a:p>
            <a:pPr algn="just">
              <a:lnSpc>
                <a:spcPts val="4023"/>
              </a:lnSpc>
              <a:spcBef>
                <a:spcPct val="0"/>
              </a:spcBef>
            </a:pPr>
            <a:endParaRPr lang="en-US" sz="4000" dirty="0">
              <a:solidFill>
                <a:srgbClr val="000000"/>
              </a:solidFill>
              <a:latin typeface="Montserrat" pitchFamily="2" charset="0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4023"/>
              </a:lnSpc>
              <a:spcBef>
                <a:spcPct val="0"/>
              </a:spcBef>
            </a:pPr>
            <a:r>
              <a:rPr lang="pt-BR" sz="4000" dirty="0" smtClean="0">
                <a:latin typeface="Montserrat" pitchFamily="2" charset="0"/>
              </a:rPr>
              <a:t> </a:t>
            </a:r>
            <a:endParaRPr sz="4000" dirty="0">
              <a:latin typeface="Montserrat" pitchFamily="2" charset="0"/>
            </a:endParaRPr>
          </a:p>
          <a:p>
            <a:pPr algn="just">
              <a:lnSpc>
                <a:spcPts val="4023"/>
              </a:lnSpc>
              <a:spcBef>
                <a:spcPct val="0"/>
              </a:spcBef>
            </a:pPr>
            <a:endParaRPr sz="4000" dirty="0">
              <a:latin typeface="Montserrat" pitchFamily="2" charset="0"/>
            </a:endParaRPr>
          </a:p>
          <a:p>
            <a:pPr algn="just">
              <a:lnSpc>
                <a:spcPts val="4023"/>
              </a:lnSpc>
              <a:spcBef>
                <a:spcPct val="0"/>
              </a:spcBef>
            </a:pPr>
            <a:r>
              <a:rPr lang="en-US" sz="4000" dirty="0" smtClean="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 lang="en-US" sz="40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" name="TextBox 60"/>
          <p:cNvSpPr txBox="1"/>
          <p:nvPr/>
        </p:nvSpPr>
        <p:spPr>
          <a:xfrm>
            <a:off x="11129958" y="33664619"/>
            <a:ext cx="10864088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023"/>
              </a:lnSpc>
              <a:spcBef>
                <a:spcPct val="0"/>
              </a:spcBef>
            </a:pPr>
            <a:r>
              <a:rPr lang="en-US" sz="36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40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PERNAMBUCO ,</a:t>
            </a:r>
            <a:r>
              <a:rPr lang="en-US" sz="40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Secretaria</a:t>
            </a:r>
            <a:r>
              <a:rPr lang="en-US" sz="40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</a:t>
            </a:r>
            <a:r>
              <a:rPr lang="en-US" sz="40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Estadual</a:t>
            </a:r>
            <a:r>
              <a:rPr lang="en-US" sz="40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de </a:t>
            </a:r>
            <a:r>
              <a:rPr lang="en-US" sz="40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Saúde</a:t>
            </a:r>
            <a:r>
              <a:rPr lang="en-US" sz="40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– </a:t>
            </a:r>
            <a:r>
              <a:rPr lang="en-US" sz="40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Programa</a:t>
            </a:r>
            <a:r>
              <a:rPr lang="en-US" sz="40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 PICS / </a:t>
            </a:r>
            <a:r>
              <a:rPr lang="en-US" sz="4000" dirty="0" err="1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Revitaliza</a:t>
            </a:r>
            <a:r>
              <a:rPr lang="en-US" sz="40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 2021, 25P.</a:t>
            </a:r>
            <a:endParaRPr lang="en-US" sz="4000" dirty="0">
              <a:solidFill>
                <a:srgbClr val="000000"/>
              </a:solidFill>
              <a:latin typeface="Montserrat" pitchFamily="2" charset="0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4023"/>
              </a:lnSpc>
              <a:spcBef>
                <a:spcPct val="0"/>
              </a:spcBef>
            </a:pPr>
            <a:endParaRPr sz="4000" dirty="0">
              <a:latin typeface="Montserrat" pitchFamily="2" charset="0"/>
            </a:endParaRPr>
          </a:p>
          <a:p>
            <a:pPr algn="just">
              <a:lnSpc>
                <a:spcPts val="4023"/>
              </a:lnSpc>
              <a:spcBef>
                <a:spcPct val="0"/>
              </a:spcBef>
            </a:pPr>
            <a:endParaRPr lang="en-US" sz="4000" dirty="0">
              <a:solidFill>
                <a:srgbClr val="000000"/>
              </a:solidFill>
              <a:latin typeface="Montserrat" pitchFamily="2" charset="0"/>
              <a:ea typeface="Open Sans"/>
              <a:cs typeface="Open Sans"/>
              <a:sym typeface="Open Sans"/>
            </a:endParaRPr>
          </a:p>
          <a:p>
            <a:pPr algn="just">
              <a:lnSpc>
                <a:spcPts val="4023"/>
              </a:lnSpc>
              <a:spcBef>
                <a:spcPct val="0"/>
              </a:spcBef>
            </a:pPr>
            <a:endParaRPr sz="4000" dirty="0">
              <a:latin typeface="Montserrat" pitchFamily="2" charset="0"/>
            </a:endParaRPr>
          </a:p>
          <a:p>
            <a:pPr algn="just">
              <a:lnSpc>
                <a:spcPts val="4023"/>
              </a:lnSpc>
              <a:spcBef>
                <a:spcPct val="0"/>
              </a:spcBef>
            </a:pPr>
            <a:r>
              <a:rPr lang="en-US" sz="4000" dirty="0" smtClean="0">
                <a:solidFill>
                  <a:srgbClr val="000000"/>
                </a:solidFill>
                <a:latin typeface="Montserrat" pitchFamily="2" charset="0"/>
                <a:ea typeface="Open Sans"/>
                <a:cs typeface="Open Sans"/>
                <a:sym typeface="Open Sans"/>
              </a:rPr>
              <a:t>.</a:t>
            </a:r>
            <a:endParaRPr lang="en-US" sz="4000" dirty="0">
              <a:solidFill>
                <a:srgbClr val="000000"/>
              </a:solidFill>
              <a:latin typeface="Montserrat" pitchFamily="2" charset="0"/>
              <a:ea typeface="Open Sans"/>
              <a:cs typeface="Open Sans"/>
              <a:sym typeface="Open Sans"/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1342953" y="11018773"/>
            <a:ext cx="9429815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800" dirty="0" smtClean="0">
                <a:latin typeface="Arial" pitchFamily="34" charset="0"/>
                <a:cs typeface="Arial" pitchFamily="34" charset="0"/>
              </a:rPr>
              <a:t>O Programa visa </a:t>
            </a:r>
            <a:r>
              <a:rPr lang="pt-BR" sz="4800" dirty="0" smtClean="0">
                <a:latin typeface="Arial" pitchFamily="34" charset="0"/>
                <a:cs typeface="Arial" pitchFamily="34" charset="0"/>
              </a:rPr>
              <a:t>assistir, apoiar</a:t>
            </a:r>
          </a:p>
          <a:p>
            <a:pPr algn="ctr"/>
            <a:r>
              <a:rPr lang="pt-BR" sz="4800" dirty="0" smtClean="0">
                <a:latin typeface="Arial" pitchFamily="34" charset="0"/>
                <a:cs typeface="Arial" pitchFamily="34" charset="0"/>
              </a:rPr>
              <a:t>@s </a:t>
            </a:r>
            <a:r>
              <a:rPr lang="pt-BR" sz="4800" dirty="0" err="1" smtClean="0">
                <a:latin typeface="Arial" pitchFamily="34" charset="0"/>
                <a:cs typeface="Arial" pitchFamily="34" charset="0"/>
              </a:rPr>
              <a:t>trabalhador@</a:t>
            </a:r>
            <a:r>
              <a:rPr lang="pt-BR" sz="4800" dirty="0" smtClean="0">
                <a:latin typeface="Arial" pitchFamily="34" charset="0"/>
                <a:cs typeface="Arial" pitchFamily="34" charset="0"/>
              </a:rPr>
              <a:t>s da SES- PE </a:t>
            </a:r>
            <a:r>
              <a:rPr lang="pt-BR" sz="4800" dirty="0" smtClean="0">
                <a:latin typeface="Arial" pitchFamily="34" charset="0"/>
                <a:cs typeface="Arial" pitchFamily="34" charset="0"/>
              </a:rPr>
              <a:t>que pretendem investir </a:t>
            </a:r>
            <a:endParaRPr lang="pt-BR" sz="48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4800" dirty="0" smtClean="0">
                <a:latin typeface="Arial" pitchFamily="34" charset="0"/>
                <a:cs typeface="Arial" pitchFamily="34" charset="0"/>
              </a:rPr>
              <a:t>em </a:t>
            </a:r>
            <a:r>
              <a:rPr lang="pt-BR" sz="4800" dirty="0" err="1" smtClean="0">
                <a:latin typeface="Arial" pitchFamily="34" charset="0"/>
                <a:cs typeface="Arial" pitchFamily="34" charset="0"/>
              </a:rPr>
              <a:t>sí</a:t>
            </a:r>
            <a:r>
              <a:rPr lang="pt-BR" sz="4800" dirty="0" smtClean="0">
                <a:latin typeface="Arial" pitchFamily="34" charset="0"/>
                <a:cs typeface="Arial" pitchFamily="34" charset="0"/>
              </a:rPr>
              <a:t> mesmo</a:t>
            </a:r>
            <a:r>
              <a:rPr lang="pt-BR" sz="48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pt-BR" sz="4800" dirty="0" smtClean="0">
                <a:latin typeface="Arial" pitchFamily="34" charset="0"/>
                <a:cs typeface="Arial" pitchFamily="34" charset="0"/>
              </a:rPr>
              <a:t>no </a:t>
            </a:r>
            <a:r>
              <a:rPr lang="pt-BR" sz="4800" dirty="0" smtClean="0">
                <a:latin typeface="Arial" pitchFamily="34" charset="0"/>
                <a:cs typeface="Arial" pitchFamily="34" charset="0"/>
              </a:rPr>
              <a:t>autoconhecimento</a:t>
            </a:r>
            <a:r>
              <a:rPr lang="pt-BR" sz="4800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algn="ctr"/>
            <a:r>
              <a:rPr lang="pt-BR" sz="4800" dirty="0" err="1" smtClean="0">
                <a:latin typeface="Arial" pitchFamily="34" charset="0"/>
                <a:cs typeface="Arial" pitchFamily="34" charset="0"/>
              </a:rPr>
              <a:t>autocuidado</a:t>
            </a:r>
            <a:r>
              <a:rPr lang="pt-BR" sz="4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4800" dirty="0" smtClean="0">
                <a:latin typeface="Arial" pitchFamily="34" charset="0"/>
                <a:cs typeface="Arial" pitchFamily="34" charset="0"/>
              </a:rPr>
              <a:t>e </a:t>
            </a:r>
            <a:r>
              <a:rPr lang="pt-BR" sz="4800" dirty="0" smtClean="0">
                <a:latin typeface="Arial" pitchFamily="34" charset="0"/>
                <a:cs typeface="Arial" pitchFamily="34" charset="0"/>
              </a:rPr>
              <a:t>revitalização corporal </a:t>
            </a:r>
          </a:p>
          <a:p>
            <a:pPr algn="ctr"/>
            <a:r>
              <a:rPr lang="pt-BR" sz="4800" dirty="0" err="1" smtClean="0">
                <a:latin typeface="Arial" pitchFamily="34" charset="0"/>
                <a:cs typeface="Arial" pitchFamily="34" charset="0"/>
              </a:rPr>
              <a:t>Psico</a:t>
            </a:r>
            <a:r>
              <a:rPr lang="pt-BR" sz="4800" dirty="0" smtClean="0">
                <a:latin typeface="Arial" pitchFamily="34" charset="0"/>
                <a:cs typeface="Arial" pitchFamily="34" charset="0"/>
              </a:rPr>
              <a:t> - emocional</a:t>
            </a:r>
            <a:endParaRPr lang="pt-BR" sz="4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Imagem 26" descr="acd31e44-f4a1-4134-bc2d-be43a33921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7280" y="13590541"/>
            <a:ext cx="6130606" cy="3714776"/>
          </a:xfrm>
          <a:prstGeom prst="rect">
            <a:avLst/>
          </a:prstGeom>
        </p:spPr>
      </p:pic>
      <p:pic>
        <p:nvPicPr>
          <p:cNvPr id="28" name="Imagem 27" descr="download (17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2386" y="13519103"/>
            <a:ext cx="3481399" cy="3832579"/>
          </a:xfrm>
          <a:prstGeom prst="rect">
            <a:avLst/>
          </a:prstGeom>
        </p:spPr>
      </p:pic>
      <p:pic>
        <p:nvPicPr>
          <p:cNvPr id="29" name="Imagem 28" descr="46ddf6dc-6416-4c12-b1a4-892f2085452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88072" y="10875897"/>
            <a:ext cx="3590910" cy="2786082"/>
          </a:xfrm>
          <a:prstGeom prst="rect">
            <a:avLst/>
          </a:prstGeom>
        </p:spPr>
      </p:pic>
      <p:pic>
        <p:nvPicPr>
          <p:cNvPr id="30" name="Imagem 29" descr="images (13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559114" y="11161649"/>
            <a:ext cx="2928958" cy="2286016"/>
          </a:xfrm>
          <a:prstGeom prst="rect">
            <a:avLst/>
          </a:prstGeom>
        </p:spPr>
      </p:pic>
      <p:pic>
        <p:nvPicPr>
          <p:cNvPr id="31" name="Imagem 30" descr="LOGO QUALIVIDA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01593" y="11018773"/>
            <a:ext cx="2786083" cy="2324739"/>
          </a:xfrm>
          <a:prstGeom prst="rect">
            <a:avLst/>
          </a:prstGeom>
        </p:spPr>
      </p:pic>
      <p:sp>
        <p:nvSpPr>
          <p:cNvPr id="32" name="Retângulo 31"/>
          <p:cNvSpPr/>
          <p:nvPr/>
        </p:nvSpPr>
        <p:spPr>
          <a:xfrm>
            <a:off x="842887" y="18519763"/>
            <a:ext cx="98584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800" dirty="0" smtClean="0"/>
              <a:t>.</a:t>
            </a:r>
            <a:endParaRPr lang="pt-BR" sz="4800" dirty="0"/>
          </a:p>
        </p:txBody>
      </p:sp>
      <p:sp>
        <p:nvSpPr>
          <p:cNvPr id="33" name="Retângulo 32"/>
          <p:cNvSpPr/>
          <p:nvPr/>
        </p:nvSpPr>
        <p:spPr>
          <a:xfrm>
            <a:off x="914325" y="18448325"/>
            <a:ext cx="992988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dirty="0" smtClean="0"/>
              <a:t>Atualmente,o Programa PICS/Revitaliza </a:t>
            </a:r>
            <a:r>
              <a:rPr lang="pt-BR" sz="3600" dirty="0" smtClean="0"/>
              <a:t>considera que o/a trabalhador(a) pode SER o protagonista atento </a:t>
            </a:r>
            <a:r>
              <a:rPr lang="pt-BR" sz="3600" dirty="0" smtClean="0"/>
              <a:t>e vigilante </a:t>
            </a:r>
            <a:r>
              <a:rPr lang="pt-BR" sz="3600" dirty="0" smtClean="0"/>
              <a:t>às  </a:t>
            </a:r>
            <a:r>
              <a:rPr lang="pt-BR" sz="3600" dirty="0" smtClean="0"/>
              <a:t>condições que afetam sua qualidade de vida,promovendo o auto conhecimento,</a:t>
            </a:r>
            <a:r>
              <a:rPr lang="pt-BR" sz="3600" dirty="0" err="1" smtClean="0"/>
              <a:t>autocuidado</a:t>
            </a:r>
            <a:r>
              <a:rPr lang="pt-BR" sz="3600" dirty="0" smtClean="0"/>
              <a:t>,Possui uma inspiração re - educativa de olhar ampliado </a:t>
            </a:r>
            <a:r>
              <a:rPr lang="pt-BR" sz="3600" dirty="0" smtClean="0"/>
              <a:t> seu corpo </a:t>
            </a:r>
            <a:r>
              <a:rPr lang="pt-BR" sz="3600" dirty="0" smtClean="0"/>
              <a:t>- mente,consciente e integral na revisão cotidiana de hábitos e costumes nas relações em casa e no trabalho.</a:t>
            </a:r>
          </a:p>
          <a:p>
            <a:endParaRPr lang="pt-BR" b="1" dirty="0"/>
          </a:p>
        </p:txBody>
      </p:sp>
      <p:sp>
        <p:nvSpPr>
          <p:cNvPr id="34" name="Retângulo 33"/>
          <p:cNvSpPr/>
          <p:nvPr/>
        </p:nvSpPr>
        <p:spPr>
          <a:xfrm>
            <a:off x="12487279" y="18376887"/>
            <a:ext cx="9644131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600" dirty="0" smtClean="0">
                <a:latin typeface="Arial" pitchFamily="34" charset="0"/>
                <a:cs typeface="Arial" pitchFamily="34" charset="0"/>
              </a:rPr>
              <a:t>Os resultados são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promissores e positivos &gt;  EQUIPE PROFISSIONAL satisfeita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em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ofertar 13 modalidades PICS -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terapias integrativas complementares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cuidados </a:t>
            </a:r>
            <a:r>
              <a:rPr lang="pt-BR" sz="4400" dirty="0" smtClean="0">
                <a:latin typeface="Arial" pitchFamily="34" charset="0"/>
                <a:cs typeface="Arial" pitchFamily="34" charset="0"/>
              </a:rPr>
              <a:t>individuais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 e coletivos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os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servidores públicos/</a:t>
            </a:r>
            <a:r>
              <a:rPr lang="pt-BR" sz="3600" dirty="0" err="1" smtClean="0">
                <a:latin typeface="Arial" pitchFamily="34" charset="0"/>
                <a:cs typeface="Arial" pitchFamily="34" charset="0"/>
              </a:rPr>
              <a:t>trabalhador@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s da saúde vinculados à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SES-PE,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lotados nas unidades 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hospitalares, </a:t>
            </a:r>
            <a:r>
              <a:rPr lang="pt-BR" sz="3600" dirty="0" err="1" smtClean="0">
                <a:latin typeface="Arial" pitchFamily="34" charset="0"/>
                <a:cs typeface="Arial" pitchFamily="34" charset="0"/>
              </a:rPr>
              <a:t>naS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 Unidades QUALIVIDA BOA VISTA e BONGÍ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12487280" y="24663432"/>
            <a:ext cx="9358378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000" dirty="0" smtClean="0"/>
              <a:t>É </a:t>
            </a:r>
            <a:r>
              <a:rPr lang="pt-BR" sz="4000" dirty="0" smtClean="0"/>
              <a:t> </a:t>
            </a:r>
            <a:r>
              <a:rPr lang="pt-BR" sz="4000" dirty="0" smtClean="0"/>
              <a:t>Dever do gestor estadual &gt; SES – PE : 1) Garantir ,sustentar,fortalecer,ampliar </a:t>
            </a:r>
            <a:r>
              <a:rPr lang="pt-BR" sz="4000" dirty="0" smtClean="0"/>
              <a:t>e </a:t>
            </a:r>
            <a:r>
              <a:rPr lang="pt-BR" sz="4000" dirty="0" smtClean="0"/>
              <a:t>expandir o modelo QUALIVIDA </a:t>
            </a:r>
            <a:r>
              <a:rPr lang="pt-BR" sz="4000" dirty="0" smtClean="0"/>
              <a:t>nas </a:t>
            </a:r>
            <a:r>
              <a:rPr lang="pt-BR" sz="4000" dirty="0" smtClean="0"/>
              <a:t>regionais. 2)Definir </a:t>
            </a:r>
            <a:r>
              <a:rPr lang="pt-BR" sz="4000" dirty="0" smtClean="0"/>
              <a:t>orçamento para aquisição de insumos,material de consumo para </a:t>
            </a:r>
            <a:r>
              <a:rPr lang="pt-BR" sz="4000" dirty="0" smtClean="0"/>
              <a:t>viabilizar as  atividades clínicas, atividades </a:t>
            </a:r>
            <a:r>
              <a:rPr lang="pt-BR" sz="4000" dirty="0" smtClean="0"/>
              <a:t>coletivas </a:t>
            </a:r>
            <a:r>
              <a:rPr lang="pt-BR" sz="4000" dirty="0" smtClean="0"/>
              <a:t>com os seguintes itens &gt;  </a:t>
            </a:r>
            <a:r>
              <a:rPr lang="pt-BR" sz="4000" dirty="0" smtClean="0"/>
              <a:t>óleos essenciais,cristais, florais de </a:t>
            </a:r>
            <a:r>
              <a:rPr lang="pt-BR" sz="4000" dirty="0" err="1" smtClean="0"/>
              <a:t>bach</a:t>
            </a:r>
            <a:r>
              <a:rPr lang="pt-BR" sz="4000" dirty="0" smtClean="0"/>
              <a:t>,</a:t>
            </a:r>
            <a:r>
              <a:rPr lang="pt-BR" sz="4000" dirty="0" err="1" smtClean="0"/>
              <a:t>amazonia</a:t>
            </a:r>
            <a:r>
              <a:rPr lang="pt-BR" sz="4000" dirty="0" smtClean="0"/>
              <a:t>,tapetes de </a:t>
            </a:r>
            <a:r>
              <a:rPr lang="pt-BR" sz="4000" dirty="0" err="1" smtClean="0"/>
              <a:t>yoga</a:t>
            </a:r>
            <a:r>
              <a:rPr lang="pt-BR" sz="4000" dirty="0" smtClean="0"/>
              <a:t>,acupuntura,</a:t>
            </a:r>
            <a:r>
              <a:rPr lang="pt-BR" sz="4000" dirty="0" err="1" smtClean="0"/>
              <a:t>ayurveda</a:t>
            </a:r>
            <a:r>
              <a:rPr lang="pt-BR" sz="4000" dirty="0" smtClean="0"/>
              <a:t>,meditação oficinas educativas de </a:t>
            </a:r>
            <a:r>
              <a:rPr lang="pt-BR" sz="4000" dirty="0" err="1" smtClean="0"/>
              <a:t>fitoterapia</a:t>
            </a:r>
            <a:r>
              <a:rPr lang="pt-BR" sz="4000" dirty="0" smtClean="0"/>
              <a:t>.</a:t>
            </a:r>
            <a:endParaRPr lang="pt-BR" sz="4000" dirty="0"/>
          </a:p>
        </p:txBody>
      </p:sp>
      <p:sp>
        <p:nvSpPr>
          <p:cNvPr id="36" name="Retângulo 35"/>
          <p:cNvSpPr/>
          <p:nvPr/>
        </p:nvSpPr>
        <p:spPr>
          <a:xfrm>
            <a:off x="0" y="4803667"/>
            <a:ext cx="23402925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dirty="0" smtClean="0"/>
              <a:t>    EVOLUÇÃO,AVANÇOS E DESAFIOS DO PROGRAMA PICS REVITALIZA QUALIVIDA BOA VISTA</a:t>
            </a:r>
          </a:p>
          <a:p>
            <a:r>
              <a:rPr lang="pt-BR" sz="4400" dirty="0" smtClean="0"/>
              <a:t> </a:t>
            </a:r>
            <a:r>
              <a:rPr lang="pt-BR" sz="4400" dirty="0" smtClean="0"/>
              <a:t>                       </a:t>
            </a:r>
          </a:p>
          <a:p>
            <a:r>
              <a:rPr lang="pt-BR" sz="4800" dirty="0" smtClean="0"/>
              <a:t> </a:t>
            </a:r>
            <a:r>
              <a:rPr lang="pt-BR" sz="4800" dirty="0" smtClean="0"/>
              <a:t>                           BURICHEL, Maria </a:t>
            </a:r>
            <a:r>
              <a:rPr lang="pt-BR" sz="4800" dirty="0" err="1" smtClean="0"/>
              <a:t>Luciani</a:t>
            </a:r>
            <a:r>
              <a:rPr lang="pt-BR" sz="4800" dirty="0" smtClean="0"/>
              <a:t> Loureiro 1,  CARDOSO,Jaércia2</a:t>
            </a:r>
            <a:endParaRPr lang="pt-BR" sz="4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</TotalTime>
  <Words>364</Words>
  <Application>Microsoft Macintosh PowerPoint</Application>
  <PresentationFormat>Personalizar</PresentationFormat>
  <Paragraphs>35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rao656402</dc:creator>
  <cp:lastModifiedBy>leaodonorte</cp:lastModifiedBy>
  <cp:revision>27</cp:revision>
  <dcterms:created xsi:type="dcterms:W3CDTF">2025-09-30T13:28:19Z</dcterms:created>
  <dcterms:modified xsi:type="dcterms:W3CDTF">2025-11-14T20:52:00Z</dcterms:modified>
</cp:coreProperties>
</file>