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50" d="100"/>
          <a:sy n="50" d="100"/>
        </p:scale>
        <p:origin x="-1026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ude.df.gov.br/documents/37101/0/Manual_de_Parametros_Minimos_da_Forca_de_Trabalho_2025__3_edicao.pdf/5b0e93fb-7699-257c-a65a-ee6048ff4451?t=1739551649385" TargetMode="External"/><Relationship Id="rId2" Type="http://schemas.openxmlformats.org/officeDocument/2006/relationships/hyperlink" Target="https://repositorio.ipea.gov.br/server/api/core/bitstreams/9be05cb6-c779-4732-8705-0888549af0d7/content?utm_source=chatgpt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nivates.br/revistas/index.php/estudoedebate/article/view/2431/1688?utm_source=chatg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128638" y="1016151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28638" y="1030439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85762" y="4232163"/>
            <a:ext cx="22074342" cy="36548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DIMENSIONAMENTO DA FORÇA DE TRABALHO NOS SEIS GRANDES HOPSITAIS DE PERNAMBUCO:RELATO DE EXPERIÊNCIA</a:t>
            </a:r>
            <a:endParaRPr lang="pt-BR" sz="5400" b="1" dirty="0" smtClean="0">
              <a:solidFill>
                <a:srgbClr val="0089CD"/>
              </a:solidFill>
              <a:latin typeface="Montserrat"/>
            </a:endParaRPr>
          </a:p>
          <a:p>
            <a:pPr algn="ctr">
              <a:lnSpc>
                <a:spcPts val="9509"/>
              </a:lnSpc>
            </a:pP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71382" y="6375303"/>
            <a:ext cx="22788722" cy="84638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latin typeface="Montserrat"/>
              </a:rPr>
              <a:t>Débora </a:t>
            </a:r>
            <a:r>
              <a:rPr lang="pt-BR" sz="2800" b="1" dirty="0" err="1" smtClean="0">
                <a:latin typeface="Montserrat"/>
              </a:rPr>
              <a:t>Soledade</a:t>
            </a:r>
            <a:r>
              <a:rPr lang="pt-BR" sz="2800" b="1" dirty="0" smtClean="0">
                <a:latin typeface="Montserrat"/>
              </a:rPr>
              <a:t> de Oliveira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smtClean="0">
                <a:latin typeface="Montserrat"/>
              </a:rPr>
              <a:t>Edna Muniz de </a:t>
            </a:r>
            <a:r>
              <a:rPr lang="pt-BR" sz="2800" b="1" dirty="0" smtClean="0">
                <a:latin typeface="Montserrat"/>
              </a:rPr>
              <a:t>Santana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Elisabeth Ferreira da Silva de Lira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³,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Jeane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Fonsêca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Cavalcanti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Nunes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pt-BR" sz="2800" b="1" baseline="30000" dirty="0" smtClean="0">
                <a:latin typeface="Montserrat"/>
              </a:rPr>
              <a:t>4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</a:t>
            </a:r>
            <a:r>
              <a:rPr lang="pt-BR" sz="2800" b="1" dirty="0" smtClean="0">
                <a:latin typeface="Montserrat"/>
              </a:rPr>
              <a:t>Joana </a:t>
            </a:r>
            <a:r>
              <a:rPr lang="pt-BR" sz="2800" b="1" dirty="0" smtClean="0">
                <a:latin typeface="Montserrat"/>
              </a:rPr>
              <a:t>Cláudia Cândida de </a:t>
            </a:r>
            <a:r>
              <a:rPr lang="pt-BR" sz="2800" b="1" dirty="0" smtClean="0">
                <a:latin typeface="Montserrat"/>
              </a:rPr>
              <a:t>Amorim</a:t>
            </a:r>
            <a:r>
              <a:rPr lang="pt-BR" sz="2800" b="1" baseline="30000" dirty="0" smtClean="0">
                <a:latin typeface="Montserrat"/>
              </a:rPr>
              <a:t> 5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 err="1" smtClean="0">
                <a:latin typeface="Montserrat"/>
              </a:rPr>
              <a:t>Jozibel</a:t>
            </a:r>
            <a:r>
              <a:rPr lang="pt-BR" sz="2800" b="1" dirty="0" smtClean="0">
                <a:latin typeface="Montserrat"/>
              </a:rPr>
              <a:t> Pereira Barros de </a:t>
            </a:r>
            <a:r>
              <a:rPr lang="pt-BR" sz="2800" b="1" dirty="0" smtClean="0">
                <a:latin typeface="Montserrat"/>
              </a:rPr>
              <a:t>Carvalho </a:t>
            </a:r>
            <a:r>
              <a:rPr lang="pt-BR" sz="2800" b="1" baseline="30000" dirty="0" smtClean="0">
                <a:latin typeface="Montserrat"/>
              </a:rPr>
              <a:t>6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Julianne </a:t>
            </a:r>
            <a:r>
              <a:rPr lang="pt-BR" sz="2800" b="1" dirty="0" smtClean="0">
                <a:latin typeface="Montserrat"/>
              </a:rPr>
              <a:t>Damiana Da Silva </a:t>
            </a:r>
            <a:r>
              <a:rPr lang="pt-BR" sz="2800" b="1" dirty="0" smtClean="0">
                <a:latin typeface="Montserrat"/>
              </a:rPr>
              <a:t>Vicente</a:t>
            </a:r>
            <a:r>
              <a:rPr lang="pt-BR" sz="2800" b="1" baseline="30000" dirty="0" smtClean="0">
                <a:latin typeface="Montserrat"/>
              </a:rPr>
              <a:t> 7</a:t>
            </a:r>
            <a:r>
              <a:rPr lang="pt-BR" sz="2800" b="1" dirty="0" smtClean="0">
                <a:latin typeface="Montserrat"/>
              </a:rPr>
              <a:t>, Karina </a:t>
            </a:r>
            <a:r>
              <a:rPr lang="pt-BR" sz="2800" b="1" dirty="0" err="1" smtClean="0">
                <a:latin typeface="Montserrat"/>
              </a:rPr>
              <a:t>Nayara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smtClean="0">
                <a:latin typeface="Montserrat"/>
              </a:rPr>
              <a:t>Gomes de </a:t>
            </a:r>
            <a:r>
              <a:rPr lang="pt-BR" sz="2800" b="1" dirty="0" smtClean="0">
                <a:latin typeface="Montserrat"/>
              </a:rPr>
              <a:t>Oliveira</a:t>
            </a:r>
            <a:r>
              <a:rPr lang="pt-BR" sz="2800" b="1" baseline="30000" dirty="0" smtClean="0">
                <a:latin typeface="Montserrat"/>
              </a:rPr>
              <a:t> </a:t>
            </a:r>
            <a:r>
              <a:rPr lang="pt-BR" sz="2800" b="1" baseline="30000" dirty="0" smtClean="0">
                <a:latin typeface="Montserrat"/>
              </a:rPr>
              <a:t>8</a:t>
            </a:r>
            <a:r>
              <a:rPr lang="pt-BR" sz="2800" b="1" dirty="0" smtClean="0">
                <a:latin typeface="Montserrat"/>
              </a:rPr>
              <a:t> Paloma </a:t>
            </a:r>
            <a:r>
              <a:rPr lang="pt-BR" sz="2800" b="1" dirty="0" smtClean="0">
                <a:latin typeface="Montserrat"/>
              </a:rPr>
              <a:t>Elizabeth </a:t>
            </a:r>
            <a:r>
              <a:rPr lang="pt-BR" sz="2800" b="1" dirty="0" err="1" smtClean="0">
                <a:latin typeface="Montserrat"/>
              </a:rPr>
              <a:t>Petrício</a:t>
            </a:r>
            <a:r>
              <a:rPr lang="pt-BR" sz="2800" b="1" dirty="0" smtClean="0">
                <a:latin typeface="Montserrat"/>
              </a:rPr>
              <a:t> D’Almeida dos </a:t>
            </a:r>
            <a:r>
              <a:rPr lang="pt-BR" sz="2800" b="1" dirty="0" smtClean="0">
                <a:latin typeface="Montserrat"/>
              </a:rPr>
              <a:t>Santos</a:t>
            </a:r>
            <a:r>
              <a:rPr lang="pt-BR" sz="2800" b="1" baseline="30000" dirty="0" smtClean="0">
                <a:latin typeface="Montserrat"/>
              </a:rPr>
              <a:t> </a:t>
            </a:r>
            <a:r>
              <a:rPr lang="pt-BR" sz="2800" b="1" baseline="30000" dirty="0" smtClean="0">
                <a:latin typeface="Montserrat"/>
              </a:rPr>
              <a:t>9 </a:t>
            </a:r>
            <a:r>
              <a:rPr lang="pt-BR" sz="2800" b="1" dirty="0" err="1" smtClean="0">
                <a:latin typeface="Montserrat"/>
              </a:rPr>
              <a:t>Ricarlly</a:t>
            </a:r>
            <a:r>
              <a:rPr lang="pt-BR" sz="2800" b="1" dirty="0" smtClean="0">
                <a:latin typeface="Montserrat"/>
              </a:rPr>
              <a:t> Soares da Silva </a:t>
            </a:r>
            <a:r>
              <a:rPr lang="pt-BR" sz="2800" b="1" dirty="0" smtClean="0">
                <a:latin typeface="Montserrat"/>
              </a:rPr>
              <a:t>Barbosa</a:t>
            </a:r>
            <a:r>
              <a:rPr lang="pt-BR" sz="2800" b="1" baseline="30000" dirty="0" smtClean="0">
                <a:latin typeface="Montserrat"/>
              </a:rPr>
              <a:t>10</a:t>
            </a:r>
            <a:endParaRPr lang="pt-BR" sz="2800" b="1" dirty="0" smtClean="0">
              <a:latin typeface="Montserrat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b="1" dirty="0" err="1" smtClean="0">
                <a:latin typeface="Montserrat"/>
              </a:rPr>
              <a:t>Thamires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smtClean="0">
                <a:latin typeface="Montserrat"/>
              </a:rPr>
              <a:t>Tavares da </a:t>
            </a:r>
            <a:r>
              <a:rPr lang="pt-BR" sz="2800" b="1" dirty="0" smtClean="0">
                <a:latin typeface="Montserrat"/>
              </a:rPr>
              <a:t>Paixão</a:t>
            </a:r>
            <a:r>
              <a:rPr lang="pt-BR" sz="2800" b="1" baseline="30000" dirty="0" smtClean="0">
                <a:latin typeface="Montserrat"/>
              </a:rPr>
              <a:t>10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b="1" baseline="30000" dirty="0" smtClean="0">
              <a:latin typeface="Montserrat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b="1" baseline="300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b="1" baseline="300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baseline="300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b="1" baseline="300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dirty="0" smtClean="0"/>
              <a:t>  </a:t>
            </a:r>
            <a:endParaRPr lang="pt-BR" sz="28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14324" y="8947071"/>
            <a:ext cx="22074342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-9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deborasanitarista1@gmail.com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200076" y="150193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28638" y="16590937"/>
            <a:ext cx="9644130" cy="6796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 smtClean="0">
                <a:latin typeface="Montserrat"/>
              </a:rPr>
              <a:t>O processo de dimensionamento hospitalar foi conduzido de forma participativa, envolvendo a Gerência de Monitoramento e Dimensionamento de Pessoal(SES), direções hospitalares e coordenações técnicas. O procedimento compreendeu diagnóstico situacional, análise de dados e dimensionamento com base na legislação das categorias profissionais, perfil assistencial, complexidade e funcionamento das unidades. Posteriormente, realizou-se a validação com gestores, implementação de ajustes e monitoramento.</a:t>
            </a:r>
            <a:endParaRPr sz="28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00076" y="1523361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</a:t>
            </a:r>
            <a:r>
              <a:rPr lang="pt-BR" sz="2800" dirty="0" smtClean="0">
                <a:latin typeface="Montserrat"/>
              </a:rPr>
              <a:t>experiência evidenciou a importância do planejamento participativo e do uso de critérios técnicos no dimensionamento de equipes hospitalares. O processo reforçou a necessidade de integração entre gestão, áreas técnicas e assistenciais para garantir decisões mais assertivas. Observou-se que o processo envolve o monitoramento constante. Os principais desafios incluem recursos humanos limitados, alta rotatividade e fortalecimento da gestão baseada em evidências.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630156" y="1030439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057200" y="11375963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Processo </a:t>
            </a:r>
            <a:r>
              <a:rPr lang="pt-BR" sz="2800" dirty="0" smtClean="0">
                <a:latin typeface="Montserrat"/>
              </a:rPr>
              <a:t>de análise, planejamento e dimensionamento das equipes de saúde nos seis grandes hospitais estaduais de Pernambuco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701594" y="1037583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630156" y="1466211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630156" y="15876557"/>
            <a:ext cx="9649072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O </a:t>
            </a:r>
            <a:r>
              <a:rPr lang="pt-BR" sz="2800" dirty="0" smtClean="0"/>
              <a:t>processo de dimensionamento permitiu determinar o quantitativo adequado de profissionais para garantir a qualidade da </a:t>
            </a:r>
            <a:r>
              <a:rPr lang="pt-BR" sz="2800" dirty="0" smtClean="0">
                <a:latin typeface="Montserrat"/>
              </a:rPr>
              <a:t>assistência e o funcionamento eficiente da unidade, identificando eventuais déficits de pessoal.A implementação das etapas de planejamento e validação técnica favoreceu o alinhamento entre gestores e equipes, fortalecendo a gestão participativa e a tomada de decisões baseada em evidências. Promovendo transparência</a:t>
            </a:r>
            <a:r>
              <a:rPr lang="pt-BR" sz="2800" dirty="0" smtClean="0"/>
              <a:t>, racionalização e eficiência dos recursos humanos.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558718" y="1487642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15842" y="24377679"/>
            <a:ext cx="9649072" cy="6712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 smtClean="0">
                <a:latin typeface="Montserrat"/>
              </a:rPr>
              <a:t>O </a:t>
            </a:r>
            <a:r>
              <a:rPr lang="pt-BR" sz="2800" dirty="0" smtClean="0">
                <a:latin typeface="Montserrat"/>
              </a:rPr>
              <a:t>dimensionamento de equipes mostrou-se essencial para otimizar recursos e qualificar a assistência nos grandes hospitais. Recomenda-se manter o processo continuamente, com atualização de dados, capacitação de gestores e articulação entre áreas técnicas e assistenciais, promovendo gestão eficiente de recursos humanos.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15842" y="23591861"/>
            <a:ext cx="9572692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71910" y="3044990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342820" y="31092851"/>
            <a:ext cx="10644262" cy="6668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CARVALHO</a:t>
            </a:r>
            <a:r>
              <a:rPr lang="pt-BR" sz="2400" dirty="0" smtClean="0">
                <a:latin typeface="Montserrat"/>
              </a:rPr>
              <a:t>, D. S.; </a:t>
            </a:r>
            <a:r>
              <a:rPr lang="pt-BR" sz="2400" dirty="0" err="1" smtClean="0">
                <a:latin typeface="Montserrat"/>
              </a:rPr>
              <a:t>et</a:t>
            </a:r>
            <a:r>
              <a:rPr lang="pt-BR" sz="2400" dirty="0" smtClean="0">
                <a:latin typeface="Montserrat"/>
              </a:rPr>
              <a:t> al. Planejamento e dimensionamento da força de trabalho em saúde no Brasil: avanços e desafios. </a:t>
            </a:r>
            <a:r>
              <a:rPr lang="pt-BR" sz="2400" i="1" dirty="0" smtClean="0">
                <a:latin typeface="Montserrat"/>
              </a:rPr>
              <a:t>Saúde em Debate</a:t>
            </a:r>
            <a:r>
              <a:rPr lang="pt-BR" sz="2400" dirty="0" smtClean="0">
                <a:latin typeface="Montserrat"/>
              </a:rPr>
              <a:t>, Rio de Janeiro, v. 46, n. 135, p. 1215-1237, out./dez. 2022. DOI: </a:t>
            </a:r>
            <a:r>
              <a:rPr lang="pt-BR" sz="2400" dirty="0" smtClean="0">
                <a:latin typeface="Montserrat"/>
              </a:rPr>
              <a:t>10.1590/0103-1104202213519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VENTIN, Carolina Diniz; PEREIRA, </a:t>
            </a:r>
            <a:r>
              <a:rPr lang="pt-BR" sz="2400" dirty="0" err="1" smtClean="0"/>
              <a:t>Delciene</a:t>
            </a:r>
            <a:r>
              <a:rPr lang="pt-BR" sz="2400" dirty="0" smtClean="0"/>
              <a:t> Aparecida Oliveira; MORAES, Israel Silva de. «Dimensionamento de força de trabalho: a experiência inovadora do Ministério da Saúde». In: CAVALCANTE, Pedro (Org.). </a:t>
            </a:r>
            <a:r>
              <a:rPr lang="pt-BR" sz="2400" i="1" dirty="0" smtClean="0"/>
              <a:t>Inovação e políticas públicas: superando o mito da </a:t>
            </a:r>
            <a:r>
              <a:rPr lang="pt-BR" sz="2400" i="1" dirty="0" err="1" smtClean="0"/>
              <a:t>ideia</a:t>
            </a:r>
            <a:r>
              <a:rPr lang="pt-BR" sz="2400" dirty="0" smtClean="0"/>
              <a:t>. Brasília: Instituto de Pesquisa Econômica Aplicada (</a:t>
            </a:r>
            <a:r>
              <a:rPr lang="pt-BR" sz="2400" dirty="0" err="1" smtClean="0"/>
              <a:t>Ipea</a:t>
            </a:r>
            <a:r>
              <a:rPr lang="pt-BR" sz="2400" dirty="0" smtClean="0"/>
              <a:t>), 1. ed., 2019. p. 196-211. Disponível em: </a:t>
            </a:r>
            <a:r>
              <a:rPr lang="pt-BR" sz="2400" dirty="0" smtClean="0">
                <a:hlinkClick r:id="rId2"/>
              </a:rPr>
              <a:t>https://repositorio.ipea.gov.br/server/api/core/bitstreams/9be05cb6-c779-4732-8705-0888549af0d7/content</a:t>
            </a:r>
            <a:r>
              <a:rPr lang="pt-BR" sz="2400" dirty="0" smtClean="0"/>
              <a:t>. Acesso em: 13 nov. 2025.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272835" y="31307165"/>
            <a:ext cx="11858708" cy="76944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SECRETARIA </a:t>
            </a:r>
            <a:r>
              <a:rPr lang="pt-BR" sz="2400" dirty="0" smtClean="0"/>
              <a:t>DE ESTADO DE SAÚDE DO DISTRITO FEDERAL. </a:t>
            </a:r>
            <a:r>
              <a:rPr lang="pt-BR" sz="2400" i="1" dirty="0" smtClean="0"/>
              <a:t>Manual de parâmetros mínimos da força de trabalho para dimensionamento da rede</a:t>
            </a:r>
            <a:r>
              <a:rPr lang="pt-BR" sz="2400" dirty="0" smtClean="0"/>
              <a:t>. 3. ed. Brasília: Secretaria de Estado de Saúde do Distrito Federal, 2025. Disponível em: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https://www.saude.df.gov.br/documents/37101/0/Manual_de_Parametros_Minimos_da_Forca_de_Trabalho_2025__3_edicao.pdf/5b0e93fb-7699-257c-a65a-ee6048ff4451?t=1739551649385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Acesso </a:t>
            </a:r>
            <a:r>
              <a:rPr lang="pt-BR" sz="2400" dirty="0" smtClean="0"/>
              <a:t>em: 13 nov. 2025</a:t>
            </a:r>
            <a:r>
              <a:rPr lang="pt-BR" sz="2400" dirty="0" smtClean="0"/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ROCHA, Aline da Silva; SOARES, </a:t>
            </a:r>
            <a:r>
              <a:rPr lang="pt-BR" sz="2400" dirty="0" err="1" smtClean="0"/>
              <a:t>Themis</a:t>
            </a:r>
            <a:r>
              <a:rPr lang="pt-BR" sz="2400" dirty="0" smtClean="0"/>
              <a:t> Cristina Mesquita; SILVA, Francisca Joice Souza; SOUZA, Maria </a:t>
            </a:r>
            <a:r>
              <a:rPr lang="pt-BR" sz="2400" dirty="0" err="1" smtClean="0"/>
              <a:t>Dianna</a:t>
            </a:r>
            <a:r>
              <a:rPr lang="pt-BR" sz="2400" dirty="0" smtClean="0"/>
              <a:t>; BEZERRA, Sara </a:t>
            </a:r>
            <a:r>
              <a:rPr lang="pt-BR" sz="2400" dirty="0" err="1" smtClean="0"/>
              <a:t>Taciana</a:t>
            </a:r>
            <a:r>
              <a:rPr lang="pt-BR" sz="2400" dirty="0" smtClean="0"/>
              <a:t> Firmino; GOMES, José </a:t>
            </a:r>
            <a:r>
              <a:rPr lang="pt-BR" sz="2400" dirty="0" err="1" smtClean="0"/>
              <a:t>Giovani</a:t>
            </a:r>
            <a:r>
              <a:rPr lang="pt-BR" sz="2400" dirty="0" smtClean="0"/>
              <a:t> Nobre. Dimensionamento da força de trabalho da Secretaria de Estado da Saúde Pública do Rio Grande do Norte. </a:t>
            </a:r>
            <a:r>
              <a:rPr lang="pt-BR" sz="2400" i="1" dirty="0" smtClean="0"/>
              <a:t>Revista Estudo &amp; Debate</a:t>
            </a:r>
            <a:r>
              <a:rPr lang="pt-BR" sz="2400" dirty="0" smtClean="0"/>
              <a:t>, Lajeado, v. 27, n. 3, p. 7-19, 2020. DOI: 10.22410/</a:t>
            </a:r>
            <a:r>
              <a:rPr lang="pt-BR" sz="2400" dirty="0" err="1" smtClean="0"/>
              <a:t>issn</a:t>
            </a:r>
            <a:r>
              <a:rPr lang="pt-BR" sz="2400" dirty="0" smtClean="0"/>
              <a:t>.1983-036X.v27i3a2020.2431. Disponível em: </a:t>
            </a:r>
            <a:r>
              <a:rPr lang="pt-BR" sz="2400" dirty="0" smtClean="0">
                <a:hlinkClick r:id="rId4"/>
              </a:rPr>
              <a:t>https://www.univates.br/revistas/index.php/estudoedebate/article/view/2431/1688</a:t>
            </a:r>
            <a:r>
              <a:rPr lang="pt-BR" sz="2400" dirty="0" smtClean="0"/>
              <a:t>. Acesso em: 13 nov. 2025.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  <p:sp>
        <p:nvSpPr>
          <p:cNvPr id="27" name="TextBox 16"/>
          <p:cNvSpPr txBox="1"/>
          <p:nvPr/>
        </p:nvSpPr>
        <p:spPr>
          <a:xfrm>
            <a:off x="12630156" y="11447401"/>
            <a:ext cx="9649072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Analisar </a:t>
            </a:r>
            <a:r>
              <a:rPr lang="pt-BR" sz="2800" dirty="0" smtClean="0">
                <a:latin typeface="Montserrat"/>
              </a:rPr>
              <a:t>e descrever o processo de planejamento do dimensionamento das equipes de saúde nos seis grandes hospitais sob gestão estadual em Pernambuco, destacando estratégias, desafios e resultados alcançados.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701</Words>
  <Application>Microsoft Macintosh PowerPoint</Application>
  <PresentationFormat>Personalizar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IV GERES</cp:lastModifiedBy>
  <cp:revision>23</cp:revision>
  <dcterms:created xsi:type="dcterms:W3CDTF">2025-09-30T13:28:19Z</dcterms:created>
  <dcterms:modified xsi:type="dcterms:W3CDTF">2025-11-13T13:56:31Z</dcterms:modified>
</cp:coreProperties>
</file>