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25" d="100"/>
          <a:sy n="25" d="100"/>
        </p:scale>
        <p:origin x="1982" y="-715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3BE292-0F99-4404-9F50-4B334E8757A3}" type="doc">
      <dgm:prSet loTypeId="urn:microsoft.com/office/officeart/2005/8/layout/cycle3" loCatId="cycle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81FF7F16-B454-4DBD-A3F3-4B294A6D5485}">
      <dgm:prSet phldrT="[Texto]" phldr="0"/>
      <dgm:spPr/>
      <dgm:t>
        <a:bodyPr/>
        <a:lstStyle/>
        <a:p>
          <a:r>
            <a:rPr lang="pt-BR" dirty="0"/>
            <a:t>Planejamento do colegiado</a:t>
          </a:r>
        </a:p>
      </dgm:t>
    </dgm:pt>
    <dgm:pt modelId="{ACA53855-7C8B-4A7D-9387-B79A798913B8}" type="parTrans" cxnId="{AFE33577-9BDC-4102-849B-D3CA5E89BF6D}">
      <dgm:prSet/>
      <dgm:spPr/>
      <dgm:t>
        <a:bodyPr/>
        <a:lstStyle/>
        <a:p>
          <a:endParaRPr lang="pt-BR"/>
        </a:p>
      </dgm:t>
    </dgm:pt>
    <dgm:pt modelId="{2F999CF9-E166-4577-8549-5CF1F1F7176A}" type="sibTrans" cxnId="{AFE33577-9BDC-4102-849B-D3CA5E89BF6D}">
      <dgm:prSet/>
      <dgm:spPr/>
      <dgm:t>
        <a:bodyPr/>
        <a:lstStyle/>
        <a:p>
          <a:endParaRPr lang="pt-BR"/>
        </a:p>
      </dgm:t>
    </dgm:pt>
    <dgm:pt modelId="{E4C48FE0-4975-4B76-8589-51CA79943C5D}">
      <dgm:prSet phldrT="[Texto]" phldr="0"/>
      <dgm:spPr/>
      <dgm:t>
        <a:bodyPr/>
        <a:lstStyle/>
        <a:p>
          <a:r>
            <a:rPr lang="pt-BR" dirty="0"/>
            <a:t>Preparação do material e escolha da metodologia</a:t>
          </a:r>
        </a:p>
      </dgm:t>
    </dgm:pt>
    <dgm:pt modelId="{E136E0BD-B663-4B4C-8584-829C1ED1B70E}" type="parTrans" cxnId="{0A4BE53A-B36A-4F9B-A53C-FE74665E3EF2}">
      <dgm:prSet/>
      <dgm:spPr/>
      <dgm:t>
        <a:bodyPr/>
        <a:lstStyle/>
        <a:p>
          <a:endParaRPr lang="pt-BR"/>
        </a:p>
      </dgm:t>
    </dgm:pt>
    <dgm:pt modelId="{92FF8A2C-459B-4FFC-9CB8-6D38D13511A7}" type="sibTrans" cxnId="{0A4BE53A-B36A-4F9B-A53C-FE74665E3EF2}">
      <dgm:prSet/>
      <dgm:spPr/>
      <dgm:t>
        <a:bodyPr/>
        <a:lstStyle/>
        <a:p>
          <a:endParaRPr lang="pt-BR"/>
        </a:p>
      </dgm:t>
    </dgm:pt>
    <dgm:pt modelId="{F78FFBAB-37F2-4C60-B8DC-BE1E448DB329}">
      <dgm:prSet phldrT="[Texto]" phldr="0"/>
      <dgm:spPr/>
      <dgm:t>
        <a:bodyPr/>
        <a:lstStyle/>
        <a:p>
          <a:r>
            <a:rPr lang="pt-BR" dirty="0"/>
            <a:t>Execução Aplicação de dinâmica</a:t>
          </a:r>
        </a:p>
      </dgm:t>
    </dgm:pt>
    <dgm:pt modelId="{FABD0D9E-76B4-4525-83D6-B9C0333A3D1C}" type="parTrans" cxnId="{2E345A40-29F5-4E5C-ACAB-ACB8D5D3369D}">
      <dgm:prSet/>
      <dgm:spPr/>
      <dgm:t>
        <a:bodyPr/>
        <a:lstStyle/>
        <a:p>
          <a:endParaRPr lang="pt-BR"/>
        </a:p>
      </dgm:t>
    </dgm:pt>
    <dgm:pt modelId="{F83CD0E0-33B1-46F1-8C3D-7FAE5340E7E4}" type="sibTrans" cxnId="{2E345A40-29F5-4E5C-ACAB-ACB8D5D3369D}">
      <dgm:prSet/>
      <dgm:spPr/>
      <dgm:t>
        <a:bodyPr/>
        <a:lstStyle/>
        <a:p>
          <a:endParaRPr lang="pt-BR"/>
        </a:p>
      </dgm:t>
    </dgm:pt>
    <dgm:pt modelId="{495D2EA0-5A43-4C43-8DBC-A2167F9376D2}">
      <dgm:prSet phldrT="[Texto]" phldr="0"/>
      <dgm:spPr/>
      <dgm:t>
        <a:bodyPr/>
        <a:lstStyle/>
        <a:p>
          <a:r>
            <a:rPr lang="pt-BR" dirty="0"/>
            <a:t>Apresentação dos indicadores de qualidade</a:t>
          </a:r>
        </a:p>
      </dgm:t>
    </dgm:pt>
    <dgm:pt modelId="{66EEC28A-C9ED-4145-93CD-8ABB1DCE50C7}" type="parTrans" cxnId="{48CDA628-4930-4C07-B423-85692988763C}">
      <dgm:prSet/>
      <dgm:spPr/>
      <dgm:t>
        <a:bodyPr/>
        <a:lstStyle/>
        <a:p>
          <a:endParaRPr lang="pt-BR"/>
        </a:p>
      </dgm:t>
    </dgm:pt>
    <dgm:pt modelId="{4AB2AC9C-EDEF-42A3-8B42-E67447B176CF}" type="sibTrans" cxnId="{48CDA628-4930-4C07-B423-85692988763C}">
      <dgm:prSet/>
      <dgm:spPr/>
      <dgm:t>
        <a:bodyPr/>
        <a:lstStyle/>
        <a:p>
          <a:endParaRPr lang="pt-BR"/>
        </a:p>
      </dgm:t>
    </dgm:pt>
    <dgm:pt modelId="{6D1B74DE-E530-4E1F-9BC9-76FBFB131F03}">
      <dgm:prSet phldrT="[Texto]" phldr="0"/>
      <dgm:spPr/>
      <dgm:t>
        <a:bodyPr/>
        <a:lstStyle/>
        <a:p>
          <a:r>
            <a:rPr lang="pt-BR" dirty="0"/>
            <a:t>Aplicação da metodologia (divisão de grupos) </a:t>
          </a:r>
        </a:p>
      </dgm:t>
    </dgm:pt>
    <dgm:pt modelId="{398EACCD-D115-4DAA-ACEB-AAF23616D99B}" type="parTrans" cxnId="{F3D18000-04FA-42A4-B678-6A4256633021}">
      <dgm:prSet/>
      <dgm:spPr/>
      <dgm:t>
        <a:bodyPr/>
        <a:lstStyle/>
        <a:p>
          <a:endParaRPr lang="pt-BR"/>
        </a:p>
      </dgm:t>
    </dgm:pt>
    <dgm:pt modelId="{565B5058-8B43-4684-8BF8-4BCB3A474282}" type="sibTrans" cxnId="{F3D18000-04FA-42A4-B678-6A4256633021}">
      <dgm:prSet/>
      <dgm:spPr/>
      <dgm:t>
        <a:bodyPr/>
        <a:lstStyle/>
        <a:p>
          <a:endParaRPr lang="pt-BR"/>
        </a:p>
      </dgm:t>
    </dgm:pt>
    <dgm:pt modelId="{58330FF0-7E01-4BDD-B481-BDE453F031C1}">
      <dgm:prSet phldrT="[Texto]" phldr="0"/>
      <dgm:spPr/>
      <dgm:t>
        <a:bodyPr/>
        <a:lstStyle/>
        <a:p>
          <a:r>
            <a:rPr lang="pt-BR" dirty="0"/>
            <a:t>Exposição dos principais desafios e oportunidades</a:t>
          </a:r>
        </a:p>
      </dgm:t>
    </dgm:pt>
    <dgm:pt modelId="{A6EEEDFF-CBD3-4DD7-9DE9-7649DA05F5D7}" type="parTrans" cxnId="{EA83EA39-5C2D-4210-817B-1B0A5F5CDFD2}">
      <dgm:prSet/>
      <dgm:spPr/>
      <dgm:t>
        <a:bodyPr/>
        <a:lstStyle/>
        <a:p>
          <a:endParaRPr lang="pt-BR"/>
        </a:p>
      </dgm:t>
    </dgm:pt>
    <dgm:pt modelId="{17EA7DF8-A884-45BB-B284-F0E032A8F1FE}" type="sibTrans" cxnId="{EA83EA39-5C2D-4210-817B-1B0A5F5CDFD2}">
      <dgm:prSet/>
      <dgm:spPr/>
      <dgm:t>
        <a:bodyPr/>
        <a:lstStyle/>
        <a:p>
          <a:endParaRPr lang="pt-BR"/>
        </a:p>
      </dgm:t>
    </dgm:pt>
    <dgm:pt modelId="{11A9FB4F-BDC1-4994-B62A-63B38783679E}" type="pres">
      <dgm:prSet presAssocID="{C53BE292-0F99-4404-9F50-4B334E8757A3}" presName="Name0" presStyleCnt="0">
        <dgm:presLayoutVars>
          <dgm:dir/>
          <dgm:resizeHandles val="exact"/>
        </dgm:presLayoutVars>
      </dgm:prSet>
      <dgm:spPr/>
    </dgm:pt>
    <dgm:pt modelId="{E98BE29A-55EA-4563-AA4D-191178476084}" type="pres">
      <dgm:prSet presAssocID="{C53BE292-0F99-4404-9F50-4B334E8757A3}" presName="cycle" presStyleCnt="0"/>
      <dgm:spPr/>
    </dgm:pt>
    <dgm:pt modelId="{FB211246-DA90-428E-9559-4E6919DB605F}" type="pres">
      <dgm:prSet presAssocID="{81FF7F16-B454-4DBD-A3F3-4B294A6D5485}" presName="nodeFirstNode" presStyleLbl="node1" presStyleIdx="0" presStyleCnt="6">
        <dgm:presLayoutVars>
          <dgm:bulletEnabled val="1"/>
        </dgm:presLayoutVars>
      </dgm:prSet>
      <dgm:spPr/>
    </dgm:pt>
    <dgm:pt modelId="{6F0CA102-912E-47F9-AA31-93D173A37816}" type="pres">
      <dgm:prSet presAssocID="{2F999CF9-E166-4577-8549-5CF1F1F7176A}" presName="sibTransFirstNode" presStyleLbl="bgShp" presStyleIdx="0" presStyleCnt="1"/>
      <dgm:spPr/>
    </dgm:pt>
    <dgm:pt modelId="{5B3BC601-EBAB-4F3E-9CC5-5055F57F074B}" type="pres">
      <dgm:prSet presAssocID="{E4C48FE0-4975-4B76-8589-51CA79943C5D}" presName="nodeFollowingNodes" presStyleLbl="node1" presStyleIdx="1" presStyleCnt="6">
        <dgm:presLayoutVars>
          <dgm:bulletEnabled val="1"/>
        </dgm:presLayoutVars>
      </dgm:prSet>
      <dgm:spPr/>
    </dgm:pt>
    <dgm:pt modelId="{BEE6186C-8474-4166-A490-573170F2681F}" type="pres">
      <dgm:prSet presAssocID="{F78FFBAB-37F2-4C60-B8DC-BE1E448DB329}" presName="nodeFollowingNodes" presStyleLbl="node1" presStyleIdx="2" presStyleCnt="6" custRadScaleRad="98774" custRadScaleInc="-2146">
        <dgm:presLayoutVars>
          <dgm:bulletEnabled val="1"/>
        </dgm:presLayoutVars>
      </dgm:prSet>
      <dgm:spPr/>
    </dgm:pt>
    <dgm:pt modelId="{E4C41B97-5E70-4F05-95B9-0BAE9EA47D2B}" type="pres">
      <dgm:prSet presAssocID="{495D2EA0-5A43-4C43-8DBC-A2167F9376D2}" presName="nodeFollowingNodes" presStyleLbl="node1" presStyleIdx="3" presStyleCnt="6">
        <dgm:presLayoutVars>
          <dgm:bulletEnabled val="1"/>
        </dgm:presLayoutVars>
      </dgm:prSet>
      <dgm:spPr/>
    </dgm:pt>
    <dgm:pt modelId="{1AF02FAB-936B-4AA3-907A-EB1645CE6727}" type="pres">
      <dgm:prSet presAssocID="{6D1B74DE-E530-4E1F-9BC9-76FBFB131F03}" presName="nodeFollowingNodes" presStyleLbl="node1" presStyleIdx="4" presStyleCnt="6" custRadScaleRad="107146" custRadScaleInc="7688">
        <dgm:presLayoutVars>
          <dgm:bulletEnabled val="1"/>
        </dgm:presLayoutVars>
      </dgm:prSet>
      <dgm:spPr/>
    </dgm:pt>
    <dgm:pt modelId="{85FE5820-7F33-481F-B44F-BDD2A228B462}" type="pres">
      <dgm:prSet presAssocID="{58330FF0-7E01-4BDD-B481-BDE453F031C1}" presName="nodeFollowingNodes" presStyleLbl="node1" presStyleIdx="5" presStyleCnt="6" custRadScaleRad="108065" custRadScaleInc="-22640">
        <dgm:presLayoutVars>
          <dgm:bulletEnabled val="1"/>
        </dgm:presLayoutVars>
      </dgm:prSet>
      <dgm:spPr/>
    </dgm:pt>
  </dgm:ptLst>
  <dgm:cxnLst>
    <dgm:cxn modelId="{F3D18000-04FA-42A4-B678-6A4256633021}" srcId="{C53BE292-0F99-4404-9F50-4B334E8757A3}" destId="{6D1B74DE-E530-4E1F-9BC9-76FBFB131F03}" srcOrd="4" destOrd="0" parTransId="{398EACCD-D115-4DAA-ACEB-AAF23616D99B}" sibTransId="{565B5058-8B43-4684-8BF8-4BCB3A474282}"/>
    <dgm:cxn modelId="{48CDA628-4930-4C07-B423-85692988763C}" srcId="{C53BE292-0F99-4404-9F50-4B334E8757A3}" destId="{495D2EA0-5A43-4C43-8DBC-A2167F9376D2}" srcOrd="3" destOrd="0" parTransId="{66EEC28A-C9ED-4145-93CD-8ABB1DCE50C7}" sibTransId="{4AB2AC9C-EDEF-42A3-8B42-E67447B176CF}"/>
    <dgm:cxn modelId="{353AE136-83D6-448B-A0B5-47D912E50B8A}" type="presOf" srcId="{E4C48FE0-4975-4B76-8589-51CA79943C5D}" destId="{5B3BC601-EBAB-4F3E-9CC5-5055F57F074B}" srcOrd="0" destOrd="0" presId="urn:microsoft.com/office/officeart/2005/8/layout/cycle3"/>
    <dgm:cxn modelId="{EA83EA39-5C2D-4210-817B-1B0A5F5CDFD2}" srcId="{C53BE292-0F99-4404-9F50-4B334E8757A3}" destId="{58330FF0-7E01-4BDD-B481-BDE453F031C1}" srcOrd="5" destOrd="0" parTransId="{A6EEEDFF-CBD3-4DD7-9DE9-7649DA05F5D7}" sibTransId="{17EA7DF8-A884-45BB-B284-F0E032A8F1FE}"/>
    <dgm:cxn modelId="{0A4BE53A-B36A-4F9B-A53C-FE74665E3EF2}" srcId="{C53BE292-0F99-4404-9F50-4B334E8757A3}" destId="{E4C48FE0-4975-4B76-8589-51CA79943C5D}" srcOrd="1" destOrd="0" parTransId="{E136E0BD-B663-4B4C-8584-829C1ED1B70E}" sibTransId="{92FF8A2C-459B-4FFC-9CB8-6D38D13511A7}"/>
    <dgm:cxn modelId="{2E345A40-29F5-4E5C-ACAB-ACB8D5D3369D}" srcId="{C53BE292-0F99-4404-9F50-4B334E8757A3}" destId="{F78FFBAB-37F2-4C60-B8DC-BE1E448DB329}" srcOrd="2" destOrd="0" parTransId="{FABD0D9E-76B4-4525-83D6-B9C0333A3D1C}" sibTransId="{F83CD0E0-33B1-46F1-8C3D-7FAE5340E7E4}"/>
    <dgm:cxn modelId="{81FD355E-3E94-4D96-954B-2F7524CA738D}" type="presOf" srcId="{2F999CF9-E166-4577-8549-5CF1F1F7176A}" destId="{6F0CA102-912E-47F9-AA31-93D173A37816}" srcOrd="0" destOrd="0" presId="urn:microsoft.com/office/officeart/2005/8/layout/cycle3"/>
    <dgm:cxn modelId="{1A9C584D-B5FC-478D-904C-85CF81618833}" type="presOf" srcId="{F78FFBAB-37F2-4C60-B8DC-BE1E448DB329}" destId="{BEE6186C-8474-4166-A490-573170F2681F}" srcOrd="0" destOrd="0" presId="urn:microsoft.com/office/officeart/2005/8/layout/cycle3"/>
    <dgm:cxn modelId="{E8D9246E-8B7A-4FED-BD35-F98E229B2739}" type="presOf" srcId="{C53BE292-0F99-4404-9F50-4B334E8757A3}" destId="{11A9FB4F-BDC1-4994-B62A-63B38783679E}" srcOrd="0" destOrd="0" presId="urn:microsoft.com/office/officeart/2005/8/layout/cycle3"/>
    <dgm:cxn modelId="{AFE33577-9BDC-4102-849B-D3CA5E89BF6D}" srcId="{C53BE292-0F99-4404-9F50-4B334E8757A3}" destId="{81FF7F16-B454-4DBD-A3F3-4B294A6D5485}" srcOrd="0" destOrd="0" parTransId="{ACA53855-7C8B-4A7D-9387-B79A798913B8}" sibTransId="{2F999CF9-E166-4577-8549-5CF1F1F7176A}"/>
    <dgm:cxn modelId="{EFF97088-23FF-46A5-AF94-8DC132FE2152}" type="presOf" srcId="{58330FF0-7E01-4BDD-B481-BDE453F031C1}" destId="{85FE5820-7F33-481F-B44F-BDD2A228B462}" srcOrd="0" destOrd="0" presId="urn:microsoft.com/office/officeart/2005/8/layout/cycle3"/>
    <dgm:cxn modelId="{5BC416A6-B585-4D02-8832-29AB543E7217}" type="presOf" srcId="{81FF7F16-B454-4DBD-A3F3-4B294A6D5485}" destId="{FB211246-DA90-428E-9559-4E6919DB605F}" srcOrd="0" destOrd="0" presId="urn:microsoft.com/office/officeart/2005/8/layout/cycle3"/>
    <dgm:cxn modelId="{B7D762A9-6160-46F2-89F7-2EC3AA39937C}" type="presOf" srcId="{6D1B74DE-E530-4E1F-9BC9-76FBFB131F03}" destId="{1AF02FAB-936B-4AA3-907A-EB1645CE6727}" srcOrd="0" destOrd="0" presId="urn:microsoft.com/office/officeart/2005/8/layout/cycle3"/>
    <dgm:cxn modelId="{8067D6DB-4FED-4210-8AD8-CA301B755554}" type="presOf" srcId="{495D2EA0-5A43-4C43-8DBC-A2167F9376D2}" destId="{E4C41B97-5E70-4F05-95B9-0BAE9EA47D2B}" srcOrd="0" destOrd="0" presId="urn:microsoft.com/office/officeart/2005/8/layout/cycle3"/>
    <dgm:cxn modelId="{7EDDE449-32A1-4D03-95A7-9E56A1CFA1D2}" type="presParOf" srcId="{11A9FB4F-BDC1-4994-B62A-63B38783679E}" destId="{E98BE29A-55EA-4563-AA4D-191178476084}" srcOrd="0" destOrd="0" presId="urn:microsoft.com/office/officeart/2005/8/layout/cycle3"/>
    <dgm:cxn modelId="{D30D4326-1016-4D7E-9C93-B320E12BF4FE}" type="presParOf" srcId="{E98BE29A-55EA-4563-AA4D-191178476084}" destId="{FB211246-DA90-428E-9559-4E6919DB605F}" srcOrd="0" destOrd="0" presId="urn:microsoft.com/office/officeart/2005/8/layout/cycle3"/>
    <dgm:cxn modelId="{84ED04C0-9137-481C-A2E5-D8E3D5B8CBE6}" type="presParOf" srcId="{E98BE29A-55EA-4563-AA4D-191178476084}" destId="{6F0CA102-912E-47F9-AA31-93D173A37816}" srcOrd="1" destOrd="0" presId="urn:microsoft.com/office/officeart/2005/8/layout/cycle3"/>
    <dgm:cxn modelId="{CAE72547-246A-4343-99B1-3F0004020847}" type="presParOf" srcId="{E98BE29A-55EA-4563-AA4D-191178476084}" destId="{5B3BC601-EBAB-4F3E-9CC5-5055F57F074B}" srcOrd="2" destOrd="0" presId="urn:microsoft.com/office/officeart/2005/8/layout/cycle3"/>
    <dgm:cxn modelId="{AD0F1BE3-EB75-418A-93B4-F6BCAC03DE40}" type="presParOf" srcId="{E98BE29A-55EA-4563-AA4D-191178476084}" destId="{BEE6186C-8474-4166-A490-573170F2681F}" srcOrd="3" destOrd="0" presId="urn:microsoft.com/office/officeart/2005/8/layout/cycle3"/>
    <dgm:cxn modelId="{2A83E9E8-C8A3-4BBE-A740-12F4A9D5E5A8}" type="presParOf" srcId="{E98BE29A-55EA-4563-AA4D-191178476084}" destId="{E4C41B97-5E70-4F05-95B9-0BAE9EA47D2B}" srcOrd="4" destOrd="0" presId="urn:microsoft.com/office/officeart/2005/8/layout/cycle3"/>
    <dgm:cxn modelId="{782BAF3A-758F-4306-95F1-8281654AE8FD}" type="presParOf" srcId="{E98BE29A-55EA-4563-AA4D-191178476084}" destId="{1AF02FAB-936B-4AA3-907A-EB1645CE6727}" srcOrd="5" destOrd="0" presId="urn:microsoft.com/office/officeart/2005/8/layout/cycle3"/>
    <dgm:cxn modelId="{37F7A88A-2EF9-4AE3-AEEE-792DCAA262C2}" type="presParOf" srcId="{E98BE29A-55EA-4563-AA4D-191178476084}" destId="{85FE5820-7F33-481F-B44F-BDD2A228B462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CA102-912E-47F9-AA31-93D173A37816}">
      <dsp:nvSpPr>
        <dsp:cNvPr id="0" name=""/>
        <dsp:cNvSpPr/>
      </dsp:nvSpPr>
      <dsp:spPr>
        <a:xfrm>
          <a:off x="3033938" y="-6036"/>
          <a:ext cx="9187535" cy="9187535"/>
        </a:xfrm>
        <a:prstGeom prst="circularArrow">
          <a:avLst>
            <a:gd name="adj1" fmla="val 5274"/>
            <a:gd name="adj2" fmla="val 312630"/>
            <a:gd name="adj3" fmla="val 14175009"/>
            <a:gd name="adj4" fmla="val 17158172"/>
            <a:gd name="adj5" fmla="val 5477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11246-DA90-428E-9559-4E6919DB605F}">
      <dsp:nvSpPr>
        <dsp:cNvPr id="0" name=""/>
        <dsp:cNvSpPr/>
      </dsp:nvSpPr>
      <dsp:spPr>
        <a:xfrm>
          <a:off x="5828789" y="4090"/>
          <a:ext cx="3597833" cy="179891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Planejamento do colegiado</a:t>
          </a:r>
        </a:p>
      </dsp:txBody>
      <dsp:txXfrm>
        <a:off x="5916605" y="91906"/>
        <a:ext cx="3422201" cy="1623284"/>
      </dsp:txXfrm>
    </dsp:sp>
    <dsp:sp modelId="{5B3BC601-EBAB-4F3E-9CC5-5055F57F074B}">
      <dsp:nvSpPr>
        <dsp:cNvPr id="0" name=""/>
        <dsp:cNvSpPr/>
      </dsp:nvSpPr>
      <dsp:spPr>
        <a:xfrm>
          <a:off x="9056634" y="1867688"/>
          <a:ext cx="3597833" cy="179891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Preparação do material e escolha da metodologia</a:t>
          </a:r>
        </a:p>
      </dsp:txBody>
      <dsp:txXfrm>
        <a:off x="9144450" y="1955504"/>
        <a:ext cx="3422201" cy="1623284"/>
      </dsp:txXfrm>
    </dsp:sp>
    <dsp:sp modelId="{BEE6186C-8474-4166-A490-573170F2681F}">
      <dsp:nvSpPr>
        <dsp:cNvPr id="0" name=""/>
        <dsp:cNvSpPr/>
      </dsp:nvSpPr>
      <dsp:spPr>
        <a:xfrm>
          <a:off x="9051924" y="5510284"/>
          <a:ext cx="3597833" cy="179891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Execução Aplicação de dinâmica</a:t>
          </a:r>
        </a:p>
      </dsp:txBody>
      <dsp:txXfrm>
        <a:off x="9139740" y="5598100"/>
        <a:ext cx="3422201" cy="1623284"/>
      </dsp:txXfrm>
    </dsp:sp>
    <dsp:sp modelId="{E4C41B97-5E70-4F05-95B9-0BAE9EA47D2B}">
      <dsp:nvSpPr>
        <dsp:cNvPr id="0" name=""/>
        <dsp:cNvSpPr/>
      </dsp:nvSpPr>
      <dsp:spPr>
        <a:xfrm>
          <a:off x="5828789" y="7458481"/>
          <a:ext cx="3597833" cy="179891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Apresentação dos indicadores de qualidade</a:t>
          </a:r>
        </a:p>
      </dsp:txBody>
      <dsp:txXfrm>
        <a:off x="5916605" y="7546297"/>
        <a:ext cx="3422201" cy="1623284"/>
      </dsp:txXfrm>
    </dsp:sp>
    <dsp:sp modelId="{1AF02FAB-936B-4AA3-907A-EB1645CE6727}">
      <dsp:nvSpPr>
        <dsp:cNvPr id="0" name=""/>
        <dsp:cNvSpPr/>
      </dsp:nvSpPr>
      <dsp:spPr>
        <a:xfrm>
          <a:off x="2240830" y="5484830"/>
          <a:ext cx="3597833" cy="179891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Aplicação da metodologia (divisão de grupos) </a:t>
          </a:r>
        </a:p>
      </dsp:txBody>
      <dsp:txXfrm>
        <a:off x="2328646" y="5572646"/>
        <a:ext cx="3422201" cy="1623284"/>
      </dsp:txXfrm>
    </dsp:sp>
    <dsp:sp modelId="{85FE5820-7F33-481F-B44F-BDD2A228B462}">
      <dsp:nvSpPr>
        <dsp:cNvPr id="0" name=""/>
        <dsp:cNvSpPr/>
      </dsp:nvSpPr>
      <dsp:spPr>
        <a:xfrm>
          <a:off x="2005949" y="2462814"/>
          <a:ext cx="3597833" cy="179891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Exposição dos principais desafios e oportunidades</a:t>
          </a:r>
        </a:p>
      </dsp:txBody>
      <dsp:txXfrm>
        <a:off x="2093765" y="2550630"/>
        <a:ext cx="3422201" cy="1623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Pessoas em uma sala&#10;&#10;O conteúdo gerado por IA pode estar incorreto.">
            <a:extLst>
              <a:ext uri="{FF2B5EF4-FFF2-40B4-BE49-F238E27FC236}">
                <a16:creationId xmlns:a16="http://schemas.microsoft.com/office/drawing/2014/main" id="{862E0DCB-D556-ACEB-D38E-CB7D26A93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237" y="17635257"/>
            <a:ext cx="5010687" cy="5027730"/>
          </a:xfrm>
          <a:prstGeom prst="flowChartConnector">
            <a:avLst/>
          </a:prstGeom>
        </p:spPr>
      </p:pic>
      <p:sp>
        <p:nvSpPr>
          <p:cNvPr id="4" name="Freeform 14"/>
          <p:cNvSpPr/>
          <p:nvPr/>
        </p:nvSpPr>
        <p:spPr>
          <a:xfrm>
            <a:off x="1060044" y="1090314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pt-BR" dirty="0"/>
          </a:p>
        </p:txBody>
      </p:sp>
      <p:sp>
        <p:nvSpPr>
          <p:cNvPr id="5" name="TextBox 16"/>
          <p:cNvSpPr txBox="1"/>
          <p:nvPr/>
        </p:nvSpPr>
        <p:spPr>
          <a:xfrm>
            <a:off x="1064063" y="12128635"/>
            <a:ext cx="9510322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Uso de dinâmicas e trabalho em grupo para qualificar Coordenadores Municipais de APS na compreensão e análise situacional dos novos indicadores.</a:t>
            </a: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116286" y="10998257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608007" y="3900672"/>
            <a:ext cx="22178464" cy="47396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>
                <a:solidFill>
                  <a:srgbClr val="0089CD"/>
                </a:solidFill>
                <a:latin typeface="Montserrat" panose="00000500000000000000" pitchFamily="2" charset="0"/>
              </a:rPr>
              <a:t>Metodologia Ativa em Colegiado Regional: Estratégia de Educação Permanente para Análise Crítica dos Novos Indicadores de Qualidade da APS</a:t>
            </a:r>
          </a:p>
          <a:p>
            <a:pPr algn="ctr">
              <a:lnSpc>
                <a:spcPts val="9509"/>
              </a:lnSpc>
            </a:pP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743985" y="7473113"/>
            <a:ext cx="21914955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M. S. S. L. Silva ¹*, A. R. Ferreira², S. R. Silva³,  L. H. O. Galvão </a:t>
            </a:r>
            <a:r>
              <a:rPr lang="pt-BR" sz="2800" b="1" dirty="0"/>
              <a:t>⁴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924148" y="8214164"/>
            <a:ext cx="21674408" cy="25286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¹Residência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Gestão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Redes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(ESPPE), Caruaru, Pernambuco; ²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Residência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Gestão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Redes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(ESPPE), Caruaru, Pernambuco; ³IV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(IV GERES), Caruaru, Pernambuco; </a:t>
            </a:r>
            <a:r>
              <a:rPr lang="pt-BR" sz="2400" dirty="0"/>
              <a:t>⁴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IV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(IV GERES), Caruaru, Pernambuco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sabrinalimafarma@gmail.com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69545" y="1449402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7" name="TextBox 17"/>
          <p:cNvSpPr txBox="1"/>
          <p:nvPr/>
        </p:nvSpPr>
        <p:spPr>
          <a:xfrm>
            <a:off x="924148" y="1459304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28038" y="2483334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9" name="TextBox 16"/>
          <p:cNvSpPr txBox="1"/>
          <p:nvPr/>
        </p:nvSpPr>
        <p:spPr>
          <a:xfrm>
            <a:off x="1095812" y="25922564"/>
            <a:ext cx="9577538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Transformar reuniões em espaços de educação permanente e intervenção é o principal aprendizado. A dinâmica e o trabalho em grupo promovem o protagonismo e a corresponsabilização dos gestores. A reflexão sobre potencialidades e desafios locais qualifica o planejamento regional e municipal. O desafio é converter esse diagnóstico colaborativo em ações concretas, monitoradas e integradas à RAS, garantindo que a análise de dados resulte em cuidado com equidade.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809039" y="2502464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089637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6640" y="12058657"/>
            <a:ext cx="9577538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Uso de dinâmicas e trabalho em grupo para qualificar Coordenadores Municipais de APS na compreensão e análise situacional dos novos indicadores.</a:t>
            </a: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525906" y="1103746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13551" y="1446604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548733" y="15651283"/>
            <a:ext cx="9498004" cy="767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uso de metodologias ativas (dinâmica e trabalho em grupo) criou um ambiente horizontal que aumentou o envolvimento dos coordenadores. Isso permitiu a contextualização dos indicadores à realidade municipal, indo além da técnica </a:t>
            </a:r>
            <a:r>
              <a:rPr lang="pt-BR" sz="2800" dirty="0">
                <a:latin typeface="Montserrat" panose="00000500000000000000" pitchFamily="2" charset="0"/>
              </a:rPr>
              <a:t>(SANT’ANA; JERÔNIMO, 2022)</a:t>
            </a:r>
            <a:r>
              <a:rPr lang="pt-BR" sz="2800" dirty="0">
                <a:solidFill>
                  <a:srgbClr val="000000"/>
                </a:solidFill>
                <a:latin typeface="Montserrat" panose="00000500000000000000" pitchFamily="2" charset="0"/>
                <a:ea typeface="Open Sans"/>
                <a:cs typeface="Open Sans"/>
                <a:sym typeface="Open Sans"/>
              </a:rPr>
              <a:t>. O principal resultado foi a sistematização visual de potencialidades e desafios, gerando um diagnóstico situacional rico e validado pelos gestores. Este subsídio é crucial para a gestão regional criar um plano de apoio mais direcionado e equitativo.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459304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77311" y="24652972"/>
            <a:ext cx="9377279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valida a metodologia ativa como ferramenta essencial para a qualificação dos gestores e a construção de um diagnóstico situacional fidedigno no Colegiado (espaço estratégico de integração ensino-serviço). Recomendamos: adotar o modelo de discussão em grupos (análise de potencialidades/desafios) como padrão nas reuniões e utilizar o diagnóstico gerado por essa abordagem para criar uma agenda de apoio regional focada nos desafios.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168787" y="32801599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50018" y="33690127"/>
            <a:ext cx="9433048" cy="25126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anose="00000500000000000000" pitchFamily="2" charset="0"/>
              </a:rPr>
              <a:t>BRASIL. Ministério da Saúde. Portaria GM/MS nº 6.907, de 29 abr. 2025. Dispõe sobre a metodologia de cofinanciamento federal da Atenção Primária à Saúde. Diário Oficial da União, Brasília, 29 abr. 2025.</a:t>
            </a:r>
            <a:endParaRPr lang="en-US" sz="24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62234" y="34152498"/>
            <a:ext cx="9721080" cy="20036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anose="00000500000000000000" pitchFamily="2" charset="0"/>
              </a:rPr>
              <a:t>SANT’ANA, L. A. J.; JERÔNIMO, E. B. Metodologias ativas no processo de educação permanente: experiência do Curso de Especialização em Saúde Pública. </a:t>
            </a:r>
            <a:r>
              <a:rPr lang="pt-BR" sz="2400" i="1" dirty="0">
                <a:latin typeface="Montserrat" panose="00000500000000000000" pitchFamily="2" charset="0"/>
              </a:rPr>
              <a:t>Revista Eletrônica Acervo Saúde</a:t>
            </a:r>
            <a:r>
              <a:rPr lang="pt-BR" sz="2400" dirty="0">
                <a:latin typeface="Montserrat" panose="00000500000000000000" pitchFamily="2" charset="0"/>
              </a:rPr>
              <a:t>, v. 15, n. 11, p. 1–13, 2022. </a:t>
            </a:r>
            <a:endParaRPr lang="en-US" sz="24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F1E3AC58-BF2C-EF57-9600-F85A8A146B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6813130"/>
              </p:ext>
            </p:extLst>
          </p:nvPr>
        </p:nvGraphicFramePr>
        <p:xfrm>
          <a:off x="-1681742" y="15516765"/>
          <a:ext cx="15255412" cy="9261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536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MARIA DO SOCORRO SABRINA DE LIMA SILVA</cp:lastModifiedBy>
  <cp:revision>21</cp:revision>
  <dcterms:created xsi:type="dcterms:W3CDTF">2025-09-30T13:28:19Z</dcterms:created>
  <dcterms:modified xsi:type="dcterms:W3CDTF">2025-11-12T14:43:27Z</dcterms:modified>
</cp:coreProperties>
</file>