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40325675" cx="23402925"/>
  <p:notesSz cx="6858000" cy="9144000"/>
  <p:embeddedFontLst>
    <p:embeddedFont>
      <p:font typeface="Montserrat"/>
      <p:regular r:id="rId7"/>
      <p:bold r:id="rId8"/>
      <p:italic r:id="rId9"/>
      <p:boldItalic r:id="rId10"/>
    </p:embeddedFont>
    <p:embeddedFont>
      <p:font typeface="Open Sans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  <p:ext uri="GoogleSlidesCustomDataVersion2">
      <go:slidesCustomData xmlns:go="http://customooxmlschemas.google.com/" r:id="rId15" roundtripDataSignature="AMtx7miwGqXzl8PKEohkZoLK3Del5aXV/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2701" orient="horz"/>
        <p:guide pos="737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penSans-regular.fntdata"/><Relationship Id="rId10" Type="http://schemas.openxmlformats.org/officeDocument/2006/relationships/font" Target="fonts/Montserrat-boldItalic.fntdata"/><Relationship Id="rId13" Type="http://schemas.openxmlformats.org/officeDocument/2006/relationships/font" Target="fonts/OpenSans-italic.fntdata"/><Relationship Id="rId12" Type="http://schemas.openxmlformats.org/officeDocument/2006/relationships/font" Target="fonts/OpenSans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Montserrat-italic.fntdata"/><Relationship Id="rId15" Type="http://customschemas.google.com/relationships/presentationmetadata" Target="metadata"/><Relationship Id="rId14" Type="http://schemas.openxmlformats.org/officeDocument/2006/relationships/font" Target="fonts/Open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Montserrat-regular.fntdata"/><Relationship Id="rId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1755220" y="12527099"/>
            <a:ext cx="19892486" cy="8643883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3510439" y="22851216"/>
            <a:ext cx="16382048" cy="10305450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ctr">
              <a:spcBef>
                <a:spcPts val="2540"/>
              </a:spcBef>
              <a:spcAft>
                <a:spcPts val="0"/>
              </a:spcAft>
              <a:buClr>
                <a:srgbClr val="888888"/>
              </a:buClr>
              <a:buSzPts val="127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240"/>
              </a:spcBef>
              <a:spcAft>
                <a:spcPts val="0"/>
              </a:spcAft>
              <a:buClr>
                <a:srgbClr val="888888"/>
              </a:buClr>
              <a:buSzPts val="1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920"/>
              </a:spcBef>
              <a:spcAft>
                <a:spcPts val="0"/>
              </a:spcAft>
              <a:buClr>
                <a:srgbClr val="888888"/>
              </a:buClr>
              <a:buSzPts val="9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" type="body"/>
          </p:nvPr>
        </p:nvSpPr>
        <p:spPr>
          <a:xfrm rot="5400000">
            <a:off x="-1605079" y="12184552"/>
            <a:ext cx="26613082" cy="2106263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is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/>
          <p:nvPr>
            <p:ph type="title"/>
          </p:nvPr>
        </p:nvSpPr>
        <p:spPr>
          <a:xfrm rot="5400000">
            <a:off x="2396195" y="16185826"/>
            <a:ext cx="34407509" cy="5265658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" type="body"/>
          </p:nvPr>
        </p:nvSpPr>
        <p:spPr>
          <a:xfrm rot="5400000">
            <a:off x="-8330146" y="11115192"/>
            <a:ext cx="34407509" cy="1540692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1848670" y="25912983"/>
            <a:ext cx="19892486" cy="8009127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00"/>
              <a:buFont typeface="Calibri"/>
              <a:buNone/>
              <a:defRPr b="1" sz="159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1848670" y="17091745"/>
            <a:ext cx="19892486" cy="8821238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 sz="8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1440"/>
              </a:spcBef>
              <a:spcAft>
                <a:spcPts val="0"/>
              </a:spcAft>
              <a:buClr>
                <a:srgbClr val="888888"/>
              </a:buClr>
              <a:buSzPts val="7200"/>
              <a:buNone/>
              <a:defRPr sz="72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170146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11896487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4" name="Google Shape;34;p6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1170146" y="9026606"/>
            <a:ext cx="10340356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1170146" y="12788467"/>
            <a:ext cx="10340356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1" name="Google Shape;41;p7"/>
          <p:cNvSpPr txBox="1"/>
          <p:nvPr>
            <p:ph idx="3" type="body"/>
          </p:nvPr>
        </p:nvSpPr>
        <p:spPr>
          <a:xfrm>
            <a:off x="11888362" y="9026606"/>
            <a:ext cx="10344418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2" name="Google Shape;42;p7"/>
          <p:cNvSpPr txBox="1"/>
          <p:nvPr>
            <p:ph idx="4" type="body"/>
          </p:nvPr>
        </p:nvSpPr>
        <p:spPr>
          <a:xfrm>
            <a:off x="11888362" y="12788467"/>
            <a:ext cx="10344418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3" name="Google Shape;43;p7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type="title"/>
          </p:nvPr>
        </p:nvSpPr>
        <p:spPr>
          <a:xfrm>
            <a:off x="1170148" y="1605559"/>
            <a:ext cx="7699401" cy="683296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9149894" y="1605562"/>
            <a:ext cx="13082885" cy="3441684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Char char="•"/>
              <a:defRPr sz="12700"/>
            </a:lvl1pPr>
            <a:lvl2pPr indent="-939800" lvl="1" marL="9144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–"/>
              <a:defRPr sz="11200"/>
            </a:lvl2pPr>
            <a:lvl3pPr indent="-838200" lvl="2" marL="13716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3pPr>
            <a:lvl4pPr indent="-736600" lvl="3" marL="18288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4pPr>
            <a:lvl5pPr indent="-736600" lvl="4" marL="22860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»"/>
              <a:defRPr sz="8000"/>
            </a:lvl5pPr>
            <a:lvl6pPr indent="-736600" lvl="5" marL="27432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6pPr>
            <a:lvl7pPr indent="-736600" lvl="6" marL="3200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7pPr>
            <a:lvl8pPr indent="-736600" lvl="7" marL="3657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8pPr>
            <a:lvl9pPr indent="-736600" lvl="8" marL="41148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9pPr>
          </a:lstStyle>
          <a:p/>
        </p:txBody>
      </p:sp>
      <p:sp>
        <p:nvSpPr>
          <p:cNvPr id="58" name="Google Shape;58;p10"/>
          <p:cNvSpPr txBox="1"/>
          <p:nvPr>
            <p:ph idx="2" type="body"/>
          </p:nvPr>
        </p:nvSpPr>
        <p:spPr>
          <a:xfrm>
            <a:off x="1170148" y="8438524"/>
            <a:ext cx="7699401" cy="27583885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59" name="Google Shape;59;p10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/>
          <p:nvPr>
            <p:ph type="title"/>
          </p:nvPr>
        </p:nvSpPr>
        <p:spPr>
          <a:xfrm>
            <a:off x="4587137" y="28227972"/>
            <a:ext cx="14041755" cy="333247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/>
          <p:nvPr>
            <p:ph idx="2" type="pic"/>
          </p:nvPr>
        </p:nvSpPr>
        <p:spPr>
          <a:xfrm>
            <a:off x="4587137" y="3603174"/>
            <a:ext cx="14041755" cy="2419540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1"/>
          <p:cNvSpPr txBox="1"/>
          <p:nvPr>
            <p:ph idx="1" type="body"/>
          </p:nvPr>
        </p:nvSpPr>
        <p:spPr>
          <a:xfrm>
            <a:off x="4587137" y="31560444"/>
            <a:ext cx="14041755" cy="473266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66" name="Google Shape;66;p11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 b="0" i="0" sz="1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marR="0" rtl="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Font typeface="Arial"/>
              <a:buChar char="•"/>
              <a:defRPr b="0" i="0" sz="1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939800" lvl="1" marL="914400" marR="0" rtl="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–"/>
              <a:defRPr b="0" i="0" sz="1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38200" lvl="2" marL="1371600" marR="0" rtl="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b="0" i="0" sz="9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36600" lvl="3" marL="1828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–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36600" lvl="4" marL="22860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»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36600" lvl="5" marL="27432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36600" lvl="6" marL="3200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36600" lvl="7" marL="3657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36600" lvl="8" marL="4114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rao656402\Desktop\banner.png" id="11" name="Google Shape;11;p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41" y="4763"/>
            <a:ext cx="23399643" cy="403161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aps.saude.gov.br/ape/es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/>
          <p:nvPr/>
        </p:nvSpPr>
        <p:spPr>
          <a:xfrm>
            <a:off x="1060044" y="9865692"/>
            <a:ext cx="9577538" cy="105072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86" name="Google Shape;86;p1"/>
          <p:cNvSpPr txBox="1"/>
          <p:nvPr/>
        </p:nvSpPr>
        <p:spPr>
          <a:xfrm>
            <a:off x="1060045" y="11089829"/>
            <a:ext cx="9649200" cy="42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Qualificação das notificações e identificação de possíveis casos não notificados nas UBS por meio da vigilância ativa da equipe de Epidemiologia.</a:t>
            </a:r>
            <a:endParaRPr/>
          </a:p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1060044" y="9937701"/>
            <a:ext cx="94893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 DA EXPERIÊNCIA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2844478" y="4388356"/>
            <a:ext cx="17754900" cy="24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0089CD"/>
                </a:solidFill>
                <a:latin typeface="Montserrat"/>
                <a:ea typeface="Montserrat"/>
                <a:cs typeface="Montserrat"/>
                <a:sym typeface="Montserrat"/>
              </a:rPr>
              <a:t>Busca ativa no PEC para qualificação das notificações e fortalecimento da vigilância em saúde nas Unidades Básicas de Goiana</a:t>
            </a:r>
            <a:endParaRPr b="1"/>
          </a:p>
        </p:txBody>
      </p:sp>
      <p:sp>
        <p:nvSpPr>
          <p:cNvPr id="89" name="Google Shape;89;p1"/>
          <p:cNvSpPr txBox="1"/>
          <p:nvPr/>
        </p:nvSpPr>
        <p:spPr>
          <a:xfrm>
            <a:off x="3742553" y="6976950"/>
            <a:ext cx="15909300" cy="14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18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Marcella Lira de Melo Pimentel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¹*, 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Llanay Valdes Lorenzo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, Alexandra Azevedo de Araújo da Luz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¹,Kaique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 Bruno Ferreira Bezerra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¹.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884729" y="8536277"/>
            <a:ext cx="21674400" cy="11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¹Secretaria 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Municipal de Saúde , Goiana, Pernambuco.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*Autor correspondente: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marcellaliramelo@gmail.com</a:t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>
            <a:off x="1060040" y="13720588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2" name="Google Shape;92;p1"/>
          <p:cNvSpPr txBox="1"/>
          <p:nvPr/>
        </p:nvSpPr>
        <p:spPr>
          <a:xfrm>
            <a:off x="1024217" y="15040200"/>
            <a:ext cx="9649200" cy="92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Foram</a:t>
            </a:r>
            <a:r>
              <a:rPr b="0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intensificadas ações de busca ativa nos registros das Unidades Básicas de Saúde utilizando o Prontuário Eletrônico do Cidadão (PEC). A iniciativa analisa atendimentos, identifica agravos de notificação compulsória não enviados e contata os profissionais responsáveis para atualização. Orientações sobre preenchimento correto e envio oportuno também são realizadas, sensibilizando as equipes sobre o papel da vigilância na prevenção e monitoramento de agravos à saúde.</a:t>
            </a:r>
            <a:endParaRPr/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116278" y="13755272"/>
            <a:ext cx="9849300" cy="9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  <a:endParaRPr/>
          </a:p>
        </p:txBody>
      </p:sp>
      <p:sp>
        <p:nvSpPr>
          <p:cNvPr id="94" name="Google Shape;94;p1"/>
          <p:cNvSpPr/>
          <p:nvPr/>
        </p:nvSpPr>
        <p:spPr>
          <a:xfrm>
            <a:off x="972270" y="23475205"/>
            <a:ext cx="9577538" cy="105072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5" name="Google Shape;95;p1"/>
          <p:cNvSpPr txBox="1"/>
          <p:nvPr/>
        </p:nvSpPr>
        <p:spPr>
          <a:xfrm>
            <a:off x="972271" y="24627333"/>
            <a:ext cx="9649200" cy="84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b="0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experiência evidenciou a importância do uso qualificado de sistemas de informação em saúde, como o PEC, para garantir a fidedignidade dos dados e fortalecer a rede de vigilância. A comunicação direta com os profissionais e o acompanhamento das UBS mostraram-se essenciais para consolidar a cultura de notificação. Persistem desafios, como a sobrecarga das equipes e a necessidade de capacitações contínuas.</a:t>
            </a:r>
            <a:endParaRPr/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972270" y="23547214"/>
            <a:ext cx="9849300" cy="7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  <a:endParaRPr/>
          </a:p>
        </p:txBody>
      </p:sp>
      <p:sp>
        <p:nvSpPr>
          <p:cNvPr id="97" name="Google Shape;97;p1"/>
          <p:cNvSpPr/>
          <p:nvPr/>
        </p:nvSpPr>
        <p:spPr>
          <a:xfrm>
            <a:off x="12493550" y="9891331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8" name="Google Shape;98;p1"/>
          <p:cNvSpPr txBox="1"/>
          <p:nvPr/>
        </p:nvSpPr>
        <p:spPr>
          <a:xfrm>
            <a:off x="12493550" y="11115474"/>
            <a:ext cx="9649200" cy="58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Relatar a experiência da Vigilância Epidemiológica de Goiana nas buscas ativas junto às UBS, utilizando o PEC para identificar casos suspeitos ou confirmados não notificados, visando aprimorar o fluxo de notificações, reduzir a subnotificação e fortalecer o controle epidemiológico.</a:t>
            </a:r>
            <a:endParaRPr b="0" i="0" sz="2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2493550" y="9963340"/>
            <a:ext cx="9489300" cy="7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  <a:endParaRPr/>
          </a:p>
        </p:txBody>
      </p:sp>
      <p:sp>
        <p:nvSpPr>
          <p:cNvPr id="100" name="Google Shape;100;p1"/>
          <p:cNvSpPr/>
          <p:nvPr/>
        </p:nvSpPr>
        <p:spPr>
          <a:xfrm>
            <a:off x="12493559" y="15869964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1" name="Google Shape;101;p1"/>
          <p:cNvSpPr txBox="1"/>
          <p:nvPr/>
        </p:nvSpPr>
        <p:spPr>
          <a:xfrm>
            <a:off x="12457735" y="16887364"/>
            <a:ext cx="9649200" cy="92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As </a:t>
            </a:r>
            <a:r>
              <a:rPr b="0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buscas ativas resultaram no aumento das notificações cadastradas no SINAN pela Vigilância Epidemiológica, recebidas de todas as unidades de saúde do município. O número passou de 281 (junho e julho) para 322 (agosto e setembro). Essa melhoria fortaleceu a comunicação entre vigilância e equipes assistenciais, tornando o processo mais ágil e assertivo na identificação de casos e na adoção de medidas preventivas frente a possíveis surtos.</a:t>
            </a:r>
            <a:endParaRPr b="0" i="0" sz="2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12405772" y="16015123"/>
            <a:ext cx="9849300" cy="9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endParaRPr/>
          </a:p>
        </p:txBody>
      </p:sp>
      <p:sp>
        <p:nvSpPr>
          <p:cNvPr id="103" name="Google Shape;103;p1"/>
          <p:cNvSpPr/>
          <p:nvPr/>
        </p:nvSpPr>
        <p:spPr>
          <a:xfrm>
            <a:off x="12405776" y="23500844"/>
            <a:ext cx="9577538" cy="105072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4" name="Google Shape;104;p1"/>
          <p:cNvSpPr txBox="1"/>
          <p:nvPr/>
        </p:nvSpPr>
        <p:spPr>
          <a:xfrm>
            <a:off x="12405776" y="23572853"/>
            <a:ext cx="9849300" cy="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  <a:endParaRPr/>
          </a:p>
        </p:txBody>
      </p:sp>
      <p:sp>
        <p:nvSpPr>
          <p:cNvPr id="105" name="Google Shape;105;p1"/>
          <p:cNvSpPr txBox="1"/>
          <p:nvPr/>
        </p:nvSpPr>
        <p:spPr>
          <a:xfrm>
            <a:off x="4281801" y="32116201"/>
            <a:ext cx="14830800" cy="9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72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Referências</a:t>
            </a:r>
            <a:endParaRPr b="1" i="0" sz="4572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" name="Google Shape;106;p1"/>
          <p:cNvSpPr txBox="1"/>
          <p:nvPr/>
        </p:nvSpPr>
        <p:spPr>
          <a:xfrm>
            <a:off x="1036412" y="33165625"/>
            <a:ext cx="19563000" cy="3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endParaRPr/>
          </a:p>
          <a:p>
            <a:pPr indent="0" lvl="0" marL="0" marR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BRASIL. Ministério da Saúde. Secretaria de Atenção Primária à Saúde. Sistema e-SUS Atenção Primária à Saúde: Prontuário Eletrônico do Cidadão (PEC). Brasília: Ministério da Saúde, [s.d.]. Disponível em: </a:t>
            </a:r>
            <a:r>
              <a:rPr lang="en-US" sz="24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https://aps.saude.gov.br/ape/esus</a:t>
            </a:r>
            <a:r>
              <a:rPr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BRASIL. Ministério da Saúde. Secretaria de Vigilância em Saúde. Sistema de Informação de Agravos de Notificação – SINAN. Brasília: Ministério da Saúde, [s.d.]. Disponível em: https://portalsinan.saude.gov.br/</a:t>
            </a:r>
            <a:endParaRPr sz="2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7" name="Google Shape;107;p1"/>
          <p:cNvSpPr txBox="1"/>
          <p:nvPr/>
        </p:nvSpPr>
        <p:spPr>
          <a:xfrm>
            <a:off x="12405775" y="24652975"/>
            <a:ext cx="9649200" cy="76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A busca ativa no PEC tem se mostrado uma estratégia eficaz para aprimorar a vigilância epidemiológica de Goiana, qualificando as notificações e identificando casos não registrados. Recomenda-se a continuidade das ações, o fortalecimento da integração com a atenção primária e a manutenção de estratégias educativas.O aumento das notificações reflete uma vigilância mais efetiva e comprometida, capaz de representar fielmente o cenário epidemiológico.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2025-09-30T13:28:19Z</dcterms:created>
  <dc:creator>rao656402</dc:creator>
</cp:coreProperties>
</file>