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242" y="-413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0E36FE-E54C-46E9-A1B8-FD12A77542BA}" type="doc">
      <dgm:prSet loTypeId="urn:microsoft.com/office/officeart/2009/3/layout/PlusandMinu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02A9AFB6-663F-4E3A-8580-7519BE415110}">
      <dgm:prSet phldrT="[Texto]"/>
      <dgm:spPr/>
      <dgm:t>
        <a:bodyPr/>
        <a:lstStyle/>
        <a:p>
          <a:pPr algn="ctr"/>
          <a:r>
            <a:rPr lang="pt-BR" b="0" i="0" dirty="0"/>
            <a:t>Vivência dos alunos do 6º período de Medicina em saúde mental em Arcoverde, com integração da APS, CAPS I, Infantil, AD e clínica-escola no SUS (Brasil 2011).</a:t>
          </a:r>
          <a:endParaRPr lang="pt-BR" dirty="0"/>
        </a:p>
      </dgm:t>
    </dgm:pt>
    <dgm:pt modelId="{4DC4D2E7-4B3B-4C7A-A641-9B6EF80A2132}" type="parTrans" cxnId="{D4A8D276-E276-4C73-872C-6A766199EC9F}">
      <dgm:prSet/>
      <dgm:spPr/>
      <dgm:t>
        <a:bodyPr/>
        <a:lstStyle/>
        <a:p>
          <a:endParaRPr lang="pt-BR"/>
        </a:p>
      </dgm:t>
    </dgm:pt>
    <dgm:pt modelId="{268C5721-624E-4E1F-B731-52DA43019C52}" type="sibTrans" cxnId="{D4A8D276-E276-4C73-872C-6A766199EC9F}">
      <dgm:prSet/>
      <dgm:spPr/>
      <dgm:t>
        <a:bodyPr/>
        <a:lstStyle/>
        <a:p>
          <a:endParaRPr lang="pt-BR"/>
        </a:p>
      </dgm:t>
    </dgm:pt>
    <dgm:pt modelId="{9F8C17E9-2916-4F8E-BB08-AC02A9E9E9FA}">
      <dgm:prSet phldrT="[Texto]"/>
      <dgm:spPr/>
      <dgm:t>
        <a:bodyPr/>
        <a:lstStyle/>
        <a:p>
          <a:pPr algn="ctr"/>
          <a:endParaRPr lang="pt-BR" dirty="0"/>
        </a:p>
        <a:p>
          <a:pPr algn="ctr"/>
          <a:r>
            <a:rPr lang="pt-BR" dirty="0"/>
            <a:t>Discentes da Faculdade de Medicina do Sertão de Arcoverde – São Leopoldo </a:t>
          </a:r>
          <a:r>
            <a:rPr lang="pt-BR" dirty="0" err="1"/>
            <a:t>Mandic</a:t>
          </a:r>
          <a:endParaRPr lang="pt-BR" dirty="0"/>
        </a:p>
      </dgm:t>
    </dgm:pt>
    <dgm:pt modelId="{A9787D90-0F96-4E0D-BBE6-5E3870FC292C}" type="parTrans" cxnId="{1EF460B7-6C56-40CF-AF24-2835C28A2ECF}">
      <dgm:prSet/>
      <dgm:spPr/>
      <dgm:t>
        <a:bodyPr/>
        <a:lstStyle/>
        <a:p>
          <a:endParaRPr lang="pt-BR"/>
        </a:p>
      </dgm:t>
    </dgm:pt>
    <dgm:pt modelId="{1F177D4C-7E87-4D9D-9101-30C56669D7A7}" type="sibTrans" cxnId="{1EF460B7-6C56-40CF-AF24-2835C28A2ECF}">
      <dgm:prSet/>
      <dgm:spPr/>
      <dgm:t>
        <a:bodyPr/>
        <a:lstStyle/>
        <a:p>
          <a:endParaRPr lang="pt-BR"/>
        </a:p>
      </dgm:t>
    </dgm:pt>
    <dgm:pt modelId="{01B1735E-5329-4CC8-8508-3D3B7AC6F48C}" type="pres">
      <dgm:prSet presAssocID="{F30E36FE-E54C-46E9-A1B8-FD12A77542BA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4F5B8C24-6F17-4C2B-8F16-C92BBEB6915F}" type="pres">
      <dgm:prSet presAssocID="{F30E36FE-E54C-46E9-A1B8-FD12A77542BA}" presName="Background" presStyleLbl="bgImgPlace1" presStyleIdx="0" presStyleCnt="1"/>
      <dgm:spPr/>
    </dgm:pt>
    <dgm:pt modelId="{DD0F0033-2A96-47AD-A957-711A25F646A7}" type="pres">
      <dgm:prSet presAssocID="{F30E36FE-E54C-46E9-A1B8-FD12A77542BA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F29AE199-5CA8-497E-AC34-588FE8C3C55C}" type="pres">
      <dgm:prSet presAssocID="{F30E36FE-E54C-46E9-A1B8-FD12A77542BA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8193FAD5-BE2F-4568-A33E-4CA518FC4F26}" type="pres">
      <dgm:prSet presAssocID="{F30E36FE-E54C-46E9-A1B8-FD12A77542BA}" presName="Plus" presStyleLbl="alignNode1" presStyleIdx="0" presStyleCnt="2"/>
      <dgm:spPr/>
    </dgm:pt>
    <dgm:pt modelId="{A69CEBEF-4FE2-4A72-8D79-728E328234F9}" type="pres">
      <dgm:prSet presAssocID="{F30E36FE-E54C-46E9-A1B8-FD12A77542BA}" presName="Minus" presStyleLbl="alignNode1" presStyleIdx="1" presStyleCnt="2"/>
      <dgm:spPr/>
    </dgm:pt>
    <dgm:pt modelId="{9AF775EF-6306-4549-90C2-D6F0DB7AB033}" type="pres">
      <dgm:prSet presAssocID="{F30E36FE-E54C-46E9-A1B8-FD12A77542BA}" presName="Divider" presStyleLbl="parChTrans1D1" presStyleIdx="0" presStyleCnt="1"/>
      <dgm:spPr/>
    </dgm:pt>
  </dgm:ptLst>
  <dgm:cxnLst>
    <dgm:cxn modelId="{B1ED4A30-9F42-4F07-9337-A1719594D391}" type="presOf" srcId="{F30E36FE-E54C-46E9-A1B8-FD12A77542BA}" destId="{01B1735E-5329-4CC8-8508-3D3B7AC6F48C}" srcOrd="0" destOrd="0" presId="urn:microsoft.com/office/officeart/2009/3/layout/PlusandMinus"/>
    <dgm:cxn modelId="{9D00CB4A-770E-45F0-9A5E-E5F715262A62}" type="presOf" srcId="{02A9AFB6-663F-4E3A-8580-7519BE415110}" destId="{DD0F0033-2A96-47AD-A957-711A25F646A7}" srcOrd="0" destOrd="0" presId="urn:microsoft.com/office/officeart/2009/3/layout/PlusandMinus"/>
    <dgm:cxn modelId="{D4A8D276-E276-4C73-872C-6A766199EC9F}" srcId="{F30E36FE-E54C-46E9-A1B8-FD12A77542BA}" destId="{02A9AFB6-663F-4E3A-8580-7519BE415110}" srcOrd="0" destOrd="0" parTransId="{4DC4D2E7-4B3B-4C7A-A641-9B6EF80A2132}" sibTransId="{268C5721-624E-4E1F-B731-52DA43019C52}"/>
    <dgm:cxn modelId="{AFEA147D-6CFF-451F-9488-57EF4B4664CD}" type="presOf" srcId="{9F8C17E9-2916-4F8E-BB08-AC02A9E9E9FA}" destId="{F29AE199-5CA8-497E-AC34-588FE8C3C55C}" srcOrd="0" destOrd="0" presId="urn:microsoft.com/office/officeart/2009/3/layout/PlusandMinus"/>
    <dgm:cxn modelId="{1EF460B7-6C56-40CF-AF24-2835C28A2ECF}" srcId="{F30E36FE-E54C-46E9-A1B8-FD12A77542BA}" destId="{9F8C17E9-2916-4F8E-BB08-AC02A9E9E9FA}" srcOrd="1" destOrd="0" parTransId="{A9787D90-0F96-4E0D-BBE6-5E3870FC292C}" sibTransId="{1F177D4C-7E87-4D9D-9101-30C56669D7A7}"/>
    <dgm:cxn modelId="{87C37834-913D-4E01-958E-EADF5BF1CC59}" type="presParOf" srcId="{01B1735E-5329-4CC8-8508-3D3B7AC6F48C}" destId="{4F5B8C24-6F17-4C2B-8F16-C92BBEB6915F}" srcOrd="0" destOrd="0" presId="urn:microsoft.com/office/officeart/2009/3/layout/PlusandMinus"/>
    <dgm:cxn modelId="{B7D651BC-EC44-424A-8D08-0D4CBB633A69}" type="presParOf" srcId="{01B1735E-5329-4CC8-8508-3D3B7AC6F48C}" destId="{DD0F0033-2A96-47AD-A957-711A25F646A7}" srcOrd="1" destOrd="0" presId="urn:microsoft.com/office/officeart/2009/3/layout/PlusandMinus"/>
    <dgm:cxn modelId="{32CE611E-D04B-439E-A981-BE8A917CF20C}" type="presParOf" srcId="{01B1735E-5329-4CC8-8508-3D3B7AC6F48C}" destId="{F29AE199-5CA8-497E-AC34-588FE8C3C55C}" srcOrd="2" destOrd="0" presId="urn:microsoft.com/office/officeart/2009/3/layout/PlusandMinus"/>
    <dgm:cxn modelId="{651C58B8-62B9-4DC4-AA46-34D74E99F4BF}" type="presParOf" srcId="{01B1735E-5329-4CC8-8508-3D3B7AC6F48C}" destId="{8193FAD5-BE2F-4568-A33E-4CA518FC4F26}" srcOrd="3" destOrd="0" presId="urn:microsoft.com/office/officeart/2009/3/layout/PlusandMinus"/>
    <dgm:cxn modelId="{C5303258-4152-421D-9635-4AE296C3C3DC}" type="presParOf" srcId="{01B1735E-5329-4CC8-8508-3D3B7AC6F48C}" destId="{A69CEBEF-4FE2-4A72-8D79-728E328234F9}" srcOrd="4" destOrd="0" presId="urn:microsoft.com/office/officeart/2009/3/layout/PlusandMinus"/>
    <dgm:cxn modelId="{A123534B-23C4-49F5-860C-C12DD0D61A04}" type="presParOf" srcId="{01B1735E-5329-4CC8-8508-3D3B7AC6F48C}" destId="{9AF775EF-6306-4549-90C2-D6F0DB7AB033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66ED6-F48A-40AD-9F2A-5F558DE6F3FF}" type="doc">
      <dgm:prSet loTypeId="urn:microsoft.com/office/officeart/2005/8/layout/vProcess5" loCatId="process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pt-BR"/>
        </a:p>
      </dgm:t>
    </dgm:pt>
    <dgm:pt modelId="{36652BA9-C62C-4EBF-81CF-268E6E8397A8}">
      <dgm:prSet phldrT="[Texto]"/>
      <dgm:spPr/>
      <dgm:t>
        <a:bodyPr/>
        <a:lstStyle/>
        <a:p>
          <a:pPr algn="just"/>
          <a:r>
            <a:rPr lang="pt-BR" b="0" i="0"/>
            <a:t>Vivenciaram o acolhimento em UBSFs, acompanhando casos e fluxos de referência e contrarreferência com os CAPS. </a:t>
          </a:r>
          <a:endParaRPr lang="pt-BR" dirty="0"/>
        </a:p>
      </dgm:t>
    </dgm:pt>
    <dgm:pt modelId="{119A2A87-5B3E-4C71-BC29-0759D493EECE}" type="parTrans" cxnId="{14320702-4CB4-4012-A426-FC1C9CB34CD3}">
      <dgm:prSet/>
      <dgm:spPr/>
      <dgm:t>
        <a:bodyPr/>
        <a:lstStyle/>
        <a:p>
          <a:endParaRPr lang="pt-BR"/>
        </a:p>
      </dgm:t>
    </dgm:pt>
    <dgm:pt modelId="{BF6F8F52-6F33-4DEF-A1B7-4D98F0D2E1AC}" type="sibTrans" cxnId="{14320702-4CB4-4012-A426-FC1C9CB34CD3}">
      <dgm:prSet/>
      <dgm:spPr/>
      <dgm:t>
        <a:bodyPr/>
        <a:lstStyle/>
        <a:p>
          <a:endParaRPr lang="pt-BR"/>
        </a:p>
      </dgm:t>
    </dgm:pt>
    <dgm:pt modelId="{F8E67834-6C23-4A15-B1B4-43D72AEA29C8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pt-BR" b="0" i="0"/>
            <a:t>Durante seis meses, os alunos do 6º período de Medicina foram inseridos na rede municipal de saúde mental de Arcoverde.</a:t>
          </a:r>
          <a:endParaRPr lang="pt-BR" dirty="0"/>
        </a:p>
      </dgm:t>
    </dgm:pt>
    <dgm:pt modelId="{C3DB8B23-02D0-418B-A094-69526DE82389}" type="parTrans" cxnId="{47DA15DC-42C9-4748-A364-5F848B8B4AE0}">
      <dgm:prSet/>
      <dgm:spPr/>
      <dgm:t>
        <a:bodyPr/>
        <a:lstStyle/>
        <a:p>
          <a:endParaRPr lang="pt-BR"/>
        </a:p>
      </dgm:t>
    </dgm:pt>
    <dgm:pt modelId="{C30E3070-68A6-4EF4-9F74-E33B544A2257}" type="sibTrans" cxnId="{47DA15DC-42C9-4748-A364-5F848B8B4AE0}">
      <dgm:prSet/>
      <dgm:spPr/>
      <dgm:t>
        <a:bodyPr/>
        <a:lstStyle/>
        <a:p>
          <a:endParaRPr lang="pt-BR"/>
        </a:p>
      </dgm:t>
    </dgm:pt>
    <dgm:pt modelId="{D41B0CBB-0979-4FFF-B405-5E948AFB2EC9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pt-BR" b="0" i="0" dirty="0"/>
            <a:t>No CAPS AD, realizaram ação de promoção de saúde no Setembro Amarelo; no CAPS Infantil, conduziram dinâmica com mães sobre autocuidado; e no CAPS I, estimularam práticas físicas. Também atuaram na clínica-escola, articulando diretamente com o SUS (Brasil 2004)</a:t>
          </a:r>
          <a:endParaRPr lang="pt-BR" dirty="0"/>
        </a:p>
      </dgm:t>
    </dgm:pt>
    <dgm:pt modelId="{F3E6EBCD-617C-449A-A2F1-1B1EABBCF764}" type="parTrans" cxnId="{4E6FBF97-8FDC-481A-B099-2C2CCD027908}">
      <dgm:prSet/>
      <dgm:spPr/>
      <dgm:t>
        <a:bodyPr/>
        <a:lstStyle/>
        <a:p>
          <a:endParaRPr lang="pt-BR"/>
        </a:p>
      </dgm:t>
    </dgm:pt>
    <dgm:pt modelId="{CD41C4D8-9460-4D7E-9670-31D598C72594}" type="sibTrans" cxnId="{4E6FBF97-8FDC-481A-B099-2C2CCD027908}">
      <dgm:prSet/>
      <dgm:spPr/>
      <dgm:t>
        <a:bodyPr/>
        <a:lstStyle/>
        <a:p>
          <a:endParaRPr lang="pt-BR"/>
        </a:p>
      </dgm:t>
    </dgm:pt>
    <dgm:pt modelId="{6A2D10B3-7FAE-4E97-8D7C-F08524D480FB}" type="pres">
      <dgm:prSet presAssocID="{12F66ED6-F48A-40AD-9F2A-5F558DE6F3FF}" presName="outerComposite" presStyleCnt="0">
        <dgm:presLayoutVars>
          <dgm:chMax val="5"/>
          <dgm:dir/>
          <dgm:resizeHandles val="exact"/>
        </dgm:presLayoutVars>
      </dgm:prSet>
      <dgm:spPr/>
    </dgm:pt>
    <dgm:pt modelId="{59CCF806-65B0-449F-82A4-3934E97B89C8}" type="pres">
      <dgm:prSet presAssocID="{12F66ED6-F48A-40AD-9F2A-5F558DE6F3FF}" presName="dummyMaxCanvas" presStyleCnt="0">
        <dgm:presLayoutVars/>
      </dgm:prSet>
      <dgm:spPr/>
    </dgm:pt>
    <dgm:pt modelId="{C51B4F39-B325-4C38-ABBC-666F5EA0786B}" type="pres">
      <dgm:prSet presAssocID="{12F66ED6-F48A-40AD-9F2A-5F558DE6F3FF}" presName="ThreeNodes_1" presStyleLbl="node1" presStyleIdx="0" presStyleCnt="3">
        <dgm:presLayoutVars>
          <dgm:bulletEnabled val="1"/>
        </dgm:presLayoutVars>
      </dgm:prSet>
      <dgm:spPr/>
    </dgm:pt>
    <dgm:pt modelId="{A466E925-13DD-4CDD-8BF8-B5AE0AC89268}" type="pres">
      <dgm:prSet presAssocID="{12F66ED6-F48A-40AD-9F2A-5F558DE6F3FF}" presName="ThreeNodes_2" presStyleLbl="node1" presStyleIdx="1" presStyleCnt="3">
        <dgm:presLayoutVars>
          <dgm:bulletEnabled val="1"/>
        </dgm:presLayoutVars>
      </dgm:prSet>
      <dgm:spPr/>
    </dgm:pt>
    <dgm:pt modelId="{B9224722-2290-43C6-8954-73CB11B84735}" type="pres">
      <dgm:prSet presAssocID="{12F66ED6-F48A-40AD-9F2A-5F558DE6F3FF}" presName="ThreeNodes_3" presStyleLbl="node1" presStyleIdx="2" presStyleCnt="3">
        <dgm:presLayoutVars>
          <dgm:bulletEnabled val="1"/>
        </dgm:presLayoutVars>
      </dgm:prSet>
      <dgm:spPr/>
    </dgm:pt>
    <dgm:pt modelId="{ECB71488-D061-4B8B-A661-186BFFB4A1DF}" type="pres">
      <dgm:prSet presAssocID="{12F66ED6-F48A-40AD-9F2A-5F558DE6F3FF}" presName="ThreeConn_1-2" presStyleLbl="fgAccFollowNode1" presStyleIdx="0" presStyleCnt="2">
        <dgm:presLayoutVars>
          <dgm:bulletEnabled val="1"/>
        </dgm:presLayoutVars>
      </dgm:prSet>
      <dgm:spPr/>
    </dgm:pt>
    <dgm:pt modelId="{BDDB47EA-5270-4181-9844-B15900077241}" type="pres">
      <dgm:prSet presAssocID="{12F66ED6-F48A-40AD-9F2A-5F558DE6F3FF}" presName="ThreeConn_2-3" presStyleLbl="fgAccFollowNode1" presStyleIdx="1" presStyleCnt="2">
        <dgm:presLayoutVars>
          <dgm:bulletEnabled val="1"/>
        </dgm:presLayoutVars>
      </dgm:prSet>
      <dgm:spPr/>
    </dgm:pt>
    <dgm:pt modelId="{4C5A18FB-3B4F-4A27-8AED-9BD1A814FE12}" type="pres">
      <dgm:prSet presAssocID="{12F66ED6-F48A-40AD-9F2A-5F558DE6F3FF}" presName="ThreeNodes_1_text" presStyleLbl="node1" presStyleIdx="2" presStyleCnt="3">
        <dgm:presLayoutVars>
          <dgm:bulletEnabled val="1"/>
        </dgm:presLayoutVars>
      </dgm:prSet>
      <dgm:spPr/>
    </dgm:pt>
    <dgm:pt modelId="{7DE2E5FD-9828-49A3-B06B-5E054E7302CA}" type="pres">
      <dgm:prSet presAssocID="{12F66ED6-F48A-40AD-9F2A-5F558DE6F3FF}" presName="ThreeNodes_2_text" presStyleLbl="node1" presStyleIdx="2" presStyleCnt="3">
        <dgm:presLayoutVars>
          <dgm:bulletEnabled val="1"/>
        </dgm:presLayoutVars>
      </dgm:prSet>
      <dgm:spPr/>
    </dgm:pt>
    <dgm:pt modelId="{835B42B7-4C32-4880-B8FB-F8091ABEA846}" type="pres">
      <dgm:prSet presAssocID="{12F66ED6-F48A-40AD-9F2A-5F558DE6F3F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4320702-4CB4-4012-A426-FC1C9CB34CD3}" srcId="{12F66ED6-F48A-40AD-9F2A-5F558DE6F3FF}" destId="{36652BA9-C62C-4EBF-81CF-268E6E8397A8}" srcOrd="1" destOrd="0" parTransId="{119A2A87-5B3E-4C71-BC29-0759D493EECE}" sibTransId="{BF6F8F52-6F33-4DEF-A1B7-4D98F0D2E1AC}"/>
    <dgm:cxn modelId="{FD52F703-4CB9-43F1-81E6-5061457DA98E}" type="presOf" srcId="{12F66ED6-F48A-40AD-9F2A-5F558DE6F3FF}" destId="{6A2D10B3-7FAE-4E97-8D7C-F08524D480FB}" srcOrd="0" destOrd="0" presId="urn:microsoft.com/office/officeart/2005/8/layout/vProcess5"/>
    <dgm:cxn modelId="{72066B05-EC98-48F9-879F-A297E24EAAE5}" type="presOf" srcId="{D41B0CBB-0979-4FFF-B405-5E948AFB2EC9}" destId="{835B42B7-4C32-4880-B8FB-F8091ABEA846}" srcOrd="1" destOrd="0" presId="urn:microsoft.com/office/officeart/2005/8/layout/vProcess5"/>
    <dgm:cxn modelId="{2A694515-9A90-4C53-A785-BBE3102EDEE5}" type="presOf" srcId="{36652BA9-C62C-4EBF-81CF-268E6E8397A8}" destId="{A466E925-13DD-4CDD-8BF8-B5AE0AC89268}" srcOrd="0" destOrd="0" presId="urn:microsoft.com/office/officeart/2005/8/layout/vProcess5"/>
    <dgm:cxn modelId="{2AE2224A-B5E3-4267-A1CA-CED2707FCFFD}" type="presOf" srcId="{F8E67834-6C23-4A15-B1B4-43D72AEA29C8}" destId="{C51B4F39-B325-4C38-ABBC-666F5EA0786B}" srcOrd="0" destOrd="0" presId="urn:microsoft.com/office/officeart/2005/8/layout/vProcess5"/>
    <dgm:cxn modelId="{617EF36F-9B10-4A0D-9C48-612C93C3DF9F}" type="presOf" srcId="{C30E3070-68A6-4EF4-9F74-E33B544A2257}" destId="{ECB71488-D061-4B8B-A661-186BFFB4A1DF}" srcOrd="0" destOrd="0" presId="urn:microsoft.com/office/officeart/2005/8/layout/vProcess5"/>
    <dgm:cxn modelId="{6B277552-CCD3-42E9-A361-741E4CDE48AA}" type="presOf" srcId="{BF6F8F52-6F33-4DEF-A1B7-4D98F0D2E1AC}" destId="{BDDB47EA-5270-4181-9844-B15900077241}" srcOrd="0" destOrd="0" presId="urn:microsoft.com/office/officeart/2005/8/layout/vProcess5"/>
    <dgm:cxn modelId="{4E6FBF97-8FDC-481A-B099-2C2CCD027908}" srcId="{12F66ED6-F48A-40AD-9F2A-5F558DE6F3FF}" destId="{D41B0CBB-0979-4FFF-B405-5E948AFB2EC9}" srcOrd="2" destOrd="0" parTransId="{F3E6EBCD-617C-449A-A2F1-1B1EABBCF764}" sibTransId="{CD41C4D8-9460-4D7E-9670-31D598C72594}"/>
    <dgm:cxn modelId="{9A7EFEB0-B029-4D33-8091-B5052FEBB227}" type="presOf" srcId="{F8E67834-6C23-4A15-B1B4-43D72AEA29C8}" destId="{4C5A18FB-3B4F-4A27-8AED-9BD1A814FE12}" srcOrd="1" destOrd="0" presId="urn:microsoft.com/office/officeart/2005/8/layout/vProcess5"/>
    <dgm:cxn modelId="{BC430BC0-BA84-4775-BAF7-884E6B75A1C3}" type="presOf" srcId="{D41B0CBB-0979-4FFF-B405-5E948AFB2EC9}" destId="{B9224722-2290-43C6-8954-73CB11B84735}" srcOrd="0" destOrd="0" presId="urn:microsoft.com/office/officeart/2005/8/layout/vProcess5"/>
    <dgm:cxn modelId="{FBF486D8-ED0D-41BC-BAAA-0EA056DC9442}" type="presOf" srcId="{36652BA9-C62C-4EBF-81CF-268E6E8397A8}" destId="{7DE2E5FD-9828-49A3-B06B-5E054E7302CA}" srcOrd="1" destOrd="0" presId="urn:microsoft.com/office/officeart/2005/8/layout/vProcess5"/>
    <dgm:cxn modelId="{47DA15DC-42C9-4748-A364-5F848B8B4AE0}" srcId="{12F66ED6-F48A-40AD-9F2A-5F558DE6F3FF}" destId="{F8E67834-6C23-4A15-B1B4-43D72AEA29C8}" srcOrd="0" destOrd="0" parTransId="{C3DB8B23-02D0-418B-A094-69526DE82389}" sibTransId="{C30E3070-68A6-4EF4-9F74-E33B544A2257}"/>
    <dgm:cxn modelId="{60773C73-E9ED-49E5-A4E7-294185C59448}" type="presParOf" srcId="{6A2D10B3-7FAE-4E97-8D7C-F08524D480FB}" destId="{59CCF806-65B0-449F-82A4-3934E97B89C8}" srcOrd="0" destOrd="0" presId="urn:microsoft.com/office/officeart/2005/8/layout/vProcess5"/>
    <dgm:cxn modelId="{3E82062F-6CF1-4ECE-8548-2F3A69D66DDE}" type="presParOf" srcId="{6A2D10B3-7FAE-4E97-8D7C-F08524D480FB}" destId="{C51B4F39-B325-4C38-ABBC-666F5EA0786B}" srcOrd="1" destOrd="0" presId="urn:microsoft.com/office/officeart/2005/8/layout/vProcess5"/>
    <dgm:cxn modelId="{67F26474-0D94-40A3-A3B0-60AE5319DB86}" type="presParOf" srcId="{6A2D10B3-7FAE-4E97-8D7C-F08524D480FB}" destId="{A466E925-13DD-4CDD-8BF8-B5AE0AC89268}" srcOrd="2" destOrd="0" presId="urn:microsoft.com/office/officeart/2005/8/layout/vProcess5"/>
    <dgm:cxn modelId="{425CBF27-7EFC-426E-9B19-F29D2C7C6272}" type="presParOf" srcId="{6A2D10B3-7FAE-4E97-8D7C-F08524D480FB}" destId="{B9224722-2290-43C6-8954-73CB11B84735}" srcOrd="3" destOrd="0" presId="urn:microsoft.com/office/officeart/2005/8/layout/vProcess5"/>
    <dgm:cxn modelId="{5C946F6C-4945-45E0-B502-6CE1E297463C}" type="presParOf" srcId="{6A2D10B3-7FAE-4E97-8D7C-F08524D480FB}" destId="{ECB71488-D061-4B8B-A661-186BFFB4A1DF}" srcOrd="4" destOrd="0" presId="urn:microsoft.com/office/officeart/2005/8/layout/vProcess5"/>
    <dgm:cxn modelId="{41E69AAC-D217-4F6F-910B-1D52228A753D}" type="presParOf" srcId="{6A2D10B3-7FAE-4E97-8D7C-F08524D480FB}" destId="{BDDB47EA-5270-4181-9844-B15900077241}" srcOrd="5" destOrd="0" presId="urn:microsoft.com/office/officeart/2005/8/layout/vProcess5"/>
    <dgm:cxn modelId="{12817FB6-4BC7-4D0C-B712-A2AA1CCFC603}" type="presParOf" srcId="{6A2D10B3-7FAE-4E97-8D7C-F08524D480FB}" destId="{4C5A18FB-3B4F-4A27-8AED-9BD1A814FE12}" srcOrd="6" destOrd="0" presId="urn:microsoft.com/office/officeart/2005/8/layout/vProcess5"/>
    <dgm:cxn modelId="{929716A6-551A-4326-86AC-A09F16253AC4}" type="presParOf" srcId="{6A2D10B3-7FAE-4E97-8D7C-F08524D480FB}" destId="{7DE2E5FD-9828-49A3-B06B-5E054E7302CA}" srcOrd="7" destOrd="0" presId="urn:microsoft.com/office/officeart/2005/8/layout/vProcess5"/>
    <dgm:cxn modelId="{9A603C67-A5B9-4C75-B0B3-39038F1B68AD}" type="presParOf" srcId="{6A2D10B3-7FAE-4E97-8D7C-F08524D480FB}" destId="{835B42B7-4C32-4880-B8FB-F8091ABEA84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667495-F214-44A4-89DF-68F37E8279FD}" type="doc">
      <dgm:prSet loTypeId="urn:microsoft.com/office/officeart/2005/8/layout/cycle3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9233ED5F-F48E-435E-B71A-2CB397638898}">
      <dgm:prSet phldrT="[Texto]"/>
      <dgm:spPr/>
      <dgm:t>
        <a:bodyPr/>
        <a:lstStyle/>
        <a:p>
          <a:r>
            <a:rPr lang="pt-BR" b="0" i="0" dirty="0"/>
            <a:t>Proporcionar aos estudantes compreensão ampla e prática da Rede de Atenção Psicossocial, vivenciando o acolhimento na APS, o fluxo de referência e </a:t>
          </a:r>
          <a:r>
            <a:rPr lang="pt-BR" b="0" i="0" dirty="0" err="1"/>
            <a:t>contrarreferência</a:t>
          </a:r>
          <a:r>
            <a:rPr lang="pt-BR" b="0" i="0" dirty="0"/>
            <a:t>, </a:t>
          </a:r>
          <a:endParaRPr lang="pt-BR" dirty="0"/>
        </a:p>
      </dgm:t>
    </dgm:pt>
    <dgm:pt modelId="{45F2E25F-2B0F-4925-871E-1A2E0A6526C0}" type="parTrans" cxnId="{7B3D2254-0969-4AC4-9116-73F04245F2C5}">
      <dgm:prSet/>
      <dgm:spPr/>
      <dgm:t>
        <a:bodyPr/>
        <a:lstStyle/>
        <a:p>
          <a:endParaRPr lang="pt-BR"/>
        </a:p>
      </dgm:t>
    </dgm:pt>
    <dgm:pt modelId="{9F811EBE-88A2-438E-839D-745F23B21B4C}" type="sibTrans" cxnId="{7B3D2254-0969-4AC4-9116-73F04245F2C5}">
      <dgm:prSet/>
      <dgm:spPr/>
      <dgm:t>
        <a:bodyPr/>
        <a:lstStyle/>
        <a:p>
          <a:endParaRPr lang="pt-BR"/>
        </a:p>
      </dgm:t>
    </dgm:pt>
    <dgm:pt modelId="{C4C61408-FDDF-43D8-9140-E9F69831DCCB}">
      <dgm:prSet phldrT="[Texto]"/>
      <dgm:spPr/>
      <dgm:t>
        <a:bodyPr/>
        <a:lstStyle/>
        <a:p>
          <a:r>
            <a:rPr lang="pt-BR" b="0" i="0" dirty="0"/>
            <a:t>Além de desenvolver ações de intervenção educativa, terapêutica e preventiva nos CAPS e na APS.</a:t>
          </a:r>
          <a:endParaRPr lang="pt-BR" dirty="0"/>
        </a:p>
      </dgm:t>
    </dgm:pt>
    <dgm:pt modelId="{5C1863F9-9908-4383-B500-9EB0FD1AEEF2}" type="parTrans" cxnId="{936E53EC-046A-4EFD-A223-3F384E32097F}">
      <dgm:prSet/>
      <dgm:spPr/>
      <dgm:t>
        <a:bodyPr/>
        <a:lstStyle/>
        <a:p>
          <a:endParaRPr lang="pt-BR"/>
        </a:p>
      </dgm:t>
    </dgm:pt>
    <dgm:pt modelId="{9817A1CD-6752-447F-941D-2D87A8BA0533}" type="sibTrans" cxnId="{936E53EC-046A-4EFD-A223-3F384E32097F}">
      <dgm:prSet/>
      <dgm:spPr/>
      <dgm:t>
        <a:bodyPr/>
        <a:lstStyle/>
        <a:p>
          <a:endParaRPr lang="pt-BR"/>
        </a:p>
      </dgm:t>
    </dgm:pt>
    <dgm:pt modelId="{191F253C-C598-4C44-BC16-AAE20F6D7105}" type="pres">
      <dgm:prSet presAssocID="{9E667495-F214-44A4-89DF-68F37E8279FD}" presName="Name0" presStyleCnt="0">
        <dgm:presLayoutVars>
          <dgm:dir/>
          <dgm:resizeHandles val="exact"/>
        </dgm:presLayoutVars>
      </dgm:prSet>
      <dgm:spPr/>
    </dgm:pt>
    <dgm:pt modelId="{DCB61A3C-0101-4413-BB7F-F9DAB05B9820}" type="pres">
      <dgm:prSet presAssocID="{9E667495-F214-44A4-89DF-68F37E8279FD}" presName="node1" presStyleLbl="node1" presStyleIdx="0" presStyleCnt="2">
        <dgm:presLayoutVars>
          <dgm:bulletEnabled val="1"/>
        </dgm:presLayoutVars>
      </dgm:prSet>
      <dgm:spPr/>
    </dgm:pt>
    <dgm:pt modelId="{5D039F2F-1095-46B6-BFAC-2FEE79C975A3}" type="pres">
      <dgm:prSet presAssocID="{9E667495-F214-44A4-89DF-68F37E8279FD}" presName="sibTrans" presStyleLbl="bgShp" presStyleIdx="0" presStyleCnt="1"/>
      <dgm:spPr/>
    </dgm:pt>
    <dgm:pt modelId="{19D06AB3-6F02-431B-BECD-F4FD5090E0A2}" type="pres">
      <dgm:prSet presAssocID="{9E667495-F214-44A4-89DF-68F37E8279FD}" presName="node2" presStyleLbl="node1" presStyleIdx="1" presStyleCnt="2">
        <dgm:presLayoutVars>
          <dgm:bulletEnabled val="1"/>
        </dgm:presLayoutVars>
      </dgm:prSet>
      <dgm:spPr/>
    </dgm:pt>
    <dgm:pt modelId="{C6DD2658-D617-4D37-9165-2E9390A06B5D}" type="pres">
      <dgm:prSet presAssocID="{9E667495-F214-44A4-89DF-68F37E8279FD}" presName="sp1" presStyleCnt="0"/>
      <dgm:spPr/>
    </dgm:pt>
    <dgm:pt modelId="{907FD80D-F32B-4188-8566-B3888A41313B}" type="pres">
      <dgm:prSet presAssocID="{9E667495-F214-44A4-89DF-68F37E8279FD}" presName="sp2" presStyleCnt="0"/>
      <dgm:spPr/>
    </dgm:pt>
  </dgm:ptLst>
  <dgm:cxnLst>
    <dgm:cxn modelId="{7B3D2254-0969-4AC4-9116-73F04245F2C5}" srcId="{9E667495-F214-44A4-89DF-68F37E8279FD}" destId="{9233ED5F-F48E-435E-B71A-2CB397638898}" srcOrd="0" destOrd="0" parTransId="{45F2E25F-2B0F-4925-871E-1A2E0A6526C0}" sibTransId="{9F811EBE-88A2-438E-839D-745F23B21B4C}"/>
    <dgm:cxn modelId="{FCCCCA90-72AD-4446-B29F-B4F2FB9D65FB}" type="presOf" srcId="{C4C61408-FDDF-43D8-9140-E9F69831DCCB}" destId="{19D06AB3-6F02-431B-BECD-F4FD5090E0A2}" srcOrd="0" destOrd="0" presId="urn:microsoft.com/office/officeart/2005/8/layout/cycle3"/>
    <dgm:cxn modelId="{433A5FA5-D2DA-4C01-A569-6F81D68697C4}" type="presOf" srcId="{9F811EBE-88A2-438E-839D-745F23B21B4C}" destId="{5D039F2F-1095-46B6-BFAC-2FEE79C975A3}" srcOrd="0" destOrd="0" presId="urn:microsoft.com/office/officeart/2005/8/layout/cycle3"/>
    <dgm:cxn modelId="{EBA89BDD-E83A-4C47-89BE-ADEB08605A1F}" type="presOf" srcId="{9E667495-F214-44A4-89DF-68F37E8279FD}" destId="{191F253C-C598-4C44-BC16-AAE20F6D7105}" srcOrd="0" destOrd="0" presId="urn:microsoft.com/office/officeart/2005/8/layout/cycle3"/>
    <dgm:cxn modelId="{0BC2F4EA-3EFE-4AEE-804C-0CAE248BBCCB}" type="presOf" srcId="{9233ED5F-F48E-435E-B71A-2CB397638898}" destId="{DCB61A3C-0101-4413-BB7F-F9DAB05B9820}" srcOrd="0" destOrd="0" presId="urn:microsoft.com/office/officeart/2005/8/layout/cycle3"/>
    <dgm:cxn modelId="{936E53EC-046A-4EFD-A223-3F384E32097F}" srcId="{9E667495-F214-44A4-89DF-68F37E8279FD}" destId="{C4C61408-FDDF-43D8-9140-E9F69831DCCB}" srcOrd="1" destOrd="0" parTransId="{5C1863F9-9908-4383-B500-9EB0FD1AEEF2}" sibTransId="{9817A1CD-6752-447F-941D-2D87A8BA0533}"/>
    <dgm:cxn modelId="{1C4CD269-4B39-4E9E-908D-53E53D7FABBD}" type="presParOf" srcId="{191F253C-C598-4C44-BC16-AAE20F6D7105}" destId="{DCB61A3C-0101-4413-BB7F-F9DAB05B9820}" srcOrd="0" destOrd="0" presId="urn:microsoft.com/office/officeart/2005/8/layout/cycle3"/>
    <dgm:cxn modelId="{6466DEDE-80D1-4408-A1A2-6E6272520C61}" type="presParOf" srcId="{191F253C-C598-4C44-BC16-AAE20F6D7105}" destId="{5D039F2F-1095-46B6-BFAC-2FEE79C975A3}" srcOrd="1" destOrd="0" presId="urn:microsoft.com/office/officeart/2005/8/layout/cycle3"/>
    <dgm:cxn modelId="{505F5073-3C1B-4CEF-9BDD-575DFE010C1D}" type="presParOf" srcId="{191F253C-C598-4C44-BC16-AAE20F6D7105}" destId="{19D06AB3-6F02-431B-BECD-F4FD5090E0A2}" srcOrd="2" destOrd="0" presId="urn:microsoft.com/office/officeart/2005/8/layout/cycle3"/>
    <dgm:cxn modelId="{CBC57D66-E46D-4F9D-A303-23172330A49C}" type="presParOf" srcId="{191F253C-C598-4C44-BC16-AAE20F6D7105}" destId="{C6DD2658-D617-4D37-9165-2E9390A06B5D}" srcOrd="3" destOrd="0" presId="urn:microsoft.com/office/officeart/2005/8/layout/cycle3"/>
    <dgm:cxn modelId="{A277EE6F-CB3F-4E53-80C2-A8E49BFCDCB4}" type="presParOf" srcId="{191F253C-C598-4C44-BC16-AAE20F6D7105}" destId="{907FD80D-F32B-4188-8566-B3888A41313B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058047-3B26-41F0-9EF8-98A40201B26F}" type="doc">
      <dgm:prSet loTypeId="urn:microsoft.com/office/officeart/2005/8/layout/process2" loCatId="process" qsTypeId="urn:microsoft.com/office/officeart/2005/8/quickstyle/simple3" qsCatId="simple" csTypeId="urn:microsoft.com/office/officeart/2005/8/colors/colorful2" csCatId="colorful" phldr="1"/>
      <dgm:spPr/>
    </dgm:pt>
    <dgm:pt modelId="{21D87DB8-66B5-4EA1-9325-F7FADDDD15BD}">
      <dgm:prSet phldrT="[Texto]"/>
      <dgm:spPr/>
      <dgm:t>
        <a:bodyPr/>
        <a:lstStyle/>
        <a:p>
          <a:pPr algn="just"/>
          <a:r>
            <a:rPr lang="pt-BR" b="0" i="0" dirty="0"/>
            <a:t>Os estudantes compreenderam de forma prática a importância dos fluxos entre APS, CAPS e clínica-escola, vivenciando o cuidado integral em saúde mental (Souza; Costa </a:t>
          </a:r>
          <a:r>
            <a:rPr lang="pt-BR" b="0" i="0"/>
            <a:t>e Rodrigues, 2023)</a:t>
          </a:r>
          <a:endParaRPr lang="pt-BR" dirty="0"/>
        </a:p>
      </dgm:t>
    </dgm:pt>
    <dgm:pt modelId="{5775E257-C851-4412-9C19-7C6DFE5765B1}" type="parTrans" cxnId="{9CB4D918-0277-44BD-900D-AC567F570B51}">
      <dgm:prSet/>
      <dgm:spPr/>
      <dgm:t>
        <a:bodyPr/>
        <a:lstStyle/>
        <a:p>
          <a:endParaRPr lang="pt-BR"/>
        </a:p>
      </dgm:t>
    </dgm:pt>
    <dgm:pt modelId="{5A30B80D-FC7A-49BC-B330-3E635D671B4C}" type="sibTrans" cxnId="{9CB4D918-0277-44BD-900D-AC567F570B51}">
      <dgm:prSet/>
      <dgm:spPr/>
      <dgm:t>
        <a:bodyPr/>
        <a:lstStyle/>
        <a:p>
          <a:endParaRPr lang="pt-BR"/>
        </a:p>
      </dgm:t>
    </dgm:pt>
    <dgm:pt modelId="{F3A5F88E-0E3B-4662-9125-70BA15B558B5}">
      <dgm:prSet phldrT="[Texto]"/>
      <dgm:spPr/>
      <dgm:t>
        <a:bodyPr/>
        <a:lstStyle/>
        <a:p>
          <a:pPr algn="just"/>
          <a:r>
            <a:rPr lang="pt-BR" b="0" i="0" dirty="0"/>
            <a:t>As ações foram bem recebidas pelos usuários, que relataram satisfação e acolhimento. Foram identificadas fragilidades estruturais, como a ausência de espaço lúdico no CAPS Infantil e a carência de materiais, mas reconheceu-se o impacto positivo e indispensável dos serviços para crianças, famílias e a comunidade</a:t>
          </a:r>
          <a:endParaRPr lang="pt-BR" dirty="0"/>
        </a:p>
      </dgm:t>
    </dgm:pt>
    <dgm:pt modelId="{B13860A0-CF55-428A-ABE6-0741AA1BB7BB}" type="parTrans" cxnId="{14813C94-8FBC-44CF-A2C7-335DAA719B17}">
      <dgm:prSet/>
      <dgm:spPr/>
      <dgm:t>
        <a:bodyPr/>
        <a:lstStyle/>
        <a:p>
          <a:endParaRPr lang="pt-BR"/>
        </a:p>
      </dgm:t>
    </dgm:pt>
    <dgm:pt modelId="{0A5C50D5-D32E-486C-ABE3-36591A9DD690}" type="sibTrans" cxnId="{14813C94-8FBC-44CF-A2C7-335DAA719B17}">
      <dgm:prSet/>
      <dgm:spPr/>
      <dgm:t>
        <a:bodyPr/>
        <a:lstStyle/>
        <a:p>
          <a:endParaRPr lang="pt-BR"/>
        </a:p>
      </dgm:t>
    </dgm:pt>
    <dgm:pt modelId="{40D4CF83-ED08-4E86-AF30-C48DC4D749EA}" type="pres">
      <dgm:prSet presAssocID="{B4058047-3B26-41F0-9EF8-98A40201B26F}" presName="linearFlow" presStyleCnt="0">
        <dgm:presLayoutVars>
          <dgm:resizeHandles val="exact"/>
        </dgm:presLayoutVars>
      </dgm:prSet>
      <dgm:spPr/>
    </dgm:pt>
    <dgm:pt modelId="{EDFD8FCE-ED1D-494C-945B-DF6A49718DB0}" type="pres">
      <dgm:prSet presAssocID="{21D87DB8-66B5-4EA1-9325-F7FADDDD15BD}" presName="node" presStyleLbl="node1" presStyleIdx="0" presStyleCnt="2" custScaleX="202638">
        <dgm:presLayoutVars>
          <dgm:bulletEnabled val="1"/>
        </dgm:presLayoutVars>
      </dgm:prSet>
      <dgm:spPr/>
    </dgm:pt>
    <dgm:pt modelId="{1ECA8EBA-701E-4CB6-BA77-A6650EA44B61}" type="pres">
      <dgm:prSet presAssocID="{5A30B80D-FC7A-49BC-B330-3E635D671B4C}" presName="sibTrans" presStyleLbl="sibTrans2D1" presStyleIdx="0" presStyleCnt="1"/>
      <dgm:spPr/>
    </dgm:pt>
    <dgm:pt modelId="{0412E432-043A-45E0-87F3-126A2893A7C7}" type="pres">
      <dgm:prSet presAssocID="{5A30B80D-FC7A-49BC-B330-3E635D671B4C}" presName="connectorText" presStyleLbl="sibTrans2D1" presStyleIdx="0" presStyleCnt="1"/>
      <dgm:spPr/>
    </dgm:pt>
    <dgm:pt modelId="{D76CC511-0E87-4F14-97E6-C2ADE864411B}" type="pres">
      <dgm:prSet presAssocID="{F3A5F88E-0E3B-4662-9125-70BA15B558B5}" presName="node" presStyleLbl="node1" presStyleIdx="1" presStyleCnt="2" custScaleX="188603">
        <dgm:presLayoutVars>
          <dgm:bulletEnabled val="1"/>
        </dgm:presLayoutVars>
      </dgm:prSet>
      <dgm:spPr/>
    </dgm:pt>
  </dgm:ptLst>
  <dgm:cxnLst>
    <dgm:cxn modelId="{9CB4D918-0277-44BD-900D-AC567F570B51}" srcId="{B4058047-3B26-41F0-9EF8-98A40201B26F}" destId="{21D87DB8-66B5-4EA1-9325-F7FADDDD15BD}" srcOrd="0" destOrd="0" parTransId="{5775E257-C851-4412-9C19-7C6DFE5765B1}" sibTransId="{5A30B80D-FC7A-49BC-B330-3E635D671B4C}"/>
    <dgm:cxn modelId="{C4EDFA18-1D98-4562-9413-9055E2C019A9}" type="presOf" srcId="{5A30B80D-FC7A-49BC-B330-3E635D671B4C}" destId="{0412E432-043A-45E0-87F3-126A2893A7C7}" srcOrd="1" destOrd="0" presId="urn:microsoft.com/office/officeart/2005/8/layout/process2"/>
    <dgm:cxn modelId="{DB4C0254-0B26-42D4-BCE8-32A4FD09A700}" type="presOf" srcId="{B4058047-3B26-41F0-9EF8-98A40201B26F}" destId="{40D4CF83-ED08-4E86-AF30-C48DC4D749EA}" srcOrd="0" destOrd="0" presId="urn:microsoft.com/office/officeart/2005/8/layout/process2"/>
    <dgm:cxn modelId="{9CF62A82-392C-4F3B-98C3-033F643B588D}" type="presOf" srcId="{F3A5F88E-0E3B-4662-9125-70BA15B558B5}" destId="{D76CC511-0E87-4F14-97E6-C2ADE864411B}" srcOrd="0" destOrd="0" presId="urn:microsoft.com/office/officeart/2005/8/layout/process2"/>
    <dgm:cxn modelId="{14813C94-8FBC-44CF-A2C7-335DAA719B17}" srcId="{B4058047-3B26-41F0-9EF8-98A40201B26F}" destId="{F3A5F88E-0E3B-4662-9125-70BA15B558B5}" srcOrd="1" destOrd="0" parTransId="{B13860A0-CF55-428A-ABE6-0741AA1BB7BB}" sibTransId="{0A5C50D5-D32E-486C-ABE3-36591A9DD690}"/>
    <dgm:cxn modelId="{E8A1A699-355D-4000-BA51-4FC67130CE94}" type="presOf" srcId="{21D87DB8-66B5-4EA1-9325-F7FADDDD15BD}" destId="{EDFD8FCE-ED1D-494C-945B-DF6A49718DB0}" srcOrd="0" destOrd="0" presId="urn:microsoft.com/office/officeart/2005/8/layout/process2"/>
    <dgm:cxn modelId="{AA4C27A4-CA59-468E-AE8C-F37337D50049}" type="presOf" srcId="{5A30B80D-FC7A-49BC-B330-3E635D671B4C}" destId="{1ECA8EBA-701E-4CB6-BA77-A6650EA44B61}" srcOrd="0" destOrd="0" presId="urn:microsoft.com/office/officeart/2005/8/layout/process2"/>
    <dgm:cxn modelId="{3B59E5A6-A4B1-4994-86AA-9F0EF24D2DA8}" type="presParOf" srcId="{40D4CF83-ED08-4E86-AF30-C48DC4D749EA}" destId="{EDFD8FCE-ED1D-494C-945B-DF6A49718DB0}" srcOrd="0" destOrd="0" presId="urn:microsoft.com/office/officeart/2005/8/layout/process2"/>
    <dgm:cxn modelId="{5CCD7AE2-7743-43CD-BFF9-3659A0E7B0EF}" type="presParOf" srcId="{40D4CF83-ED08-4E86-AF30-C48DC4D749EA}" destId="{1ECA8EBA-701E-4CB6-BA77-A6650EA44B61}" srcOrd="1" destOrd="0" presId="urn:microsoft.com/office/officeart/2005/8/layout/process2"/>
    <dgm:cxn modelId="{01686DEB-A382-47D5-B29F-1EB21DA2BB2B}" type="presParOf" srcId="{1ECA8EBA-701E-4CB6-BA77-A6650EA44B61}" destId="{0412E432-043A-45E0-87F3-126A2893A7C7}" srcOrd="0" destOrd="0" presId="urn:microsoft.com/office/officeart/2005/8/layout/process2"/>
    <dgm:cxn modelId="{2190F68F-52E2-4E67-AE55-1D6B16AA74AA}" type="presParOf" srcId="{40D4CF83-ED08-4E86-AF30-C48DC4D749EA}" destId="{D76CC511-0E87-4F14-97E6-C2ADE864411B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8F380F-CFD3-45AA-9AFF-44BD4AA23C0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93CDC455-5516-4437-A862-17BC616167BD}">
      <dgm:prSet phldrT="[Texto]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pt-BR" b="0" i="0" dirty="0"/>
            <a:t>A inserção progressiva dos alunos da Medicina do Sertão nos serviços da RAPS mostrou-se potente para consolidar uma formação crítica, técnica e humanizada.</a:t>
          </a:r>
          <a:endParaRPr lang="pt-BR" dirty="0"/>
        </a:p>
      </dgm:t>
    </dgm:pt>
    <dgm:pt modelId="{6B89F79E-7852-4B33-87CF-204DD3A41F01}" type="parTrans" cxnId="{08673907-4E21-4D18-AF8D-7BB380B93998}">
      <dgm:prSet/>
      <dgm:spPr/>
      <dgm:t>
        <a:bodyPr/>
        <a:lstStyle/>
        <a:p>
          <a:endParaRPr lang="pt-BR"/>
        </a:p>
      </dgm:t>
    </dgm:pt>
    <dgm:pt modelId="{08CEFF83-B5F1-4F9B-B0BF-5C4A000A91BA}" type="sibTrans" cxnId="{08673907-4E21-4D18-AF8D-7BB380B93998}">
      <dgm:prSet/>
      <dgm:spPr/>
      <dgm:t>
        <a:bodyPr/>
        <a:lstStyle/>
        <a:p>
          <a:endParaRPr lang="pt-BR"/>
        </a:p>
      </dgm:t>
    </dgm:pt>
    <dgm:pt modelId="{6D18D554-321F-4216-AF01-6CBD32C17BC0}">
      <dgm:prSet phldrT="[Texto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pt-BR" b="0" i="0" dirty="0"/>
            <a:t>Recomenda-se fortalecer a integração entre faculdade e gestão municipal, investir em infraestrutura dos CAPS e ampliar espaços pedagógicos que estimulem a construção de saberes e práticas interdisciplinares, garantindo maior efetividade ao ensino-serviço.</a:t>
          </a:r>
          <a:endParaRPr lang="pt-BR" dirty="0"/>
        </a:p>
      </dgm:t>
    </dgm:pt>
    <dgm:pt modelId="{C741A869-456D-4454-AA7A-67A0D50DD6EC}" type="parTrans" cxnId="{2563A991-07CD-4BA1-8FAA-EBCF1EA0C423}">
      <dgm:prSet/>
      <dgm:spPr/>
      <dgm:t>
        <a:bodyPr/>
        <a:lstStyle/>
        <a:p>
          <a:endParaRPr lang="pt-BR"/>
        </a:p>
      </dgm:t>
    </dgm:pt>
    <dgm:pt modelId="{FED6C594-4C6A-4891-97DC-C7FD09ACF705}" type="sibTrans" cxnId="{2563A991-07CD-4BA1-8FAA-EBCF1EA0C423}">
      <dgm:prSet/>
      <dgm:spPr/>
      <dgm:t>
        <a:bodyPr/>
        <a:lstStyle/>
        <a:p>
          <a:endParaRPr lang="pt-BR"/>
        </a:p>
      </dgm:t>
    </dgm:pt>
    <dgm:pt modelId="{52F8BF4E-FA98-4057-9929-A24639A6265C}" type="pres">
      <dgm:prSet presAssocID="{678F380F-CFD3-45AA-9AFF-44BD4AA23C00}" presName="compositeShape" presStyleCnt="0">
        <dgm:presLayoutVars>
          <dgm:dir/>
          <dgm:resizeHandles/>
        </dgm:presLayoutVars>
      </dgm:prSet>
      <dgm:spPr/>
    </dgm:pt>
    <dgm:pt modelId="{D2BA05C1-252B-4C73-BFAE-E4E39CDF9692}" type="pres">
      <dgm:prSet presAssocID="{678F380F-CFD3-45AA-9AFF-44BD4AA23C00}" presName="pyramid" presStyleLbl="node1" presStyleIdx="0" presStyleCnt="1"/>
      <dgm:spPr>
        <a:solidFill>
          <a:schemeClr val="accent5">
            <a:lumMod val="20000"/>
            <a:lumOff val="80000"/>
          </a:schemeClr>
        </a:solidFill>
      </dgm:spPr>
    </dgm:pt>
    <dgm:pt modelId="{F3C0CD3A-92DE-4274-B10C-F6BC9E527A54}" type="pres">
      <dgm:prSet presAssocID="{678F380F-CFD3-45AA-9AFF-44BD4AA23C00}" presName="theList" presStyleCnt="0"/>
      <dgm:spPr/>
    </dgm:pt>
    <dgm:pt modelId="{343E1465-FD52-4EA9-9939-757693E5320A}" type="pres">
      <dgm:prSet presAssocID="{93CDC455-5516-4437-A862-17BC616167BD}" presName="aNode" presStyleLbl="fgAcc1" presStyleIdx="0" presStyleCnt="2">
        <dgm:presLayoutVars>
          <dgm:bulletEnabled val="1"/>
        </dgm:presLayoutVars>
      </dgm:prSet>
      <dgm:spPr/>
    </dgm:pt>
    <dgm:pt modelId="{2356C512-954E-441F-80A7-EE2C3800B75F}" type="pres">
      <dgm:prSet presAssocID="{93CDC455-5516-4437-A862-17BC616167BD}" presName="aSpace" presStyleCnt="0"/>
      <dgm:spPr/>
    </dgm:pt>
    <dgm:pt modelId="{2B78AF2D-7AF7-43DE-A155-AE4FF3E48011}" type="pres">
      <dgm:prSet presAssocID="{6D18D554-321F-4216-AF01-6CBD32C17BC0}" presName="aNode" presStyleLbl="fgAcc1" presStyleIdx="1" presStyleCnt="2">
        <dgm:presLayoutVars>
          <dgm:bulletEnabled val="1"/>
        </dgm:presLayoutVars>
      </dgm:prSet>
      <dgm:spPr/>
    </dgm:pt>
    <dgm:pt modelId="{69E93909-12D0-4DB2-B188-5B163127BDC1}" type="pres">
      <dgm:prSet presAssocID="{6D18D554-321F-4216-AF01-6CBD32C17BC0}" presName="aSpace" presStyleCnt="0"/>
      <dgm:spPr/>
    </dgm:pt>
  </dgm:ptLst>
  <dgm:cxnLst>
    <dgm:cxn modelId="{08673907-4E21-4D18-AF8D-7BB380B93998}" srcId="{678F380F-CFD3-45AA-9AFF-44BD4AA23C00}" destId="{93CDC455-5516-4437-A862-17BC616167BD}" srcOrd="0" destOrd="0" parTransId="{6B89F79E-7852-4B33-87CF-204DD3A41F01}" sibTransId="{08CEFF83-B5F1-4F9B-B0BF-5C4A000A91BA}"/>
    <dgm:cxn modelId="{49873635-FB34-4B7B-950F-987112093A48}" type="presOf" srcId="{6D18D554-321F-4216-AF01-6CBD32C17BC0}" destId="{2B78AF2D-7AF7-43DE-A155-AE4FF3E48011}" srcOrd="0" destOrd="0" presId="urn:microsoft.com/office/officeart/2005/8/layout/pyramid2"/>
    <dgm:cxn modelId="{3822B13A-7D24-4DAE-9B61-C9D2DB418BC2}" type="presOf" srcId="{93CDC455-5516-4437-A862-17BC616167BD}" destId="{343E1465-FD52-4EA9-9939-757693E5320A}" srcOrd="0" destOrd="0" presId="urn:microsoft.com/office/officeart/2005/8/layout/pyramid2"/>
    <dgm:cxn modelId="{2563A991-07CD-4BA1-8FAA-EBCF1EA0C423}" srcId="{678F380F-CFD3-45AA-9AFF-44BD4AA23C00}" destId="{6D18D554-321F-4216-AF01-6CBD32C17BC0}" srcOrd="1" destOrd="0" parTransId="{C741A869-456D-4454-AA7A-67A0D50DD6EC}" sibTransId="{FED6C594-4C6A-4891-97DC-C7FD09ACF705}"/>
    <dgm:cxn modelId="{BA2D40DD-E44D-42C1-8BB3-44787A371453}" type="presOf" srcId="{678F380F-CFD3-45AA-9AFF-44BD4AA23C00}" destId="{52F8BF4E-FA98-4057-9929-A24639A6265C}" srcOrd="0" destOrd="0" presId="urn:microsoft.com/office/officeart/2005/8/layout/pyramid2"/>
    <dgm:cxn modelId="{11BF6C48-994B-40F7-BCD8-3E007B32D881}" type="presParOf" srcId="{52F8BF4E-FA98-4057-9929-A24639A6265C}" destId="{D2BA05C1-252B-4C73-BFAE-E4E39CDF9692}" srcOrd="0" destOrd="0" presId="urn:microsoft.com/office/officeart/2005/8/layout/pyramid2"/>
    <dgm:cxn modelId="{CEDC4689-5B14-4FE6-83EF-72EA767C62F3}" type="presParOf" srcId="{52F8BF4E-FA98-4057-9929-A24639A6265C}" destId="{F3C0CD3A-92DE-4274-B10C-F6BC9E527A54}" srcOrd="1" destOrd="0" presId="urn:microsoft.com/office/officeart/2005/8/layout/pyramid2"/>
    <dgm:cxn modelId="{75D39EE3-18A0-427B-8E8F-5124BF023518}" type="presParOf" srcId="{F3C0CD3A-92DE-4274-B10C-F6BC9E527A54}" destId="{343E1465-FD52-4EA9-9939-757693E5320A}" srcOrd="0" destOrd="0" presId="urn:microsoft.com/office/officeart/2005/8/layout/pyramid2"/>
    <dgm:cxn modelId="{FCCFA41D-1B90-4792-8BDA-D99F57C5CDDD}" type="presParOf" srcId="{F3C0CD3A-92DE-4274-B10C-F6BC9E527A54}" destId="{2356C512-954E-441F-80A7-EE2C3800B75F}" srcOrd="1" destOrd="0" presId="urn:microsoft.com/office/officeart/2005/8/layout/pyramid2"/>
    <dgm:cxn modelId="{04C92FD5-F981-4BF2-8939-786990CFDD20}" type="presParOf" srcId="{F3C0CD3A-92DE-4274-B10C-F6BC9E527A54}" destId="{2B78AF2D-7AF7-43DE-A155-AE4FF3E48011}" srcOrd="2" destOrd="0" presId="urn:microsoft.com/office/officeart/2005/8/layout/pyramid2"/>
    <dgm:cxn modelId="{CDBE99EB-6AFD-4D40-A6C7-BC2FDEAC132D}" type="presParOf" srcId="{F3C0CD3A-92DE-4274-B10C-F6BC9E527A54}" destId="{69E93909-12D0-4DB2-B188-5B163127BDC1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B8C24-6F17-4C2B-8F16-C92BBEB6915F}">
      <dsp:nvSpPr>
        <dsp:cNvPr id="0" name=""/>
        <dsp:cNvSpPr/>
      </dsp:nvSpPr>
      <dsp:spPr>
        <a:xfrm>
          <a:off x="810089" y="2281345"/>
          <a:ext cx="7830870" cy="4046945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0F0033-2A96-47AD-A957-711A25F646A7}">
      <dsp:nvSpPr>
        <dsp:cNvPr id="0" name=""/>
        <dsp:cNvSpPr/>
      </dsp:nvSpPr>
      <dsp:spPr>
        <a:xfrm>
          <a:off x="1044115" y="2754641"/>
          <a:ext cx="3636404" cy="3462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b="0" i="0" kern="1200" dirty="0"/>
            <a:t>Vivência dos alunos do 6º período de Medicina em saúde mental em Arcoverde, com integração da APS, CAPS I, Infantil, AD e clínica-escola no SUS (Brasil 2011).</a:t>
          </a:r>
          <a:endParaRPr lang="pt-BR" sz="2900" kern="1200" dirty="0"/>
        </a:p>
      </dsp:txBody>
      <dsp:txXfrm>
        <a:off x="1044115" y="2754641"/>
        <a:ext cx="3636404" cy="3462112"/>
      </dsp:txXfrm>
    </dsp:sp>
    <dsp:sp modelId="{F29AE199-5CA8-497E-AC34-588FE8C3C55C}">
      <dsp:nvSpPr>
        <dsp:cNvPr id="0" name=""/>
        <dsp:cNvSpPr/>
      </dsp:nvSpPr>
      <dsp:spPr>
        <a:xfrm>
          <a:off x="4761529" y="2754641"/>
          <a:ext cx="3636404" cy="3462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900" kern="1200" dirty="0"/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Discentes da Faculdade de Medicina do Sertão de Arcoverde – São Leopoldo </a:t>
          </a:r>
          <a:r>
            <a:rPr lang="pt-BR" sz="2900" kern="1200" dirty="0" err="1"/>
            <a:t>Mandic</a:t>
          </a:r>
          <a:endParaRPr lang="pt-BR" sz="2900" kern="1200" dirty="0"/>
        </a:p>
      </dsp:txBody>
      <dsp:txXfrm>
        <a:off x="4761529" y="2754641"/>
        <a:ext cx="3636404" cy="3462112"/>
      </dsp:txXfrm>
    </dsp:sp>
    <dsp:sp modelId="{8193FAD5-BE2F-4568-A33E-4CA518FC4F26}">
      <dsp:nvSpPr>
        <dsp:cNvPr id="0" name=""/>
        <dsp:cNvSpPr/>
      </dsp:nvSpPr>
      <dsp:spPr>
        <a:xfrm>
          <a:off x="0" y="1471463"/>
          <a:ext cx="1530170" cy="1530170"/>
        </a:xfrm>
        <a:prstGeom prst="plus">
          <a:avLst>
            <a:gd name="adj" fmla="val 328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CEBEF-4FE2-4A72-8D79-728E328234F9}">
      <dsp:nvSpPr>
        <dsp:cNvPr id="0" name=""/>
        <dsp:cNvSpPr/>
      </dsp:nvSpPr>
      <dsp:spPr>
        <a:xfrm>
          <a:off x="7560839" y="2021749"/>
          <a:ext cx="1440160" cy="49352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775EF-6306-4549-90C2-D6F0DB7AB033}">
      <dsp:nvSpPr>
        <dsp:cNvPr id="0" name=""/>
        <dsp:cNvSpPr/>
      </dsp:nvSpPr>
      <dsp:spPr>
        <a:xfrm>
          <a:off x="4725525" y="2762044"/>
          <a:ext cx="900" cy="3306650"/>
        </a:xfrm>
        <a:prstGeom prst="line">
          <a:avLst/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B4F39-B325-4C38-ABBC-666F5EA0786B}">
      <dsp:nvSpPr>
        <dsp:cNvPr id="0" name=""/>
        <dsp:cNvSpPr/>
      </dsp:nvSpPr>
      <dsp:spPr>
        <a:xfrm>
          <a:off x="0" y="0"/>
          <a:ext cx="8201711" cy="135572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i="0" kern="1200"/>
            <a:t>Durante seis meses, os alunos do 6º período de Medicina foram inseridos na rede municipal de saúde mental de Arcoverde.</a:t>
          </a:r>
          <a:endParaRPr lang="pt-BR" sz="1700" kern="1200" dirty="0"/>
        </a:p>
      </dsp:txBody>
      <dsp:txXfrm>
        <a:off x="39708" y="39708"/>
        <a:ext cx="6738781" cy="1276305"/>
      </dsp:txXfrm>
    </dsp:sp>
    <dsp:sp modelId="{A466E925-13DD-4CDD-8BF8-B5AE0AC89268}">
      <dsp:nvSpPr>
        <dsp:cNvPr id="0" name=""/>
        <dsp:cNvSpPr/>
      </dsp:nvSpPr>
      <dsp:spPr>
        <a:xfrm>
          <a:off x="723680" y="1581675"/>
          <a:ext cx="8201711" cy="13557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-17936"/>
                <a:satOff val="-2012"/>
                <a:lumOff val="1284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i="0" kern="1200"/>
            <a:t>Vivenciaram o acolhimento em UBSFs, acompanhando casos e fluxos de referência e contrarreferência com os CAPS. </a:t>
          </a:r>
          <a:endParaRPr lang="pt-BR" sz="1700" kern="1200" dirty="0"/>
        </a:p>
      </dsp:txBody>
      <dsp:txXfrm>
        <a:off x="763388" y="1621383"/>
        <a:ext cx="6517395" cy="1276305"/>
      </dsp:txXfrm>
    </dsp:sp>
    <dsp:sp modelId="{B9224722-2290-43C6-8954-73CB11B84735}">
      <dsp:nvSpPr>
        <dsp:cNvPr id="0" name=""/>
        <dsp:cNvSpPr/>
      </dsp:nvSpPr>
      <dsp:spPr>
        <a:xfrm>
          <a:off x="1447360" y="3163351"/>
          <a:ext cx="8201711" cy="135572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i="0" kern="1200" dirty="0"/>
            <a:t>No CAPS AD, realizaram ação de promoção de saúde no Setembro Amarelo; no CAPS Infantil, conduziram dinâmica com mães sobre autocuidado; e no CAPS I, estimularam práticas físicas. Também atuaram na clínica-escola, articulando diretamente com o SUS (Brasil 2004)</a:t>
          </a:r>
          <a:endParaRPr lang="pt-BR" sz="1700" kern="1200" dirty="0"/>
        </a:p>
      </dsp:txBody>
      <dsp:txXfrm>
        <a:off x="1487068" y="3203059"/>
        <a:ext cx="6517395" cy="1276305"/>
      </dsp:txXfrm>
    </dsp:sp>
    <dsp:sp modelId="{ECB71488-D061-4B8B-A661-186BFFB4A1DF}">
      <dsp:nvSpPr>
        <dsp:cNvPr id="0" name=""/>
        <dsp:cNvSpPr/>
      </dsp:nvSpPr>
      <dsp:spPr>
        <a:xfrm>
          <a:off x="7320491" y="1028089"/>
          <a:ext cx="881219" cy="8812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7518765" y="1028089"/>
        <a:ext cx="484671" cy="663117"/>
      </dsp:txXfrm>
    </dsp:sp>
    <dsp:sp modelId="{BDDB47EA-5270-4181-9844-B15900077241}">
      <dsp:nvSpPr>
        <dsp:cNvPr id="0" name=""/>
        <dsp:cNvSpPr/>
      </dsp:nvSpPr>
      <dsp:spPr>
        <a:xfrm>
          <a:off x="8044172" y="2600726"/>
          <a:ext cx="881219" cy="8812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600" kern="1200"/>
        </a:p>
      </dsp:txBody>
      <dsp:txXfrm>
        <a:off x="8242446" y="2600726"/>
        <a:ext cx="484671" cy="6631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39F2F-1095-46B6-BFAC-2FEE79C975A3}">
      <dsp:nvSpPr>
        <dsp:cNvPr id="0" name=""/>
        <dsp:cNvSpPr/>
      </dsp:nvSpPr>
      <dsp:spPr>
        <a:xfrm>
          <a:off x="1805552" y="-254195"/>
          <a:ext cx="6238225" cy="6238225"/>
        </a:xfrm>
        <a:prstGeom prst="circularArrow">
          <a:avLst>
            <a:gd name="adj1" fmla="val 5310"/>
            <a:gd name="adj2" fmla="val 343918"/>
            <a:gd name="adj3" fmla="val 12695751"/>
            <a:gd name="adj4" fmla="val 18075192"/>
            <a:gd name="adj5" fmla="val 6195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CB61A3C-0101-4413-BB7F-F9DAB05B9820}">
      <dsp:nvSpPr>
        <dsp:cNvPr id="0" name=""/>
        <dsp:cNvSpPr/>
      </dsp:nvSpPr>
      <dsp:spPr>
        <a:xfrm>
          <a:off x="2860906" y="0"/>
          <a:ext cx="4127516" cy="206375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dirty="0"/>
            <a:t>Proporcionar aos estudantes compreensão ampla e prática da Rede de Atenção Psicossocial, vivenciando o acolhimento na APS, o fluxo de referência e </a:t>
          </a:r>
          <a:r>
            <a:rPr lang="pt-BR" sz="2000" b="0" i="0" kern="1200" dirty="0" err="1"/>
            <a:t>contrarreferência</a:t>
          </a:r>
          <a:r>
            <a:rPr lang="pt-BR" sz="2000" b="0" i="0" kern="1200" dirty="0"/>
            <a:t>, </a:t>
          </a:r>
          <a:endParaRPr lang="pt-BR" sz="2000" kern="1200" dirty="0"/>
        </a:p>
      </dsp:txBody>
      <dsp:txXfrm>
        <a:off x="2961650" y="100744"/>
        <a:ext cx="3926028" cy="1862270"/>
      </dsp:txXfrm>
    </dsp:sp>
    <dsp:sp modelId="{19D06AB3-6F02-431B-BECD-F4FD5090E0A2}">
      <dsp:nvSpPr>
        <dsp:cNvPr id="0" name=""/>
        <dsp:cNvSpPr/>
      </dsp:nvSpPr>
      <dsp:spPr>
        <a:xfrm>
          <a:off x="2860906" y="3668903"/>
          <a:ext cx="4127516" cy="206375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dirty="0"/>
            <a:t>Além de desenvolver ações de intervenção educativa, terapêutica e preventiva nos CAPS e na APS.</a:t>
          </a:r>
          <a:endParaRPr lang="pt-BR" sz="2000" kern="1200" dirty="0"/>
        </a:p>
      </dsp:txBody>
      <dsp:txXfrm>
        <a:off x="2961650" y="3769647"/>
        <a:ext cx="3926028" cy="18622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D8FCE-ED1D-494C-945B-DF6A49718DB0}">
      <dsp:nvSpPr>
        <dsp:cNvPr id="0" name=""/>
        <dsp:cNvSpPr/>
      </dsp:nvSpPr>
      <dsp:spPr>
        <a:xfrm>
          <a:off x="0" y="528"/>
          <a:ext cx="12097343" cy="17307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 dirty="0"/>
            <a:t>Os estudantes compreenderam de forma prática a importância dos fluxos entre APS, CAPS e clínica-escola, vivenciando o cuidado integral em saúde mental (Souza; Costa </a:t>
          </a:r>
          <a:r>
            <a:rPr lang="pt-BR" sz="1800" b="0" i="0" kern="1200"/>
            <a:t>e Rodrigues, 2023)</a:t>
          </a:r>
          <a:endParaRPr lang="pt-BR" sz="1800" kern="1200" dirty="0"/>
        </a:p>
      </dsp:txBody>
      <dsp:txXfrm>
        <a:off x="50692" y="51220"/>
        <a:ext cx="11995959" cy="1629363"/>
      </dsp:txXfrm>
    </dsp:sp>
    <dsp:sp modelId="{1ECA8EBA-701E-4CB6-BA77-A6650EA44B61}">
      <dsp:nvSpPr>
        <dsp:cNvPr id="0" name=""/>
        <dsp:cNvSpPr/>
      </dsp:nvSpPr>
      <dsp:spPr>
        <a:xfrm rot="5400000">
          <a:off x="5724156" y="1774544"/>
          <a:ext cx="649030" cy="7788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-5400000">
        <a:off x="5815021" y="1839447"/>
        <a:ext cx="467302" cy="454321"/>
      </dsp:txXfrm>
    </dsp:sp>
    <dsp:sp modelId="{D76CC511-0E87-4F14-97E6-C2ADE864411B}">
      <dsp:nvSpPr>
        <dsp:cNvPr id="0" name=""/>
        <dsp:cNvSpPr/>
      </dsp:nvSpPr>
      <dsp:spPr>
        <a:xfrm>
          <a:off x="418939" y="2596649"/>
          <a:ext cx="11259463" cy="17307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 dirty="0"/>
            <a:t>As ações foram bem recebidas pelos usuários, que relataram satisfação e acolhimento. Foram identificadas fragilidades estruturais, como a ausência de espaço lúdico no CAPS Infantil e a carência de materiais, mas reconheceu-se o impacto positivo e indispensável dos serviços para crianças, famílias e a comunidade</a:t>
          </a:r>
          <a:endParaRPr lang="pt-BR" sz="1800" kern="1200" dirty="0"/>
        </a:p>
      </dsp:txBody>
      <dsp:txXfrm>
        <a:off x="469631" y="2647341"/>
        <a:ext cx="11158079" cy="16293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A05C1-252B-4C73-BFAE-E4E39CDF9692}">
      <dsp:nvSpPr>
        <dsp:cNvPr id="0" name=""/>
        <dsp:cNvSpPr/>
      </dsp:nvSpPr>
      <dsp:spPr>
        <a:xfrm>
          <a:off x="2378198" y="0"/>
          <a:ext cx="5900311" cy="5900311"/>
        </a:xfrm>
        <a:prstGeom prst="triangl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E1465-FD52-4EA9-9939-757693E5320A}">
      <dsp:nvSpPr>
        <dsp:cNvPr id="0" name=""/>
        <dsp:cNvSpPr/>
      </dsp:nvSpPr>
      <dsp:spPr>
        <a:xfrm>
          <a:off x="5328354" y="590607"/>
          <a:ext cx="3835202" cy="2097376"/>
        </a:xfrm>
        <a:prstGeom prst="round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i="0" kern="1200" dirty="0"/>
            <a:t>A inserção progressiva dos alunos da Medicina do Sertão nos serviços da RAPS mostrou-se potente para consolidar uma formação crítica, técnica e humanizada.</a:t>
          </a:r>
          <a:endParaRPr lang="pt-BR" sz="1700" kern="1200" dirty="0"/>
        </a:p>
      </dsp:txBody>
      <dsp:txXfrm>
        <a:off x="5430739" y="692992"/>
        <a:ext cx="3630432" cy="1892606"/>
      </dsp:txXfrm>
    </dsp:sp>
    <dsp:sp modelId="{2B78AF2D-7AF7-43DE-A155-AE4FF3E48011}">
      <dsp:nvSpPr>
        <dsp:cNvPr id="0" name=""/>
        <dsp:cNvSpPr/>
      </dsp:nvSpPr>
      <dsp:spPr>
        <a:xfrm>
          <a:off x="5328354" y="2950155"/>
          <a:ext cx="3835202" cy="2097376"/>
        </a:xfrm>
        <a:prstGeom prst="round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b="0" i="0" kern="1200" dirty="0"/>
            <a:t>Recomenda-se fortalecer a integração entre faculdade e gestão municipal, investir em infraestrutura dos CAPS e ampliar espaços pedagógicos que estimulem a construção de saberes e práticas interdisciplinares, garantindo maior efetividade ao ensino-serviço.</a:t>
          </a:r>
          <a:endParaRPr lang="pt-BR" sz="1700" kern="1200" dirty="0"/>
        </a:p>
      </dsp:txBody>
      <dsp:txXfrm>
        <a:off x="5430739" y="3052540"/>
        <a:ext cx="3630432" cy="1892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081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3200" b="1" dirty="0"/>
              <a:t>A INTEGRAÇÃO DO ENSINO MÉDICO E OS SERVIÇOS DE SAÚDE MENTAL: VIVÊNCIA NA REDE DE ATENÇÃO PSICOSSOCIAL DE ARCOVERDE</a:t>
            </a:r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-1764034" y="6042960"/>
            <a:ext cx="25562840" cy="661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Laryssa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Grazielle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Feitosa Lopes ¹*, </a:t>
            </a:r>
            <a:r>
              <a:rPr lang="pt-BR" sz="2400" dirty="0">
                <a:latin typeface="Montserrat"/>
              </a:rPr>
              <a:t>Fernanda Miguel de Andrade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², </a:t>
            </a:r>
            <a:r>
              <a:rPr lang="pt-BR" sz="2400" dirty="0">
                <a:latin typeface="Montserrat"/>
              </a:rPr>
              <a:t>Ana Paula Galdino de Oliveira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³, </a:t>
            </a:r>
            <a:r>
              <a:rPr lang="pt-BR" sz="2400" dirty="0">
                <a:latin typeface="Montserrat"/>
              </a:rPr>
              <a:t>Ingrid Cordeiro de Lima Silva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²,</a:t>
            </a:r>
            <a:r>
              <a:rPr lang="pt-BR" sz="2400" dirty="0"/>
              <a:t> </a:t>
            </a:r>
            <a:r>
              <a:rPr lang="pt-BR" sz="2400" dirty="0" err="1">
                <a:latin typeface="Montserrat"/>
              </a:rPr>
              <a:t>Isaborr</a:t>
            </a:r>
            <a:r>
              <a:rPr lang="pt-BR" sz="2400" dirty="0">
                <a:latin typeface="Montserrat"/>
              </a:rPr>
              <a:t> </a:t>
            </a:r>
            <a:r>
              <a:rPr lang="pt-BR" sz="2400" dirty="0" err="1">
                <a:latin typeface="Montserrat"/>
              </a:rPr>
              <a:t>Aquilla</a:t>
            </a:r>
            <a:r>
              <a:rPr lang="pt-BR" sz="2400" dirty="0">
                <a:latin typeface="Montserrat"/>
              </a:rPr>
              <a:t> Rodrigues Rocha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³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Faculdade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Medicina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Sertão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1.2.3.4.5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laryssa.lopes@medicinadosertao.com.br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0780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000" dirty="0"/>
              <a:t>A experiência favoreceu a construção crítica dos alunos acerca da rede, permitindo compreender limites e potencialidades do SUS. O contato direto com usuários mostrou a relevância da humanização, da escuta qualificada e da corresponsabilidade no cuidado. A atuação nos diferentes cenários revelou lacunas estruturais que fragilizam o trabalho cotidiano, mas também fortaleceu a percepção da importância da integração ensino-serviço e da atuação multiprofissional (Campos e </a:t>
            </a:r>
            <a:r>
              <a:rPr lang="pt-BR" sz="2000" dirty="0" err="1"/>
              <a:t>Domitti</a:t>
            </a:r>
            <a:r>
              <a:rPr lang="pt-BR" sz="2000" dirty="0"/>
              <a:t>, 2007)</a:t>
            </a:r>
            <a:endParaRPr sz="20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71519" y="31875630"/>
            <a:ext cx="9433048" cy="56836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400" dirty="0"/>
              <a:t>BRASIL. </a:t>
            </a:r>
            <a:r>
              <a:rPr lang="pt-BR" sz="2400" b="1" dirty="0"/>
              <a:t>Ministério da Saúde.</a:t>
            </a:r>
            <a:r>
              <a:rPr lang="pt-BR" sz="2400" dirty="0"/>
              <a:t> </a:t>
            </a:r>
            <a:r>
              <a:rPr lang="pt-BR" sz="2400" i="1" dirty="0"/>
              <a:t>Portaria nº 3.088, de 23 de dezembro de 2011.</a:t>
            </a:r>
            <a:r>
              <a:rPr lang="pt-BR" sz="2400" dirty="0"/>
              <a:t> Institui a Rede de Atenção Psicossocial (RAPS) para pessoas com sofrimento ou transtorno mental e com necessidades decorrentes do uso de crack, álcool e outras drogas, no âmbito do Sistema Único de Saúde (SUS). </a:t>
            </a:r>
            <a:r>
              <a:rPr lang="pt-BR" sz="2400" i="1" dirty="0"/>
              <a:t>Diário Oficial da União</a:t>
            </a:r>
            <a:r>
              <a:rPr lang="pt-BR" sz="2400" dirty="0"/>
              <a:t>, Brasília, DF, 2011.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BRASIL. </a:t>
            </a:r>
            <a:r>
              <a:rPr lang="pt-BR" sz="2400" b="1" dirty="0"/>
              <a:t>Ministério da Saúde.</a:t>
            </a:r>
            <a:r>
              <a:rPr lang="pt-BR" sz="2400" dirty="0"/>
              <a:t> </a:t>
            </a:r>
            <a:r>
              <a:rPr lang="pt-BR" sz="2400" i="1" dirty="0"/>
              <a:t>Caminhos para uma Política de Educação Permanente em Saúde.</a:t>
            </a:r>
            <a:r>
              <a:rPr lang="pt-BR" sz="2400" dirty="0"/>
              <a:t> Brasília: Ministério da Saúde, 2004. (Série Pactos pela Saúde, v. 9).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CAMPOS, Gastão Wagner de Sousa; DOMITTI, Ana Cláudia. Apoio matricial e equipe de referência: uma metodologia para gestão do trabalho interdisciplinar em saúde. </a:t>
            </a:r>
            <a:r>
              <a:rPr lang="pt-BR" sz="2400" i="1" dirty="0"/>
              <a:t>Cadernos de Saúde Pública</a:t>
            </a:r>
            <a:r>
              <a:rPr lang="pt-BR" sz="2400" dirty="0"/>
              <a:t>, v. 23, n. 2, p. 399–407, 2007.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3030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/>
              <a:t>SOUZA, Aline Cristina de; COSTA, Aline Carvalho; RODRIGUES, Maria das Graças. A formação médica e os desafios da saúde mental na atenção primária: experiências e reflexões sobre a integração ensino-serviço. </a:t>
            </a:r>
            <a:r>
              <a:rPr lang="pt-BR" sz="2400" i="1" dirty="0"/>
              <a:t>Interface – Comunicação, Saúde, Educação</a:t>
            </a:r>
            <a:r>
              <a:rPr lang="pt-BR" sz="2400" dirty="0"/>
              <a:t>, v. 27, e220074, 2023. DOI: https://doi.org/10.1590/interface.220074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7D4C76A7-E91D-4F5A-809F-8240849062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3108810"/>
              </p:ext>
            </p:extLst>
          </p:nvPr>
        </p:nvGraphicFramePr>
        <p:xfrm>
          <a:off x="1260303" y="9963340"/>
          <a:ext cx="9001000" cy="7799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2092B1C1-A76A-42DA-9C80-2D758EA949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4241764"/>
              </p:ext>
            </p:extLst>
          </p:nvPr>
        </p:nvGraphicFramePr>
        <p:xfrm>
          <a:off x="1260304" y="18604301"/>
          <a:ext cx="9649072" cy="4519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8DF00AA3-FE90-46D1-997C-4C889B743F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1165021"/>
              </p:ext>
            </p:extLst>
          </p:nvPr>
        </p:nvGraphicFramePr>
        <p:xfrm>
          <a:off x="12637094" y="11097386"/>
          <a:ext cx="9849330" cy="573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6868088C-F27A-4D37-A900-81A4F864AE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0331869"/>
              </p:ext>
            </p:extLst>
          </p:nvPr>
        </p:nvGraphicFramePr>
        <p:xfrm>
          <a:off x="11145873" y="18834699"/>
          <a:ext cx="12097343" cy="4327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DE5C96B2-7B6B-4BBB-9BC1-89AA2DF22E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0384672"/>
              </p:ext>
            </p:extLst>
          </p:nvPr>
        </p:nvGraphicFramePr>
        <p:xfrm>
          <a:off x="11701462" y="25105390"/>
          <a:ext cx="11541755" cy="5900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700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Laryssa Grazielle Feitosa Lopes</cp:lastModifiedBy>
  <cp:revision>15</cp:revision>
  <dcterms:created xsi:type="dcterms:W3CDTF">2025-09-30T13:28:19Z</dcterms:created>
  <dcterms:modified xsi:type="dcterms:W3CDTF">2025-11-11T00:57:30Z</dcterms:modified>
</cp:coreProperties>
</file>