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4356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0822ED-ACB8-49CF-B620-2C5879CE22BD}" type="doc">
      <dgm:prSet loTypeId="urn:microsoft.com/office/officeart/2008/layout/Lin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C2C4076C-AD5C-4B18-B565-1AA6863901D5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Descrever o processo de implantação do atendimento estendido nas Unidades Básicas de Saúde do município de Pesqueira.</a:t>
          </a:r>
        </a:p>
      </dgm:t>
    </dgm:pt>
    <dgm:pt modelId="{C9FB40C8-B2D8-4240-9EC4-2B58BA0916B9}" type="parTrans" cxnId="{2B7F5F53-D068-47FC-964E-923644F49C15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1F6133-538E-4CB1-9879-3312C27680FF}" type="sibTrans" cxnId="{2B7F5F53-D068-47FC-964E-923644F49C15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46A4B6-69BF-49F6-AD9F-526C71F4909B}">
      <dgm:prSet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pt-B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Identificar as principais ações e serviços ofertados durante o horário estendido, considerando as necessidades da população trabalhadora.</a:t>
          </a:r>
        </a:p>
      </dgm:t>
    </dgm:pt>
    <dgm:pt modelId="{DDE34A90-4FAB-42B5-B8D4-BFEC048EE712}" type="parTrans" cxnId="{DEF69307-7D53-457E-8BEE-A17BA215529C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C99E8F-C648-4854-A95F-8BA891FF68C7}" type="sibTrans" cxnId="{DEF69307-7D53-457E-8BEE-A17BA215529C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90D618-E507-43F1-AD57-3E895C582591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Identificar os resultados alcançados quanto à ampliação do acesso, adesão dos usuários e fortalecimento do vínculo entre equipe e comunidade.</a:t>
          </a:r>
        </a:p>
        <a:p>
          <a:pPr algn="just">
            <a:lnSpc>
              <a:spcPct val="100000"/>
            </a:lnSpc>
          </a:pPr>
          <a:endParaRPr lang="pt-B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0BE042-9FE2-4724-A619-6F7A6A299B4F}" type="parTrans" cxnId="{9669A5EE-2862-42E5-9AB4-1A802936BED3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04BABE-EFF4-4982-A631-94B1AD962683}" type="sibTrans" cxnId="{9669A5EE-2862-42E5-9AB4-1A802936BED3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7080B5-EAD8-4C1C-BDC0-E01F3AD0BC51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Levantar os impactos da estratégia na promoção da integralidade e da equidade do cuidado na Atenção Primária à Saúde.</a:t>
          </a:r>
        </a:p>
      </dgm:t>
    </dgm:pt>
    <dgm:pt modelId="{B63CEEC4-E989-4ABE-99C8-346EA28A5607}" type="parTrans" cxnId="{251AF68F-622A-417C-9704-F3531E37ED06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38255A-F8AE-4A27-A390-DFB7B7C9B4E8}" type="sibTrans" cxnId="{251AF68F-622A-417C-9704-F3531E37ED06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A3663-6EF9-49C7-A3BD-C021F7BC05D3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28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rPr>
            <a:t>Refletir sobre os desafios e potencialidades do atendimento estendido como política de ampliação do acesso e fortalecimento da APS no contexto municipal.</a:t>
          </a:r>
        </a:p>
      </dgm:t>
    </dgm:pt>
    <dgm:pt modelId="{68B20251-14D0-4D10-9DCE-5523B20AC518}" type="parTrans" cxnId="{B9089316-1F30-407A-8569-A2E41560750B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53169E-9CDC-4480-AB6E-A020159E6E34}" type="sibTrans" cxnId="{B9089316-1F30-407A-8569-A2E41560750B}">
      <dgm:prSet/>
      <dgm:spPr/>
      <dgm:t>
        <a:bodyPr/>
        <a:lstStyle/>
        <a:p>
          <a:pPr algn="just">
            <a:lnSpc>
              <a:spcPct val="100000"/>
            </a:lnSpc>
          </a:pPr>
          <a:endParaRPr lang="pt-B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0B4BBC-566A-400C-A013-6E120B867140}" type="pres">
      <dgm:prSet presAssocID="{CE0822ED-ACB8-49CF-B620-2C5879CE22BD}" presName="vert0" presStyleCnt="0">
        <dgm:presLayoutVars>
          <dgm:dir/>
          <dgm:animOne val="branch"/>
          <dgm:animLvl val="lvl"/>
        </dgm:presLayoutVars>
      </dgm:prSet>
      <dgm:spPr/>
    </dgm:pt>
    <dgm:pt modelId="{2792C096-4B45-40DE-B24E-0C03728EF097}" type="pres">
      <dgm:prSet presAssocID="{C2C4076C-AD5C-4B18-B565-1AA6863901D5}" presName="thickLine" presStyleLbl="alignNode1" presStyleIdx="0" presStyleCnt="5"/>
      <dgm:spPr/>
    </dgm:pt>
    <dgm:pt modelId="{4F2F686D-F5C4-4FE0-85EF-29CAAE98EBB8}" type="pres">
      <dgm:prSet presAssocID="{C2C4076C-AD5C-4B18-B565-1AA6863901D5}" presName="horz1" presStyleCnt="0"/>
      <dgm:spPr/>
    </dgm:pt>
    <dgm:pt modelId="{ADC2EE50-CE96-4F71-900E-69FDE4621A78}" type="pres">
      <dgm:prSet presAssocID="{C2C4076C-AD5C-4B18-B565-1AA6863901D5}" presName="tx1" presStyleLbl="revTx" presStyleIdx="0" presStyleCnt="5"/>
      <dgm:spPr/>
    </dgm:pt>
    <dgm:pt modelId="{6A5C4C4E-B44A-43BB-8BE3-D1F17E973E17}" type="pres">
      <dgm:prSet presAssocID="{C2C4076C-AD5C-4B18-B565-1AA6863901D5}" presName="vert1" presStyleCnt="0"/>
      <dgm:spPr/>
    </dgm:pt>
    <dgm:pt modelId="{2FE8378D-A4FA-486E-9B64-06978BF2D49B}" type="pres">
      <dgm:prSet presAssocID="{7246A4B6-69BF-49F6-AD9F-526C71F4909B}" presName="thickLine" presStyleLbl="alignNode1" presStyleIdx="1" presStyleCnt="5"/>
      <dgm:spPr/>
    </dgm:pt>
    <dgm:pt modelId="{A5D7AC0E-C9CB-422E-8EAD-D3D7369040D3}" type="pres">
      <dgm:prSet presAssocID="{7246A4B6-69BF-49F6-AD9F-526C71F4909B}" presName="horz1" presStyleCnt="0"/>
      <dgm:spPr/>
    </dgm:pt>
    <dgm:pt modelId="{42241B2C-3EF9-4EF1-81A6-DC5F88186ACD}" type="pres">
      <dgm:prSet presAssocID="{7246A4B6-69BF-49F6-AD9F-526C71F4909B}" presName="tx1" presStyleLbl="revTx" presStyleIdx="1" presStyleCnt="5"/>
      <dgm:spPr/>
    </dgm:pt>
    <dgm:pt modelId="{4A14CB05-2769-4C58-BDA3-E4D5A14148FE}" type="pres">
      <dgm:prSet presAssocID="{7246A4B6-69BF-49F6-AD9F-526C71F4909B}" presName="vert1" presStyleCnt="0"/>
      <dgm:spPr/>
    </dgm:pt>
    <dgm:pt modelId="{46D2776F-9E28-428C-8D60-35D95D14AE19}" type="pres">
      <dgm:prSet presAssocID="{A790D618-E507-43F1-AD57-3E895C582591}" presName="thickLine" presStyleLbl="alignNode1" presStyleIdx="2" presStyleCnt="5"/>
      <dgm:spPr/>
    </dgm:pt>
    <dgm:pt modelId="{15C10A94-3277-4B39-9768-6EFB621F07D1}" type="pres">
      <dgm:prSet presAssocID="{A790D618-E507-43F1-AD57-3E895C582591}" presName="horz1" presStyleCnt="0"/>
      <dgm:spPr/>
    </dgm:pt>
    <dgm:pt modelId="{A3E8233E-94A8-4C5A-A470-0967FEB54F61}" type="pres">
      <dgm:prSet presAssocID="{A790D618-E507-43F1-AD57-3E895C582591}" presName="tx1" presStyleLbl="revTx" presStyleIdx="2" presStyleCnt="5"/>
      <dgm:spPr/>
    </dgm:pt>
    <dgm:pt modelId="{D0FBE653-EEDA-478F-8A8B-C534FE33CF60}" type="pres">
      <dgm:prSet presAssocID="{A790D618-E507-43F1-AD57-3E895C582591}" presName="vert1" presStyleCnt="0"/>
      <dgm:spPr/>
    </dgm:pt>
    <dgm:pt modelId="{859D9C39-BD82-4105-BC4E-B4374E530F8D}" type="pres">
      <dgm:prSet presAssocID="{767080B5-EAD8-4C1C-BDC0-E01F3AD0BC51}" presName="thickLine" presStyleLbl="alignNode1" presStyleIdx="3" presStyleCnt="5"/>
      <dgm:spPr/>
    </dgm:pt>
    <dgm:pt modelId="{0559F66F-3732-46C7-A75B-F9B3993C72BA}" type="pres">
      <dgm:prSet presAssocID="{767080B5-EAD8-4C1C-BDC0-E01F3AD0BC51}" presName="horz1" presStyleCnt="0"/>
      <dgm:spPr/>
    </dgm:pt>
    <dgm:pt modelId="{8916B428-F90E-4F70-AFAF-346FE4FE56DB}" type="pres">
      <dgm:prSet presAssocID="{767080B5-EAD8-4C1C-BDC0-E01F3AD0BC51}" presName="tx1" presStyleLbl="revTx" presStyleIdx="3" presStyleCnt="5"/>
      <dgm:spPr/>
    </dgm:pt>
    <dgm:pt modelId="{894C2458-0EDC-4F47-A909-181DA758C480}" type="pres">
      <dgm:prSet presAssocID="{767080B5-EAD8-4C1C-BDC0-E01F3AD0BC51}" presName="vert1" presStyleCnt="0"/>
      <dgm:spPr/>
    </dgm:pt>
    <dgm:pt modelId="{571B49A5-B225-42A8-AA44-C9F8A420E4B5}" type="pres">
      <dgm:prSet presAssocID="{013A3663-6EF9-49C7-A3BD-C021F7BC05D3}" presName="thickLine" presStyleLbl="alignNode1" presStyleIdx="4" presStyleCnt="5"/>
      <dgm:spPr/>
    </dgm:pt>
    <dgm:pt modelId="{89CB188B-756A-4544-B12E-B0B68E607A68}" type="pres">
      <dgm:prSet presAssocID="{013A3663-6EF9-49C7-A3BD-C021F7BC05D3}" presName="horz1" presStyleCnt="0"/>
      <dgm:spPr/>
    </dgm:pt>
    <dgm:pt modelId="{7267A240-70BC-4997-94F5-80C198D2F813}" type="pres">
      <dgm:prSet presAssocID="{013A3663-6EF9-49C7-A3BD-C021F7BC05D3}" presName="tx1" presStyleLbl="revTx" presStyleIdx="4" presStyleCnt="5"/>
      <dgm:spPr/>
    </dgm:pt>
    <dgm:pt modelId="{E8C43762-2A50-4AA8-87B5-290F0A65F871}" type="pres">
      <dgm:prSet presAssocID="{013A3663-6EF9-49C7-A3BD-C021F7BC05D3}" presName="vert1" presStyleCnt="0"/>
      <dgm:spPr/>
    </dgm:pt>
  </dgm:ptLst>
  <dgm:cxnLst>
    <dgm:cxn modelId="{DEF69307-7D53-457E-8BEE-A17BA215529C}" srcId="{CE0822ED-ACB8-49CF-B620-2C5879CE22BD}" destId="{7246A4B6-69BF-49F6-AD9F-526C71F4909B}" srcOrd="1" destOrd="0" parTransId="{DDE34A90-4FAB-42B5-B8D4-BFEC048EE712}" sibTransId="{21C99E8F-C648-4854-A95F-8BA891FF68C7}"/>
    <dgm:cxn modelId="{B9089316-1F30-407A-8569-A2E41560750B}" srcId="{CE0822ED-ACB8-49CF-B620-2C5879CE22BD}" destId="{013A3663-6EF9-49C7-A3BD-C021F7BC05D3}" srcOrd="4" destOrd="0" parTransId="{68B20251-14D0-4D10-9DCE-5523B20AC518}" sibTransId="{BE53169E-9CDC-4480-AB6E-A020159E6E34}"/>
    <dgm:cxn modelId="{02E66146-9C40-4872-AF79-DA17A5876998}" type="presOf" srcId="{7246A4B6-69BF-49F6-AD9F-526C71F4909B}" destId="{42241B2C-3EF9-4EF1-81A6-DC5F88186ACD}" srcOrd="0" destOrd="0" presId="urn:microsoft.com/office/officeart/2008/layout/LinedList"/>
    <dgm:cxn modelId="{0019E44E-CAF0-4EF8-B02C-1A6527969F63}" type="presOf" srcId="{C2C4076C-AD5C-4B18-B565-1AA6863901D5}" destId="{ADC2EE50-CE96-4F71-900E-69FDE4621A78}" srcOrd="0" destOrd="0" presId="urn:microsoft.com/office/officeart/2008/layout/LinedList"/>
    <dgm:cxn modelId="{2B7F5F53-D068-47FC-964E-923644F49C15}" srcId="{CE0822ED-ACB8-49CF-B620-2C5879CE22BD}" destId="{C2C4076C-AD5C-4B18-B565-1AA6863901D5}" srcOrd="0" destOrd="0" parTransId="{C9FB40C8-B2D8-4240-9EC4-2B58BA0916B9}" sibTransId="{8C1F6133-538E-4CB1-9879-3312C27680FF}"/>
    <dgm:cxn modelId="{251AF68F-622A-417C-9704-F3531E37ED06}" srcId="{CE0822ED-ACB8-49CF-B620-2C5879CE22BD}" destId="{767080B5-EAD8-4C1C-BDC0-E01F3AD0BC51}" srcOrd="3" destOrd="0" parTransId="{B63CEEC4-E989-4ABE-99C8-346EA28A5607}" sibTransId="{3238255A-F8AE-4A27-A390-DFB7B7C9B4E8}"/>
    <dgm:cxn modelId="{C0524992-81ED-4D31-9BC3-27828E4854B3}" type="presOf" srcId="{CE0822ED-ACB8-49CF-B620-2C5879CE22BD}" destId="{F40B4BBC-566A-400C-A013-6E120B867140}" srcOrd="0" destOrd="0" presId="urn:microsoft.com/office/officeart/2008/layout/LinedList"/>
    <dgm:cxn modelId="{BFD576A6-DFA7-4E78-B738-34AE79E2E71B}" type="presOf" srcId="{A790D618-E507-43F1-AD57-3E895C582591}" destId="{A3E8233E-94A8-4C5A-A470-0967FEB54F61}" srcOrd="0" destOrd="0" presId="urn:microsoft.com/office/officeart/2008/layout/LinedList"/>
    <dgm:cxn modelId="{267259DA-7767-49D9-B9A0-156E16AEA5A2}" type="presOf" srcId="{013A3663-6EF9-49C7-A3BD-C021F7BC05D3}" destId="{7267A240-70BC-4997-94F5-80C198D2F813}" srcOrd="0" destOrd="0" presId="urn:microsoft.com/office/officeart/2008/layout/LinedList"/>
    <dgm:cxn modelId="{211152ED-75F0-4628-B591-47B35A915272}" type="presOf" srcId="{767080B5-EAD8-4C1C-BDC0-E01F3AD0BC51}" destId="{8916B428-F90E-4F70-AFAF-346FE4FE56DB}" srcOrd="0" destOrd="0" presId="urn:microsoft.com/office/officeart/2008/layout/LinedList"/>
    <dgm:cxn modelId="{9669A5EE-2862-42E5-9AB4-1A802936BED3}" srcId="{CE0822ED-ACB8-49CF-B620-2C5879CE22BD}" destId="{A790D618-E507-43F1-AD57-3E895C582591}" srcOrd="2" destOrd="0" parTransId="{7D0BE042-9FE2-4724-A619-6F7A6A299B4F}" sibTransId="{0604BABE-EFF4-4982-A631-94B1AD962683}"/>
    <dgm:cxn modelId="{14552104-0E4D-41EF-BEEC-99ED16BB37BA}" type="presParOf" srcId="{F40B4BBC-566A-400C-A013-6E120B867140}" destId="{2792C096-4B45-40DE-B24E-0C03728EF097}" srcOrd="0" destOrd="0" presId="urn:microsoft.com/office/officeart/2008/layout/LinedList"/>
    <dgm:cxn modelId="{D4B7F742-0CE5-49B3-B23F-7E80217977E9}" type="presParOf" srcId="{F40B4BBC-566A-400C-A013-6E120B867140}" destId="{4F2F686D-F5C4-4FE0-85EF-29CAAE98EBB8}" srcOrd="1" destOrd="0" presId="urn:microsoft.com/office/officeart/2008/layout/LinedList"/>
    <dgm:cxn modelId="{B8DEB387-8F44-4451-A1CC-EE93B9B1C1EB}" type="presParOf" srcId="{4F2F686D-F5C4-4FE0-85EF-29CAAE98EBB8}" destId="{ADC2EE50-CE96-4F71-900E-69FDE4621A78}" srcOrd="0" destOrd="0" presId="urn:microsoft.com/office/officeart/2008/layout/LinedList"/>
    <dgm:cxn modelId="{6723B678-EDE4-44EB-94B7-AF19921D9DF7}" type="presParOf" srcId="{4F2F686D-F5C4-4FE0-85EF-29CAAE98EBB8}" destId="{6A5C4C4E-B44A-43BB-8BE3-D1F17E973E17}" srcOrd="1" destOrd="0" presId="urn:microsoft.com/office/officeart/2008/layout/LinedList"/>
    <dgm:cxn modelId="{06834F55-5373-47B7-B214-62BAE0F535D6}" type="presParOf" srcId="{F40B4BBC-566A-400C-A013-6E120B867140}" destId="{2FE8378D-A4FA-486E-9B64-06978BF2D49B}" srcOrd="2" destOrd="0" presId="urn:microsoft.com/office/officeart/2008/layout/LinedList"/>
    <dgm:cxn modelId="{1BE85EAC-5997-4289-9864-9291B843B623}" type="presParOf" srcId="{F40B4BBC-566A-400C-A013-6E120B867140}" destId="{A5D7AC0E-C9CB-422E-8EAD-D3D7369040D3}" srcOrd="3" destOrd="0" presId="urn:microsoft.com/office/officeart/2008/layout/LinedList"/>
    <dgm:cxn modelId="{B2F857F3-CCBE-4876-854A-C4C0BD95B882}" type="presParOf" srcId="{A5D7AC0E-C9CB-422E-8EAD-D3D7369040D3}" destId="{42241B2C-3EF9-4EF1-81A6-DC5F88186ACD}" srcOrd="0" destOrd="0" presId="urn:microsoft.com/office/officeart/2008/layout/LinedList"/>
    <dgm:cxn modelId="{8E01D513-FDD5-47F2-B155-CF5673728268}" type="presParOf" srcId="{A5D7AC0E-C9CB-422E-8EAD-D3D7369040D3}" destId="{4A14CB05-2769-4C58-BDA3-E4D5A14148FE}" srcOrd="1" destOrd="0" presId="urn:microsoft.com/office/officeart/2008/layout/LinedList"/>
    <dgm:cxn modelId="{A3A90C94-DCA8-4B96-9A42-590C4F49331A}" type="presParOf" srcId="{F40B4BBC-566A-400C-A013-6E120B867140}" destId="{46D2776F-9E28-428C-8D60-35D95D14AE19}" srcOrd="4" destOrd="0" presId="urn:microsoft.com/office/officeart/2008/layout/LinedList"/>
    <dgm:cxn modelId="{1644C393-7B66-4BB6-BBC2-63584C220B8D}" type="presParOf" srcId="{F40B4BBC-566A-400C-A013-6E120B867140}" destId="{15C10A94-3277-4B39-9768-6EFB621F07D1}" srcOrd="5" destOrd="0" presId="urn:microsoft.com/office/officeart/2008/layout/LinedList"/>
    <dgm:cxn modelId="{420AB317-291D-473A-98F0-1B0DE5C0670A}" type="presParOf" srcId="{15C10A94-3277-4B39-9768-6EFB621F07D1}" destId="{A3E8233E-94A8-4C5A-A470-0967FEB54F61}" srcOrd="0" destOrd="0" presId="urn:microsoft.com/office/officeart/2008/layout/LinedList"/>
    <dgm:cxn modelId="{764871DF-9F82-4244-89FC-0951C767D89D}" type="presParOf" srcId="{15C10A94-3277-4B39-9768-6EFB621F07D1}" destId="{D0FBE653-EEDA-478F-8A8B-C534FE33CF60}" srcOrd="1" destOrd="0" presId="urn:microsoft.com/office/officeart/2008/layout/LinedList"/>
    <dgm:cxn modelId="{A8EBF346-E987-456B-81DB-AA98A5894B36}" type="presParOf" srcId="{F40B4BBC-566A-400C-A013-6E120B867140}" destId="{859D9C39-BD82-4105-BC4E-B4374E530F8D}" srcOrd="6" destOrd="0" presId="urn:microsoft.com/office/officeart/2008/layout/LinedList"/>
    <dgm:cxn modelId="{6B2A806D-BE83-440D-B755-991152314623}" type="presParOf" srcId="{F40B4BBC-566A-400C-A013-6E120B867140}" destId="{0559F66F-3732-46C7-A75B-F9B3993C72BA}" srcOrd="7" destOrd="0" presId="urn:microsoft.com/office/officeart/2008/layout/LinedList"/>
    <dgm:cxn modelId="{AD2A7DD0-10B9-45AA-996C-AA879034A26D}" type="presParOf" srcId="{0559F66F-3732-46C7-A75B-F9B3993C72BA}" destId="{8916B428-F90E-4F70-AFAF-346FE4FE56DB}" srcOrd="0" destOrd="0" presId="urn:microsoft.com/office/officeart/2008/layout/LinedList"/>
    <dgm:cxn modelId="{903914D3-BCDB-41A9-8EEE-EF82895D674A}" type="presParOf" srcId="{0559F66F-3732-46C7-A75B-F9B3993C72BA}" destId="{894C2458-0EDC-4F47-A909-181DA758C480}" srcOrd="1" destOrd="0" presId="urn:microsoft.com/office/officeart/2008/layout/LinedList"/>
    <dgm:cxn modelId="{A5C1376B-28A7-4730-925E-73A65073E2F4}" type="presParOf" srcId="{F40B4BBC-566A-400C-A013-6E120B867140}" destId="{571B49A5-B225-42A8-AA44-C9F8A420E4B5}" srcOrd="8" destOrd="0" presId="urn:microsoft.com/office/officeart/2008/layout/LinedList"/>
    <dgm:cxn modelId="{5F91E0AB-6B70-4A1E-B859-5D85D980C104}" type="presParOf" srcId="{F40B4BBC-566A-400C-A013-6E120B867140}" destId="{89CB188B-756A-4544-B12E-B0B68E607A68}" srcOrd="9" destOrd="0" presId="urn:microsoft.com/office/officeart/2008/layout/LinedList"/>
    <dgm:cxn modelId="{5EABB1DB-635B-4300-8148-02C3D88E4CA8}" type="presParOf" srcId="{89CB188B-756A-4544-B12E-B0B68E607A68}" destId="{7267A240-70BC-4997-94F5-80C198D2F813}" srcOrd="0" destOrd="0" presId="urn:microsoft.com/office/officeart/2008/layout/LinedList"/>
    <dgm:cxn modelId="{2D9691B3-0E89-40A6-8381-A53E77B21661}" type="presParOf" srcId="{89CB188B-756A-4544-B12E-B0B68E607A68}" destId="{E8C43762-2A50-4AA8-87B5-290F0A65F87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99F52-4281-4FF0-8681-D01F6F043C30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3C9D07D9-5ED4-44A9-9A3E-09B46271D8B1}">
      <dgm:prSet phldrT="[Texto]" custT="1"/>
      <dgm:spPr/>
      <dgm:t>
        <a:bodyPr/>
        <a:lstStyle/>
        <a:p>
          <a:r>
            <a:rPr lang="pt-BR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“Ampliar o Acesso à Saúde” da população trabalhadora de forma mensal;</a:t>
          </a:r>
        </a:p>
      </dgm:t>
    </dgm:pt>
    <dgm:pt modelId="{D85ADC47-06CC-40E8-8417-076F869B8721}" type="parTrans" cxnId="{6F1C1068-33AA-4B03-A2A4-2C8C35D13267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FCD856-3D3A-4CF6-86D2-B407E2952C91}" type="sibTrans" cxnId="{6F1C1068-33AA-4B03-A2A4-2C8C35D13267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CD5622-0C9C-429C-B8EE-4AB75604AFE9}">
      <dgm:prSet phldrT="[Texto]" custT="1"/>
      <dgm:spPr/>
      <dgm:t>
        <a:bodyPr/>
        <a:lstStyle/>
        <a:p>
          <a:r>
            <a:rPr lang="pt-BR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Atendimento estendido: Zona urbana: 21h; Zona rural: sábados (8h às 13h);</a:t>
          </a:r>
        </a:p>
      </dgm:t>
    </dgm:pt>
    <dgm:pt modelId="{B3D4EE3C-26CE-446C-A2B7-EEA038688470}" type="parTrans" cxnId="{551F51B1-D500-4957-9889-B8DCBDB90BBB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AEB6C4-828C-4C8C-821E-EA098F2E4273}" type="sibTrans" cxnId="{551F51B1-D500-4957-9889-B8DCBDB90BBB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BE5AED-858A-4F75-AF64-E79EB1674990}">
      <dgm:prSet phldrT="[Texto]" custT="1"/>
      <dgm:spPr/>
      <dgm:t>
        <a:bodyPr/>
        <a:lstStyle/>
        <a:p>
          <a:r>
            <a:rPr lang="pt-BR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Serviços ofertados: Consultas médicas, de enfermagem e odontológicas, exames laboratoriais, vacinação e medicamentos e ações educativas;</a:t>
          </a:r>
        </a:p>
      </dgm:t>
    </dgm:pt>
    <dgm:pt modelId="{E3F7A315-D031-433F-A3E5-E10298E6CEB0}" type="parTrans" cxnId="{0718136E-C7D1-46BB-AC42-8C39E7F26802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1CEA21-F3F2-4B50-A479-45E39ECD9D89}" type="sibTrans" cxnId="{0718136E-C7D1-46BB-AC42-8C39E7F26802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D7A157-6B9B-41DB-86E3-25825BE02770}">
      <dgm:prSet phldrT="[Texto]" custT="1"/>
      <dgm:spPr/>
      <dgm:t>
        <a:bodyPr/>
        <a:lstStyle/>
        <a:p>
          <a:r>
            <a:rPr lang="pt-BR" sz="2400" b="0" dirty="0">
              <a:latin typeface="Times New Roman" panose="02020603050405020304" pitchFamily="18" charset="0"/>
              <a:cs typeface="Times New Roman" panose="02020603050405020304" pitchFamily="18" charset="0"/>
            </a:rPr>
            <a:t>Potencialidades: ampliar o acesso e  fortalecer a APS.</a:t>
          </a:r>
        </a:p>
      </dgm:t>
    </dgm:pt>
    <dgm:pt modelId="{6FA512B6-2A8C-4CDC-83A4-2F959986E165}" type="sibTrans" cxnId="{E4B1E646-CB0C-450E-86A7-2B632A101D11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E371D7-86A3-43D9-A349-29102649303B}" type="parTrans" cxnId="{E4B1E646-CB0C-450E-86A7-2B632A101D11}">
      <dgm:prSet/>
      <dgm:spPr/>
      <dgm:t>
        <a:bodyPr/>
        <a:lstStyle/>
        <a:p>
          <a:endParaRPr lang="pt-BR" sz="2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2E84C2-C147-4DBE-A1B2-182847722BD3}" type="pres">
      <dgm:prSet presAssocID="{C9E99F52-4281-4FF0-8681-D01F6F043C30}" presName="linear" presStyleCnt="0">
        <dgm:presLayoutVars>
          <dgm:dir/>
          <dgm:animLvl val="lvl"/>
          <dgm:resizeHandles val="exact"/>
        </dgm:presLayoutVars>
      </dgm:prSet>
      <dgm:spPr/>
    </dgm:pt>
    <dgm:pt modelId="{7890C837-5DC0-4C6C-AF4D-B438B24D6A54}" type="pres">
      <dgm:prSet presAssocID="{3C9D07D9-5ED4-44A9-9A3E-09B46271D8B1}" presName="parentLin" presStyleCnt="0"/>
      <dgm:spPr/>
    </dgm:pt>
    <dgm:pt modelId="{623A984F-63CD-4567-8541-A548F403CD78}" type="pres">
      <dgm:prSet presAssocID="{3C9D07D9-5ED4-44A9-9A3E-09B46271D8B1}" presName="parentLeftMargin" presStyleLbl="node1" presStyleIdx="0" presStyleCnt="4"/>
      <dgm:spPr/>
    </dgm:pt>
    <dgm:pt modelId="{F7613660-1B38-48C0-8AFE-F6DC3C2DD7C7}" type="pres">
      <dgm:prSet presAssocID="{3C9D07D9-5ED4-44A9-9A3E-09B46271D8B1}" presName="parentText" presStyleLbl="node1" presStyleIdx="0" presStyleCnt="4" custScaleX="142857" custScaleY="109581">
        <dgm:presLayoutVars>
          <dgm:chMax val="0"/>
          <dgm:bulletEnabled val="1"/>
        </dgm:presLayoutVars>
      </dgm:prSet>
      <dgm:spPr/>
    </dgm:pt>
    <dgm:pt modelId="{A325FE3A-B19C-43C0-8DA3-DE144C060E5E}" type="pres">
      <dgm:prSet presAssocID="{3C9D07D9-5ED4-44A9-9A3E-09B46271D8B1}" presName="negativeSpace" presStyleCnt="0"/>
      <dgm:spPr/>
    </dgm:pt>
    <dgm:pt modelId="{F810037A-A66B-4463-8C30-01B4BADADD3A}" type="pres">
      <dgm:prSet presAssocID="{3C9D07D9-5ED4-44A9-9A3E-09B46271D8B1}" presName="childText" presStyleLbl="conFgAcc1" presStyleIdx="0" presStyleCnt="4">
        <dgm:presLayoutVars>
          <dgm:bulletEnabled val="1"/>
        </dgm:presLayoutVars>
      </dgm:prSet>
      <dgm:spPr/>
    </dgm:pt>
    <dgm:pt modelId="{EF3E4B8D-705B-4C66-83F9-6DEC9DEACED6}" type="pres">
      <dgm:prSet presAssocID="{90FCD856-3D3A-4CF6-86D2-B407E2952C91}" presName="spaceBetweenRectangles" presStyleCnt="0"/>
      <dgm:spPr/>
    </dgm:pt>
    <dgm:pt modelId="{CDB8644D-CCC6-4C9B-A346-97BF4F6E4BA6}" type="pres">
      <dgm:prSet presAssocID="{5BCD5622-0C9C-429C-B8EE-4AB75604AFE9}" presName="parentLin" presStyleCnt="0"/>
      <dgm:spPr/>
    </dgm:pt>
    <dgm:pt modelId="{839EE0A9-7754-407E-8C07-9538639C9CC8}" type="pres">
      <dgm:prSet presAssocID="{5BCD5622-0C9C-429C-B8EE-4AB75604AFE9}" presName="parentLeftMargin" presStyleLbl="node1" presStyleIdx="0" presStyleCnt="4"/>
      <dgm:spPr/>
    </dgm:pt>
    <dgm:pt modelId="{ED0D9024-28CE-491D-861A-304AE6E50AEA}" type="pres">
      <dgm:prSet presAssocID="{5BCD5622-0C9C-429C-B8EE-4AB75604AFE9}" presName="parentText" presStyleLbl="node1" presStyleIdx="1" presStyleCnt="4" custScaleX="142857" custScaleY="120759">
        <dgm:presLayoutVars>
          <dgm:chMax val="0"/>
          <dgm:bulletEnabled val="1"/>
        </dgm:presLayoutVars>
      </dgm:prSet>
      <dgm:spPr/>
    </dgm:pt>
    <dgm:pt modelId="{88C6809F-8B52-4672-8F82-553DC168B5F5}" type="pres">
      <dgm:prSet presAssocID="{5BCD5622-0C9C-429C-B8EE-4AB75604AFE9}" presName="negativeSpace" presStyleCnt="0"/>
      <dgm:spPr/>
    </dgm:pt>
    <dgm:pt modelId="{E0D38534-8C83-4360-B927-D46378F14DEE}" type="pres">
      <dgm:prSet presAssocID="{5BCD5622-0C9C-429C-B8EE-4AB75604AFE9}" presName="childText" presStyleLbl="conFgAcc1" presStyleIdx="1" presStyleCnt="4">
        <dgm:presLayoutVars>
          <dgm:bulletEnabled val="1"/>
        </dgm:presLayoutVars>
      </dgm:prSet>
      <dgm:spPr/>
    </dgm:pt>
    <dgm:pt modelId="{72E19081-3D54-41BD-AC83-D5A6296CBA8F}" type="pres">
      <dgm:prSet presAssocID="{D3AEB6C4-828C-4C8C-821E-EA098F2E4273}" presName="spaceBetweenRectangles" presStyleCnt="0"/>
      <dgm:spPr/>
    </dgm:pt>
    <dgm:pt modelId="{69C6EF8D-8C96-4B53-BFFD-47FBF182B63E}" type="pres">
      <dgm:prSet presAssocID="{04BE5AED-858A-4F75-AF64-E79EB1674990}" presName="parentLin" presStyleCnt="0"/>
      <dgm:spPr/>
    </dgm:pt>
    <dgm:pt modelId="{11F6F885-D5ED-447D-AD4E-C9AF519938E5}" type="pres">
      <dgm:prSet presAssocID="{04BE5AED-858A-4F75-AF64-E79EB1674990}" presName="parentLeftMargin" presStyleLbl="node1" presStyleIdx="1" presStyleCnt="4"/>
      <dgm:spPr/>
    </dgm:pt>
    <dgm:pt modelId="{EAFF6D78-1C41-40F0-9AD6-A4280EF091B6}" type="pres">
      <dgm:prSet presAssocID="{04BE5AED-858A-4F75-AF64-E79EB1674990}" presName="parentText" presStyleLbl="node1" presStyleIdx="2" presStyleCnt="4" custScaleX="142857" custScaleY="155472">
        <dgm:presLayoutVars>
          <dgm:chMax val="0"/>
          <dgm:bulletEnabled val="1"/>
        </dgm:presLayoutVars>
      </dgm:prSet>
      <dgm:spPr/>
    </dgm:pt>
    <dgm:pt modelId="{DCE79BFB-EF87-43C5-B8AB-AAC106B8A6A6}" type="pres">
      <dgm:prSet presAssocID="{04BE5AED-858A-4F75-AF64-E79EB1674990}" presName="negativeSpace" presStyleCnt="0"/>
      <dgm:spPr/>
    </dgm:pt>
    <dgm:pt modelId="{DBFB1B32-6FDE-4D81-9558-DD5D1A6676A5}" type="pres">
      <dgm:prSet presAssocID="{04BE5AED-858A-4F75-AF64-E79EB1674990}" presName="childText" presStyleLbl="conFgAcc1" presStyleIdx="2" presStyleCnt="4">
        <dgm:presLayoutVars>
          <dgm:bulletEnabled val="1"/>
        </dgm:presLayoutVars>
      </dgm:prSet>
      <dgm:spPr/>
    </dgm:pt>
    <dgm:pt modelId="{6CDBADBE-E431-4E74-AEF6-B45659095A30}" type="pres">
      <dgm:prSet presAssocID="{B81CEA21-F3F2-4B50-A479-45E39ECD9D89}" presName="spaceBetweenRectangles" presStyleCnt="0"/>
      <dgm:spPr/>
    </dgm:pt>
    <dgm:pt modelId="{D8C61981-86A7-4C2E-A2A1-2F94BFBFD922}" type="pres">
      <dgm:prSet presAssocID="{9DD7A157-6B9B-41DB-86E3-25825BE02770}" presName="parentLin" presStyleCnt="0"/>
      <dgm:spPr/>
    </dgm:pt>
    <dgm:pt modelId="{52D06846-2227-4945-83C6-FF9528F24DBC}" type="pres">
      <dgm:prSet presAssocID="{9DD7A157-6B9B-41DB-86E3-25825BE02770}" presName="parentLeftMargin" presStyleLbl="node1" presStyleIdx="2" presStyleCnt="4"/>
      <dgm:spPr/>
    </dgm:pt>
    <dgm:pt modelId="{75BE9C2A-EAD0-4245-B870-1A6515300D52}" type="pres">
      <dgm:prSet presAssocID="{9DD7A157-6B9B-41DB-86E3-25825BE02770}" presName="parentText" presStyleLbl="node1" presStyleIdx="3" presStyleCnt="4" custScaleX="142857" custScaleY="113998">
        <dgm:presLayoutVars>
          <dgm:chMax val="0"/>
          <dgm:bulletEnabled val="1"/>
        </dgm:presLayoutVars>
      </dgm:prSet>
      <dgm:spPr/>
    </dgm:pt>
    <dgm:pt modelId="{B3097239-1619-4B73-98DC-8CEE32F2100A}" type="pres">
      <dgm:prSet presAssocID="{9DD7A157-6B9B-41DB-86E3-25825BE02770}" presName="negativeSpace" presStyleCnt="0"/>
      <dgm:spPr/>
    </dgm:pt>
    <dgm:pt modelId="{7D0074CF-0EBE-4219-BAA0-655235F01ADB}" type="pres">
      <dgm:prSet presAssocID="{9DD7A157-6B9B-41DB-86E3-25825BE0277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52F8B0F-5DF0-4DD8-BE6B-F8D3AC0127B0}" type="presOf" srcId="{9DD7A157-6B9B-41DB-86E3-25825BE02770}" destId="{75BE9C2A-EAD0-4245-B870-1A6515300D52}" srcOrd="1" destOrd="0" presId="urn:microsoft.com/office/officeart/2005/8/layout/list1"/>
    <dgm:cxn modelId="{F0C9D029-F4D6-44EB-9028-38F42DCCEFFC}" type="presOf" srcId="{04BE5AED-858A-4F75-AF64-E79EB1674990}" destId="{11F6F885-D5ED-447D-AD4E-C9AF519938E5}" srcOrd="0" destOrd="0" presId="urn:microsoft.com/office/officeart/2005/8/layout/list1"/>
    <dgm:cxn modelId="{6F43DA63-2C92-4BC9-ABFB-302F4AFB358F}" type="presOf" srcId="{3C9D07D9-5ED4-44A9-9A3E-09B46271D8B1}" destId="{623A984F-63CD-4567-8541-A548F403CD78}" srcOrd="0" destOrd="0" presId="urn:microsoft.com/office/officeart/2005/8/layout/list1"/>
    <dgm:cxn modelId="{E4B1E646-CB0C-450E-86A7-2B632A101D11}" srcId="{C9E99F52-4281-4FF0-8681-D01F6F043C30}" destId="{9DD7A157-6B9B-41DB-86E3-25825BE02770}" srcOrd="3" destOrd="0" parTransId="{C5E371D7-86A3-43D9-A349-29102649303B}" sibTransId="{6FA512B6-2A8C-4CDC-83A4-2F959986E165}"/>
    <dgm:cxn modelId="{6F1C1068-33AA-4B03-A2A4-2C8C35D13267}" srcId="{C9E99F52-4281-4FF0-8681-D01F6F043C30}" destId="{3C9D07D9-5ED4-44A9-9A3E-09B46271D8B1}" srcOrd="0" destOrd="0" parTransId="{D85ADC47-06CC-40E8-8417-076F869B8721}" sibTransId="{90FCD856-3D3A-4CF6-86D2-B407E2952C91}"/>
    <dgm:cxn modelId="{49C32E6B-4BD1-426F-9D4A-8A951B063428}" type="presOf" srcId="{C9E99F52-4281-4FF0-8681-D01F6F043C30}" destId="{7B2E84C2-C147-4DBE-A1B2-182847722BD3}" srcOrd="0" destOrd="0" presId="urn:microsoft.com/office/officeart/2005/8/layout/list1"/>
    <dgm:cxn modelId="{0E7ABC6B-C84D-4016-BB5F-C1534912C50A}" type="presOf" srcId="{3C9D07D9-5ED4-44A9-9A3E-09B46271D8B1}" destId="{F7613660-1B38-48C0-8AFE-F6DC3C2DD7C7}" srcOrd="1" destOrd="0" presId="urn:microsoft.com/office/officeart/2005/8/layout/list1"/>
    <dgm:cxn modelId="{0718136E-C7D1-46BB-AC42-8C39E7F26802}" srcId="{C9E99F52-4281-4FF0-8681-D01F6F043C30}" destId="{04BE5AED-858A-4F75-AF64-E79EB1674990}" srcOrd="2" destOrd="0" parTransId="{E3F7A315-D031-433F-A3E5-E10298E6CEB0}" sibTransId="{B81CEA21-F3F2-4B50-A479-45E39ECD9D89}"/>
    <dgm:cxn modelId="{B125BF7D-EC47-4613-B0D2-8D0B9B374701}" type="presOf" srcId="{9DD7A157-6B9B-41DB-86E3-25825BE02770}" destId="{52D06846-2227-4945-83C6-FF9528F24DBC}" srcOrd="0" destOrd="0" presId="urn:microsoft.com/office/officeart/2005/8/layout/list1"/>
    <dgm:cxn modelId="{BBAA8D8B-1BBA-4790-89AA-205045F92E2D}" type="presOf" srcId="{04BE5AED-858A-4F75-AF64-E79EB1674990}" destId="{EAFF6D78-1C41-40F0-9AD6-A4280EF091B6}" srcOrd="1" destOrd="0" presId="urn:microsoft.com/office/officeart/2005/8/layout/list1"/>
    <dgm:cxn modelId="{9F5291A4-9205-42BF-AE31-077CA7BFB355}" type="presOf" srcId="{5BCD5622-0C9C-429C-B8EE-4AB75604AFE9}" destId="{ED0D9024-28CE-491D-861A-304AE6E50AEA}" srcOrd="1" destOrd="0" presId="urn:microsoft.com/office/officeart/2005/8/layout/list1"/>
    <dgm:cxn modelId="{551F51B1-D500-4957-9889-B8DCBDB90BBB}" srcId="{C9E99F52-4281-4FF0-8681-D01F6F043C30}" destId="{5BCD5622-0C9C-429C-B8EE-4AB75604AFE9}" srcOrd="1" destOrd="0" parTransId="{B3D4EE3C-26CE-446C-A2B7-EEA038688470}" sibTransId="{D3AEB6C4-828C-4C8C-821E-EA098F2E4273}"/>
    <dgm:cxn modelId="{8D768ABE-DF99-48CA-B6E4-120B20F60002}" type="presOf" srcId="{5BCD5622-0C9C-429C-B8EE-4AB75604AFE9}" destId="{839EE0A9-7754-407E-8C07-9538639C9CC8}" srcOrd="0" destOrd="0" presId="urn:microsoft.com/office/officeart/2005/8/layout/list1"/>
    <dgm:cxn modelId="{23836B3A-4B14-4423-B582-426EABBD66CC}" type="presParOf" srcId="{7B2E84C2-C147-4DBE-A1B2-182847722BD3}" destId="{7890C837-5DC0-4C6C-AF4D-B438B24D6A54}" srcOrd="0" destOrd="0" presId="urn:microsoft.com/office/officeart/2005/8/layout/list1"/>
    <dgm:cxn modelId="{791E39E1-69B5-4B74-AE49-62D116A95869}" type="presParOf" srcId="{7890C837-5DC0-4C6C-AF4D-B438B24D6A54}" destId="{623A984F-63CD-4567-8541-A548F403CD78}" srcOrd="0" destOrd="0" presId="urn:microsoft.com/office/officeart/2005/8/layout/list1"/>
    <dgm:cxn modelId="{C6AC5FF8-0261-4CE5-9363-256433F1A3D1}" type="presParOf" srcId="{7890C837-5DC0-4C6C-AF4D-B438B24D6A54}" destId="{F7613660-1B38-48C0-8AFE-F6DC3C2DD7C7}" srcOrd="1" destOrd="0" presId="urn:microsoft.com/office/officeart/2005/8/layout/list1"/>
    <dgm:cxn modelId="{E9C88AF7-58A2-4F7E-BD18-A8B98065C326}" type="presParOf" srcId="{7B2E84C2-C147-4DBE-A1B2-182847722BD3}" destId="{A325FE3A-B19C-43C0-8DA3-DE144C060E5E}" srcOrd="1" destOrd="0" presId="urn:microsoft.com/office/officeart/2005/8/layout/list1"/>
    <dgm:cxn modelId="{AC1DDB32-BB17-4E2B-A83F-88AF4B1C4F57}" type="presParOf" srcId="{7B2E84C2-C147-4DBE-A1B2-182847722BD3}" destId="{F810037A-A66B-4463-8C30-01B4BADADD3A}" srcOrd="2" destOrd="0" presId="urn:microsoft.com/office/officeart/2005/8/layout/list1"/>
    <dgm:cxn modelId="{C949F6C7-6CD2-4592-8202-6CAEAF721D0C}" type="presParOf" srcId="{7B2E84C2-C147-4DBE-A1B2-182847722BD3}" destId="{EF3E4B8D-705B-4C66-83F9-6DEC9DEACED6}" srcOrd="3" destOrd="0" presId="urn:microsoft.com/office/officeart/2005/8/layout/list1"/>
    <dgm:cxn modelId="{3E6324F8-26E4-476E-9DB3-E1C4964FA2ED}" type="presParOf" srcId="{7B2E84C2-C147-4DBE-A1B2-182847722BD3}" destId="{CDB8644D-CCC6-4C9B-A346-97BF4F6E4BA6}" srcOrd="4" destOrd="0" presId="urn:microsoft.com/office/officeart/2005/8/layout/list1"/>
    <dgm:cxn modelId="{92ED601E-9142-49DD-B121-265CA5A4CCC8}" type="presParOf" srcId="{CDB8644D-CCC6-4C9B-A346-97BF4F6E4BA6}" destId="{839EE0A9-7754-407E-8C07-9538639C9CC8}" srcOrd="0" destOrd="0" presId="urn:microsoft.com/office/officeart/2005/8/layout/list1"/>
    <dgm:cxn modelId="{74DD06ED-9449-4A27-A293-A7DE67AEBCFD}" type="presParOf" srcId="{CDB8644D-CCC6-4C9B-A346-97BF4F6E4BA6}" destId="{ED0D9024-28CE-491D-861A-304AE6E50AEA}" srcOrd="1" destOrd="0" presId="urn:microsoft.com/office/officeart/2005/8/layout/list1"/>
    <dgm:cxn modelId="{3E5C160F-4212-49AB-B922-2B983ED0FBB5}" type="presParOf" srcId="{7B2E84C2-C147-4DBE-A1B2-182847722BD3}" destId="{88C6809F-8B52-4672-8F82-553DC168B5F5}" srcOrd="5" destOrd="0" presId="urn:microsoft.com/office/officeart/2005/8/layout/list1"/>
    <dgm:cxn modelId="{F1872C16-30A6-441B-AB60-72C688260E69}" type="presParOf" srcId="{7B2E84C2-C147-4DBE-A1B2-182847722BD3}" destId="{E0D38534-8C83-4360-B927-D46378F14DEE}" srcOrd="6" destOrd="0" presId="urn:microsoft.com/office/officeart/2005/8/layout/list1"/>
    <dgm:cxn modelId="{B9778BDC-B097-4522-9DBA-F9F23F531019}" type="presParOf" srcId="{7B2E84C2-C147-4DBE-A1B2-182847722BD3}" destId="{72E19081-3D54-41BD-AC83-D5A6296CBA8F}" srcOrd="7" destOrd="0" presId="urn:microsoft.com/office/officeart/2005/8/layout/list1"/>
    <dgm:cxn modelId="{F91C8484-1796-4F71-A9E0-E3B25FA6C12D}" type="presParOf" srcId="{7B2E84C2-C147-4DBE-A1B2-182847722BD3}" destId="{69C6EF8D-8C96-4B53-BFFD-47FBF182B63E}" srcOrd="8" destOrd="0" presId="urn:microsoft.com/office/officeart/2005/8/layout/list1"/>
    <dgm:cxn modelId="{179C3D73-E07F-480B-9A8B-8607EEFCE627}" type="presParOf" srcId="{69C6EF8D-8C96-4B53-BFFD-47FBF182B63E}" destId="{11F6F885-D5ED-447D-AD4E-C9AF519938E5}" srcOrd="0" destOrd="0" presId="urn:microsoft.com/office/officeart/2005/8/layout/list1"/>
    <dgm:cxn modelId="{E076724D-F0B4-4627-BA29-55F4309B759D}" type="presParOf" srcId="{69C6EF8D-8C96-4B53-BFFD-47FBF182B63E}" destId="{EAFF6D78-1C41-40F0-9AD6-A4280EF091B6}" srcOrd="1" destOrd="0" presId="urn:microsoft.com/office/officeart/2005/8/layout/list1"/>
    <dgm:cxn modelId="{5842BA40-AF82-4BC4-B620-7E8351B76766}" type="presParOf" srcId="{7B2E84C2-C147-4DBE-A1B2-182847722BD3}" destId="{DCE79BFB-EF87-43C5-B8AB-AAC106B8A6A6}" srcOrd="9" destOrd="0" presId="urn:microsoft.com/office/officeart/2005/8/layout/list1"/>
    <dgm:cxn modelId="{53D9972E-5201-4C25-8CA2-0E0DD3406E23}" type="presParOf" srcId="{7B2E84C2-C147-4DBE-A1B2-182847722BD3}" destId="{DBFB1B32-6FDE-4D81-9558-DD5D1A6676A5}" srcOrd="10" destOrd="0" presId="urn:microsoft.com/office/officeart/2005/8/layout/list1"/>
    <dgm:cxn modelId="{FA3DE00A-D84C-4744-B8DF-1D49D616BD1B}" type="presParOf" srcId="{7B2E84C2-C147-4DBE-A1B2-182847722BD3}" destId="{6CDBADBE-E431-4E74-AEF6-B45659095A30}" srcOrd="11" destOrd="0" presId="urn:microsoft.com/office/officeart/2005/8/layout/list1"/>
    <dgm:cxn modelId="{0AD693A8-F83B-4A8D-A8D4-9E084C821377}" type="presParOf" srcId="{7B2E84C2-C147-4DBE-A1B2-182847722BD3}" destId="{D8C61981-86A7-4C2E-A2A1-2F94BFBFD922}" srcOrd="12" destOrd="0" presId="urn:microsoft.com/office/officeart/2005/8/layout/list1"/>
    <dgm:cxn modelId="{E389262A-E4D8-4141-B096-FAE3A26957A5}" type="presParOf" srcId="{D8C61981-86A7-4C2E-A2A1-2F94BFBFD922}" destId="{52D06846-2227-4945-83C6-FF9528F24DBC}" srcOrd="0" destOrd="0" presId="urn:microsoft.com/office/officeart/2005/8/layout/list1"/>
    <dgm:cxn modelId="{03137906-6A73-441D-9CCA-BAE93CCBAE5B}" type="presParOf" srcId="{D8C61981-86A7-4C2E-A2A1-2F94BFBFD922}" destId="{75BE9C2A-EAD0-4245-B870-1A6515300D52}" srcOrd="1" destOrd="0" presId="urn:microsoft.com/office/officeart/2005/8/layout/list1"/>
    <dgm:cxn modelId="{7F08E985-2AFF-42F3-A3E3-2A165298FACB}" type="presParOf" srcId="{7B2E84C2-C147-4DBE-A1B2-182847722BD3}" destId="{B3097239-1619-4B73-98DC-8CEE32F2100A}" srcOrd="13" destOrd="0" presId="urn:microsoft.com/office/officeart/2005/8/layout/list1"/>
    <dgm:cxn modelId="{72D1BB7D-5CF5-4FAC-BF27-96667614B73F}" type="presParOf" srcId="{7B2E84C2-C147-4DBE-A1B2-182847722BD3}" destId="{7D0074CF-0EBE-4219-BAA0-655235F01AD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C1CF7C-4BB2-481A-87F2-ABB429298553}" type="doc">
      <dgm:prSet loTypeId="urn:microsoft.com/office/officeart/2005/8/layout/bProcess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1140C822-021A-45CF-8952-0B6B6802DDED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Maior adesão;</a:t>
          </a:r>
          <a:endParaRPr lang="pt-BR" sz="25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725FE5C-3D88-4022-B57D-D8C945A7C15F}" type="parTrans" cxnId="{2EF776E6-5949-4CE5-BB96-F413959C2F1F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63BC9D1-9422-41E9-8340-B62DAE89E875}" type="sibTrans" cxnId="{2EF776E6-5949-4CE5-BB96-F413959C2F1F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12CBC22-C0FF-4DF7-B368-5A9C42092C44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Aumento da presença de trabalhadores;</a:t>
          </a:r>
          <a:endParaRPr lang="pt-BR" sz="25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96646D5-2C02-4671-B670-DF511917DF0C}" type="parTrans" cxnId="{46F9A093-8682-416D-9F41-B6847D59589F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9BEC218-131D-4427-857C-36463283E11F}" type="sibTrans" cxnId="{46F9A093-8682-416D-9F41-B6847D59589F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ABEBA3D-9A20-4C36-93E9-9168B5598121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Redução de falta;</a:t>
          </a:r>
          <a:endParaRPr lang="pt-BR" sz="25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73FC9BF-3981-43ED-AC91-871091348E8B}" type="parTrans" cxnId="{9F0070FB-D54B-44B8-9C28-B8837A202CF3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8016AD0-32B3-4B6E-8E9A-2ADC19D0E62C}" type="sibTrans" cxnId="{9F0070FB-D54B-44B8-9C28-B8837A202CF3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21BB5EF-16BD-4331-8236-5C5512D0481C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Fortalecimento do vínculo;</a:t>
          </a:r>
          <a:endParaRPr lang="pt-BR" sz="25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2A9FC9B-D31E-40DF-909D-C44C6145D846}" type="parTrans" cxnId="{16417271-EBC4-416E-A8DD-855F4ACC56B4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27B16C3-5333-42FF-810F-5CF01B6B96B0}" type="sibTrans" cxnId="{16417271-EBC4-416E-A8DD-855F4ACC56B4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25042A5-9082-4AF7-B427-76A2554E14A3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Elevação da satisfação;</a:t>
          </a:r>
        </a:p>
      </dgm:t>
    </dgm:pt>
    <dgm:pt modelId="{0ED2C69B-E3A5-444D-82E8-4D96AF390C04}" type="parTrans" cxnId="{34C9A54F-1252-496C-9205-993899295B57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A7BDAF2-3BF0-46D1-8E57-81C0180DC03A}" type="sibTrans" cxnId="{34C9A54F-1252-496C-9205-993899295B57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25B5C06-9289-44AF-A3AE-C7489E6E9F23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Ampliação do acesso;</a:t>
          </a:r>
          <a:endParaRPr lang="pt-BR" sz="25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1C15F8F-234F-4DE2-80BA-AB2F9D433CD6}" type="parTrans" cxnId="{D6FDA291-6F5F-45EE-A763-D5D57BD92A14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0BCA7BD-37BE-41BE-B2AB-3B24D8B61811}" type="sibTrans" cxnId="{D6FDA291-6F5F-45EE-A763-D5D57BD92A14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3653E36-530F-484B-9052-0CA9C15F880C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UBS como porta de entrada e coordenadora do cuidado.</a:t>
          </a:r>
          <a:endParaRPr lang="pt-BR" sz="25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E64D293-BFCC-4E4A-A42C-156D9F03BBC4}" type="parTrans" cxnId="{A8F08C03-B5A4-422D-8B25-A609E3B877A8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8746713-AC63-4A7B-9CF8-BF664ED68FDB}" type="sibTrans" cxnId="{A8F08C03-B5A4-422D-8B25-A609E3B877A8}">
      <dgm:prSet/>
      <dgm:spPr/>
      <dgm:t>
        <a:bodyPr/>
        <a:lstStyle/>
        <a:p>
          <a:endParaRPr lang="pt-BR" sz="250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6E252B3-6918-47F4-AF4E-77196E89B17C}">
      <dgm:prSet phldrT="[Texto]" custT="1"/>
      <dgm:spPr/>
      <dgm:t>
        <a:bodyPr/>
        <a:lstStyle/>
        <a:p>
          <a:r>
            <a:rPr lang="pt-BR" sz="2500" b="1" dirty="0">
              <a:solidFill>
                <a:schemeClr val="tx1">
                  <a:lumMod val="95000"/>
                  <a:lumOff val="5000"/>
                </a:schemeClr>
              </a:solidFill>
            </a:rPr>
            <a:t>Consultas médicas, de enfermagem e odontológicas, exames, vacinação,  medicamentos e ações educativas;</a:t>
          </a:r>
          <a:endParaRPr lang="pt-BR" sz="25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B54F5BF-BDF2-4A7F-B955-A2DF3DBBEF43}" type="parTrans" cxnId="{12CC516F-D4CA-419B-846D-11A9B34ADA59}">
      <dgm:prSet/>
      <dgm:spPr/>
      <dgm:t>
        <a:bodyPr/>
        <a:lstStyle/>
        <a:p>
          <a:endParaRPr lang="pt-BR"/>
        </a:p>
      </dgm:t>
    </dgm:pt>
    <dgm:pt modelId="{FA2C9EA9-14E0-4786-AE5A-3C71149D519F}" type="sibTrans" cxnId="{12CC516F-D4CA-419B-846D-11A9B34ADA59}">
      <dgm:prSet/>
      <dgm:spPr/>
      <dgm:t>
        <a:bodyPr/>
        <a:lstStyle/>
        <a:p>
          <a:endParaRPr lang="pt-BR"/>
        </a:p>
      </dgm:t>
    </dgm:pt>
    <dgm:pt modelId="{A1C5D0E7-C0EB-4040-AB35-C349037D0BD2}" type="pres">
      <dgm:prSet presAssocID="{79C1CF7C-4BB2-481A-87F2-ABB429298553}" presName="Name0" presStyleCnt="0">
        <dgm:presLayoutVars>
          <dgm:dir/>
          <dgm:resizeHandles/>
        </dgm:presLayoutVars>
      </dgm:prSet>
      <dgm:spPr/>
    </dgm:pt>
    <dgm:pt modelId="{FA51C17E-73E0-4296-9040-FEB2F6ED5D33}" type="pres">
      <dgm:prSet presAssocID="{1140C822-021A-45CF-8952-0B6B6802DDED}" presName="compNode" presStyleCnt="0"/>
      <dgm:spPr/>
    </dgm:pt>
    <dgm:pt modelId="{2D4B0BDC-D13A-4358-B635-75649911F426}" type="pres">
      <dgm:prSet presAssocID="{1140C822-021A-45CF-8952-0B6B6802DDED}" presName="dummyConnPt" presStyleCnt="0"/>
      <dgm:spPr/>
    </dgm:pt>
    <dgm:pt modelId="{99BE75B1-CD8C-4849-A23C-25CAC7A2EF45}" type="pres">
      <dgm:prSet presAssocID="{1140C822-021A-45CF-8952-0B6B6802DDED}" presName="node" presStyleLbl="node1" presStyleIdx="0" presStyleCnt="8" custScaleY="49513" custLinFactNeighborX="-1313" custLinFactNeighborY="-87549">
        <dgm:presLayoutVars>
          <dgm:bulletEnabled val="1"/>
        </dgm:presLayoutVars>
      </dgm:prSet>
      <dgm:spPr/>
    </dgm:pt>
    <dgm:pt modelId="{2D5B18CC-4871-48BA-B5D0-051357DC3DBA}" type="pres">
      <dgm:prSet presAssocID="{463BC9D1-9422-41E9-8340-B62DAE89E875}" presName="sibTrans" presStyleLbl="bgSibTrans2D1" presStyleIdx="0" presStyleCnt="7"/>
      <dgm:spPr/>
    </dgm:pt>
    <dgm:pt modelId="{52BF2A76-F5C0-4C8A-9EBD-AE8248B806D2}" type="pres">
      <dgm:prSet presAssocID="{E12CBC22-C0FF-4DF7-B368-5A9C42092C44}" presName="compNode" presStyleCnt="0"/>
      <dgm:spPr/>
    </dgm:pt>
    <dgm:pt modelId="{345954FF-49D0-4B86-8011-9A51F70F6D0C}" type="pres">
      <dgm:prSet presAssocID="{E12CBC22-C0FF-4DF7-B368-5A9C42092C44}" presName="dummyConnPt" presStyleCnt="0"/>
      <dgm:spPr/>
    </dgm:pt>
    <dgm:pt modelId="{19779A1F-3EB7-47AC-99DF-1343328053F8}" type="pres">
      <dgm:prSet presAssocID="{E12CBC22-C0FF-4DF7-B368-5A9C42092C44}" presName="node" presStyleLbl="node1" presStyleIdx="1" presStyleCnt="8" custScaleY="86502" custLinFactNeighborX="-1425" custLinFactNeighborY="-76121">
        <dgm:presLayoutVars>
          <dgm:bulletEnabled val="1"/>
        </dgm:presLayoutVars>
      </dgm:prSet>
      <dgm:spPr/>
    </dgm:pt>
    <dgm:pt modelId="{5B2CD3DE-5FE8-4FFE-ABB4-499963CBE048}" type="pres">
      <dgm:prSet presAssocID="{C9BEC218-131D-4427-857C-36463283E11F}" presName="sibTrans" presStyleLbl="bgSibTrans2D1" presStyleIdx="1" presStyleCnt="7"/>
      <dgm:spPr/>
    </dgm:pt>
    <dgm:pt modelId="{A0288E9B-84D8-4316-AA83-C39C4DD892F7}" type="pres">
      <dgm:prSet presAssocID="{7ABEBA3D-9A20-4C36-93E9-9168B5598121}" presName="compNode" presStyleCnt="0"/>
      <dgm:spPr/>
    </dgm:pt>
    <dgm:pt modelId="{15E72A5B-ACE3-40A0-9807-0ECF5937B677}" type="pres">
      <dgm:prSet presAssocID="{7ABEBA3D-9A20-4C36-93E9-9168B5598121}" presName="dummyConnPt" presStyleCnt="0"/>
      <dgm:spPr/>
    </dgm:pt>
    <dgm:pt modelId="{AD9280FC-612A-4FB9-BD49-058D337C7AB4}" type="pres">
      <dgm:prSet presAssocID="{7ABEBA3D-9A20-4C36-93E9-9168B5598121}" presName="node" presStyleLbl="node1" presStyleIdx="2" presStyleCnt="8" custScaleX="122722" custScaleY="57487" custLinFactNeighborY="-28032">
        <dgm:presLayoutVars>
          <dgm:bulletEnabled val="1"/>
        </dgm:presLayoutVars>
      </dgm:prSet>
      <dgm:spPr/>
    </dgm:pt>
    <dgm:pt modelId="{095CF32E-C907-44F7-A52C-56D8466D9272}" type="pres">
      <dgm:prSet presAssocID="{A8016AD0-32B3-4B6E-8E9A-2ADC19D0E62C}" presName="sibTrans" presStyleLbl="bgSibTrans2D1" presStyleIdx="2" presStyleCnt="7"/>
      <dgm:spPr/>
    </dgm:pt>
    <dgm:pt modelId="{DF1FF9A4-8443-46E5-8A2D-C0F0495C18D7}" type="pres">
      <dgm:prSet presAssocID="{421BB5EF-16BD-4331-8236-5C5512D0481C}" presName="compNode" presStyleCnt="0"/>
      <dgm:spPr/>
    </dgm:pt>
    <dgm:pt modelId="{9A0C66E7-4A37-4A2F-9EF8-FA7A3B799154}" type="pres">
      <dgm:prSet presAssocID="{421BB5EF-16BD-4331-8236-5C5512D0481C}" presName="dummyConnPt" presStyleCnt="0"/>
      <dgm:spPr/>
    </dgm:pt>
    <dgm:pt modelId="{AD3022CD-369C-4827-B2F7-2A083838EF3E}" type="pres">
      <dgm:prSet presAssocID="{421BB5EF-16BD-4331-8236-5C5512D0481C}" presName="node" presStyleLbl="node1" presStyleIdx="3" presStyleCnt="8">
        <dgm:presLayoutVars>
          <dgm:bulletEnabled val="1"/>
        </dgm:presLayoutVars>
      </dgm:prSet>
      <dgm:spPr/>
    </dgm:pt>
    <dgm:pt modelId="{A4CCEEFA-3C6A-4F64-9477-6CA91EB0F33D}" type="pres">
      <dgm:prSet presAssocID="{827B16C3-5333-42FF-810F-5CF01B6B96B0}" presName="sibTrans" presStyleLbl="bgSibTrans2D1" presStyleIdx="3" presStyleCnt="7"/>
      <dgm:spPr/>
    </dgm:pt>
    <dgm:pt modelId="{8347A1FD-576C-4D29-A804-745624464C23}" type="pres">
      <dgm:prSet presAssocID="{A25042A5-9082-4AF7-B427-76A2554E14A3}" presName="compNode" presStyleCnt="0"/>
      <dgm:spPr/>
    </dgm:pt>
    <dgm:pt modelId="{7E05403A-29AC-4F2C-9D5A-463FE2047ABD}" type="pres">
      <dgm:prSet presAssocID="{A25042A5-9082-4AF7-B427-76A2554E14A3}" presName="dummyConnPt" presStyleCnt="0"/>
      <dgm:spPr/>
    </dgm:pt>
    <dgm:pt modelId="{5B4EBE8E-1CCF-4F8C-AAF5-90E0320EB33A}" type="pres">
      <dgm:prSet presAssocID="{A25042A5-9082-4AF7-B427-76A2554E14A3}" presName="node" presStyleLbl="node1" presStyleIdx="4" presStyleCnt="8" custLinFactNeighborY="19482">
        <dgm:presLayoutVars>
          <dgm:bulletEnabled val="1"/>
        </dgm:presLayoutVars>
      </dgm:prSet>
      <dgm:spPr/>
    </dgm:pt>
    <dgm:pt modelId="{76F52237-F44B-4F9A-A33C-C72DCC315ECB}" type="pres">
      <dgm:prSet presAssocID="{FA7BDAF2-3BF0-46D1-8E57-81C0180DC03A}" presName="sibTrans" presStyleLbl="bgSibTrans2D1" presStyleIdx="4" presStyleCnt="7"/>
      <dgm:spPr/>
    </dgm:pt>
    <dgm:pt modelId="{868464F4-9289-4137-A8F3-131C87ED5768}" type="pres">
      <dgm:prSet presAssocID="{C25B5C06-9289-44AF-A3AE-C7489E6E9F23}" presName="compNode" presStyleCnt="0"/>
      <dgm:spPr/>
    </dgm:pt>
    <dgm:pt modelId="{ECE7398F-7D56-4C95-8B1D-F3D3DE5AE720}" type="pres">
      <dgm:prSet presAssocID="{C25B5C06-9289-44AF-A3AE-C7489E6E9F23}" presName="dummyConnPt" presStyleCnt="0"/>
      <dgm:spPr/>
    </dgm:pt>
    <dgm:pt modelId="{6C3362C6-DD25-4E84-BCB0-0DC373E8A375}" type="pres">
      <dgm:prSet presAssocID="{C25B5C06-9289-44AF-A3AE-C7489E6E9F23}" presName="node" presStyleLbl="node1" presStyleIdx="5" presStyleCnt="8" custLinFactNeighborY="35230">
        <dgm:presLayoutVars>
          <dgm:bulletEnabled val="1"/>
        </dgm:presLayoutVars>
      </dgm:prSet>
      <dgm:spPr/>
    </dgm:pt>
    <dgm:pt modelId="{82871959-5DF7-49D0-BAC0-56BBA9CDCCF3}" type="pres">
      <dgm:prSet presAssocID="{00BCA7BD-37BE-41BE-B2AB-3B24D8B61811}" presName="sibTrans" presStyleLbl="bgSibTrans2D1" presStyleIdx="5" presStyleCnt="7"/>
      <dgm:spPr/>
    </dgm:pt>
    <dgm:pt modelId="{953E79CD-7DE1-4971-9417-B445787E174B}" type="pres">
      <dgm:prSet presAssocID="{36E252B3-6918-47F4-AF4E-77196E89B17C}" presName="compNode" presStyleCnt="0"/>
      <dgm:spPr/>
    </dgm:pt>
    <dgm:pt modelId="{EE85630F-7B44-4D5F-9BE4-AB83AD1E3694}" type="pres">
      <dgm:prSet presAssocID="{36E252B3-6918-47F4-AF4E-77196E89B17C}" presName="dummyConnPt" presStyleCnt="0"/>
      <dgm:spPr/>
    </dgm:pt>
    <dgm:pt modelId="{F200B80F-A2D3-48A0-83D8-AE76CE86862F}" type="pres">
      <dgm:prSet presAssocID="{36E252B3-6918-47F4-AF4E-77196E89B17C}" presName="node" presStyleLbl="node1" presStyleIdx="6" presStyleCnt="8" custScaleX="147217" custScaleY="175397" custLinFactNeighborY="-5238">
        <dgm:presLayoutVars>
          <dgm:bulletEnabled val="1"/>
        </dgm:presLayoutVars>
      </dgm:prSet>
      <dgm:spPr/>
    </dgm:pt>
    <dgm:pt modelId="{4A1DC004-876F-42F7-A229-82FFC86B95A6}" type="pres">
      <dgm:prSet presAssocID="{FA2C9EA9-14E0-4786-AE5A-3C71149D519F}" presName="sibTrans" presStyleLbl="bgSibTrans2D1" presStyleIdx="6" presStyleCnt="7"/>
      <dgm:spPr/>
    </dgm:pt>
    <dgm:pt modelId="{E165CA0D-6617-472E-8DCA-0C28A5FD1961}" type="pres">
      <dgm:prSet presAssocID="{73653E36-530F-484B-9052-0CA9C15F880C}" presName="compNode" presStyleCnt="0"/>
      <dgm:spPr/>
    </dgm:pt>
    <dgm:pt modelId="{B6CF7229-CF8D-4CBB-A682-5FBF314CA147}" type="pres">
      <dgm:prSet presAssocID="{73653E36-530F-484B-9052-0CA9C15F880C}" presName="dummyConnPt" presStyleCnt="0"/>
      <dgm:spPr/>
    </dgm:pt>
    <dgm:pt modelId="{C1E922CE-0C60-4BB9-9631-F68189CDD6B0}" type="pres">
      <dgm:prSet presAssocID="{73653E36-530F-484B-9052-0CA9C15F880C}" presName="node" presStyleLbl="node1" presStyleIdx="7" presStyleCnt="8" custScaleX="147217" custScaleY="114019">
        <dgm:presLayoutVars>
          <dgm:bulletEnabled val="1"/>
        </dgm:presLayoutVars>
      </dgm:prSet>
      <dgm:spPr/>
    </dgm:pt>
  </dgm:ptLst>
  <dgm:cxnLst>
    <dgm:cxn modelId="{E87C0100-6E1C-46FB-89C6-CB4D2AAAD0F8}" type="presOf" srcId="{73653E36-530F-484B-9052-0CA9C15F880C}" destId="{C1E922CE-0C60-4BB9-9631-F68189CDD6B0}" srcOrd="0" destOrd="0" presId="urn:microsoft.com/office/officeart/2005/8/layout/bProcess4"/>
    <dgm:cxn modelId="{A8F08C03-B5A4-422D-8B25-A609E3B877A8}" srcId="{79C1CF7C-4BB2-481A-87F2-ABB429298553}" destId="{73653E36-530F-484B-9052-0CA9C15F880C}" srcOrd="7" destOrd="0" parTransId="{4E64D293-BFCC-4E4A-A42C-156D9F03BBC4}" sibTransId="{78746713-AC63-4A7B-9CF8-BF664ED68FDB}"/>
    <dgm:cxn modelId="{10F9B21C-1129-4820-B0DD-21166295D39C}" type="presOf" srcId="{827B16C3-5333-42FF-810F-5CF01B6B96B0}" destId="{A4CCEEFA-3C6A-4F64-9477-6CA91EB0F33D}" srcOrd="0" destOrd="0" presId="urn:microsoft.com/office/officeart/2005/8/layout/bProcess4"/>
    <dgm:cxn modelId="{2017131E-D9A4-4732-85CD-F8000BC60770}" type="presOf" srcId="{463BC9D1-9422-41E9-8340-B62DAE89E875}" destId="{2D5B18CC-4871-48BA-B5D0-051357DC3DBA}" srcOrd="0" destOrd="0" presId="urn:microsoft.com/office/officeart/2005/8/layout/bProcess4"/>
    <dgm:cxn modelId="{F949E25C-FC34-419C-89DC-B475A573FBB0}" type="presOf" srcId="{A25042A5-9082-4AF7-B427-76A2554E14A3}" destId="{5B4EBE8E-1CCF-4F8C-AAF5-90E0320EB33A}" srcOrd="0" destOrd="0" presId="urn:microsoft.com/office/officeart/2005/8/layout/bProcess4"/>
    <dgm:cxn modelId="{A6A08D60-58DC-417A-950C-70488E1FBC58}" type="presOf" srcId="{C9BEC218-131D-4427-857C-36463283E11F}" destId="{5B2CD3DE-5FE8-4FFE-ABB4-499963CBE048}" srcOrd="0" destOrd="0" presId="urn:microsoft.com/office/officeart/2005/8/layout/bProcess4"/>
    <dgm:cxn modelId="{E96D974A-8392-4699-BBC8-4BA36119AA08}" type="presOf" srcId="{FA2C9EA9-14E0-4786-AE5A-3C71149D519F}" destId="{4A1DC004-876F-42F7-A229-82FFC86B95A6}" srcOrd="0" destOrd="0" presId="urn:microsoft.com/office/officeart/2005/8/layout/bProcess4"/>
    <dgm:cxn modelId="{0412EF6E-7BE6-4545-838C-AA603E5C9920}" type="presOf" srcId="{7ABEBA3D-9A20-4C36-93E9-9168B5598121}" destId="{AD9280FC-612A-4FB9-BD49-058D337C7AB4}" srcOrd="0" destOrd="0" presId="urn:microsoft.com/office/officeart/2005/8/layout/bProcess4"/>
    <dgm:cxn modelId="{12CC516F-D4CA-419B-846D-11A9B34ADA59}" srcId="{79C1CF7C-4BB2-481A-87F2-ABB429298553}" destId="{36E252B3-6918-47F4-AF4E-77196E89B17C}" srcOrd="6" destOrd="0" parTransId="{DB54F5BF-BDF2-4A7F-B955-A2DF3DBBEF43}" sibTransId="{FA2C9EA9-14E0-4786-AE5A-3C71149D519F}"/>
    <dgm:cxn modelId="{34C9A54F-1252-496C-9205-993899295B57}" srcId="{79C1CF7C-4BB2-481A-87F2-ABB429298553}" destId="{A25042A5-9082-4AF7-B427-76A2554E14A3}" srcOrd="4" destOrd="0" parTransId="{0ED2C69B-E3A5-444D-82E8-4D96AF390C04}" sibTransId="{FA7BDAF2-3BF0-46D1-8E57-81C0180DC03A}"/>
    <dgm:cxn modelId="{16417271-EBC4-416E-A8DD-855F4ACC56B4}" srcId="{79C1CF7C-4BB2-481A-87F2-ABB429298553}" destId="{421BB5EF-16BD-4331-8236-5C5512D0481C}" srcOrd="3" destOrd="0" parTransId="{52A9FC9B-D31E-40DF-909D-C44C6145D846}" sibTransId="{827B16C3-5333-42FF-810F-5CF01B6B96B0}"/>
    <dgm:cxn modelId="{7D59B479-2582-4BC5-B708-0AD33B74516B}" type="presOf" srcId="{FA7BDAF2-3BF0-46D1-8E57-81C0180DC03A}" destId="{76F52237-F44B-4F9A-A33C-C72DCC315ECB}" srcOrd="0" destOrd="0" presId="urn:microsoft.com/office/officeart/2005/8/layout/bProcess4"/>
    <dgm:cxn modelId="{92C49386-E4AF-4266-8EA0-53FA6C278595}" type="presOf" srcId="{36E252B3-6918-47F4-AF4E-77196E89B17C}" destId="{F200B80F-A2D3-48A0-83D8-AE76CE86862F}" srcOrd="0" destOrd="0" presId="urn:microsoft.com/office/officeart/2005/8/layout/bProcess4"/>
    <dgm:cxn modelId="{D6FDA291-6F5F-45EE-A763-D5D57BD92A14}" srcId="{79C1CF7C-4BB2-481A-87F2-ABB429298553}" destId="{C25B5C06-9289-44AF-A3AE-C7489E6E9F23}" srcOrd="5" destOrd="0" parTransId="{01C15F8F-234F-4DE2-80BA-AB2F9D433CD6}" sibTransId="{00BCA7BD-37BE-41BE-B2AB-3B24D8B61811}"/>
    <dgm:cxn modelId="{46F9A093-8682-416D-9F41-B6847D59589F}" srcId="{79C1CF7C-4BB2-481A-87F2-ABB429298553}" destId="{E12CBC22-C0FF-4DF7-B368-5A9C42092C44}" srcOrd="1" destOrd="0" parTransId="{B96646D5-2C02-4671-B670-DF511917DF0C}" sibTransId="{C9BEC218-131D-4427-857C-36463283E11F}"/>
    <dgm:cxn modelId="{B0B7A9AC-F0B5-4CBB-B4AE-13D5219EDA22}" type="presOf" srcId="{A8016AD0-32B3-4B6E-8E9A-2ADC19D0E62C}" destId="{095CF32E-C907-44F7-A52C-56D8466D9272}" srcOrd="0" destOrd="0" presId="urn:microsoft.com/office/officeart/2005/8/layout/bProcess4"/>
    <dgm:cxn modelId="{4D62A3B6-1FE1-4C8C-8BCF-4FA0D78825A1}" type="presOf" srcId="{00BCA7BD-37BE-41BE-B2AB-3B24D8B61811}" destId="{82871959-5DF7-49D0-BAC0-56BBA9CDCCF3}" srcOrd="0" destOrd="0" presId="urn:microsoft.com/office/officeart/2005/8/layout/bProcess4"/>
    <dgm:cxn modelId="{CE4139BB-4096-4268-B323-81A73C2E4A90}" type="presOf" srcId="{C25B5C06-9289-44AF-A3AE-C7489E6E9F23}" destId="{6C3362C6-DD25-4E84-BCB0-0DC373E8A375}" srcOrd="0" destOrd="0" presId="urn:microsoft.com/office/officeart/2005/8/layout/bProcess4"/>
    <dgm:cxn modelId="{F85F2BBE-7019-47BC-BD17-BF3A5DD40A12}" type="presOf" srcId="{79C1CF7C-4BB2-481A-87F2-ABB429298553}" destId="{A1C5D0E7-C0EB-4040-AB35-C349037D0BD2}" srcOrd="0" destOrd="0" presId="urn:microsoft.com/office/officeart/2005/8/layout/bProcess4"/>
    <dgm:cxn modelId="{A99C3FCB-EAF9-48F2-9AA6-67A96F04C8E0}" type="presOf" srcId="{1140C822-021A-45CF-8952-0B6B6802DDED}" destId="{99BE75B1-CD8C-4849-A23C-25CAC7A2EF45}" srcOrd="0" destOrd="0" presId="urn:microsoft.com/office/officeart/2005/8/layout/bProcess4"/>
    <dgm:cxn modelId="{AFA4DFDC-0239-48BB-9BD2-C33E82482396}" type="presOf" srcId="{421BB5EF-16BD-4331-8236-5C5512D0481C}" destId="{AD3022CD-369C-4827-B2F7-2A083838EF3E}" srcOrd="0" destOrd="0" presId="urn:microsoft.com/office/officeart/2005/8/layout/bProcess4"/>
    <dgm:cxn modelId="{2EF776E6-5949-4CE5-BB96-F413959C2F1F}" srcId="{79C1CF7C-4BB2-481A-87F2-ABB429298553}" destId="{1140C822-021A-45CF-8952-0B6B6802DDED}" srcOrd="0" destOrd="0" parTransId="{3725FE5C-3D88-4022-B57D-D8C945A7C15F}" sibTransId="{463BC9D1-9422-41E9-8340-B62DAE89E875}"/>
    <dgm:cxn modelId="{64B497F4-7ED1-4021-A48A-62613EC0F150}" type="presOf" srcId="{E12CBC22-C0FF-4DF7-B368-5A9C42092C44}" destId="{19779A1F-3EB7-47AC-99DF-1343328053F8}" srcOrd="0" destOrd="0" presId="urn:microsoft.com/office/officeart/2005/8/layout/bProcess4"/>
    <dgm:cxn modelId="{9F0070FB-D54B-44B8-9C28-B8837A202CF3}" srcId="{79C1CF7C-4BB2-481A-87F2-ABB429298553}" destId="{7ABEBA3D-9A20-4C36-93E9-9168B5598121}" srcOrd="2" destOrd="0" parTransId="{673FC9BF-3981-43ED-AC91-871091348E8B}" sibTransId="{A8016AD0-32B3-4B6E-8E9A-2ADC19D0E62C}"/>
    <dgm:cxn modelId="{B412EDF3-1508-4F5D-94C9-111A613E3573}" type="presParOf" srcId="{A1C5D0E7-C0EB-4040-AB35-C349037D0BD2}" destId="{FA51C17E-73E0-4296-9040-FEB2F6ED5D33}" srcOrd="0" destOrd="0" presId="urn:microsoft.com/office/officeart/2005/8/layout/bProcess4"/>
    <dgm:cxn modelId="{AB53EE58-4E0D-4D95-9026-06E865224631}" type="presParOf" srcId="{FA51C17E-73E0-4296-9040-FEB2F6ED5D33}" destId="{2D4B0BDC-D13A-4358-B635-75649911F426}" srcOrd="0" destOrd="0" presId="urn:microsoft.com/office/officeart/2005/8/layout/bProcess4"/>
    <dgm:cxn modelId="{0957DBA2-572A-4E42-B8F1-DC7B13448989}" type="presParOf" srcId="{FA51C17E-73E0-4296-9040-FEB2F6ED5D33}" destId="{99BE75B1-CD8C-4849-A23C-25CAC7A2EF45}" srcOrd="1" destOrd="0" presId="urn:microsoft.com/office/officeart/2005/8/layout/bProcess4"/>
    <dgm:cxn modelId="{D2542AC2-77BE-4CF9-B61F-70EFB850A7BA}" type="presParOf" srcId="{A1C5D0E7-C0EB-4040-AB35-C349037D0BD2}" destId="{2D5B18CC-4871-48BA-B5D0-051357DC3DBA}" srcOrd="1" destOrd="0" presId="urn:microsoft.com/office/officeart/2005/8/layout/bProcess4"/>
    <dgm:cxn modelId="{71267C57-2BE2-4997-B02E-F90CF0A0C478}" type="presParOf" srcId="{A1C5D0E7-C0EB-4040-AB35-C349037D0BD2}" destId="{52BF2A76-F5C0-4C8A-9EBD-AE8248B806D2}" srcOrd="2" destOrd="0" presId="urn:microsoft.com/office/officeart/2005/8/layout/bProcess4"/>
    <dgm:cxn modelId="{518F50D3-64AD-4CFA-A2DD-07B32EFA344B}" type="presParOf" srcId="{52BF2A76-F5C0-4C8A-9EBD-AE8248B806D2}" destId="{345954FF-49D0-4B86-8011-9A51F70F6D0C}" srcOrd="0" destOrd="0" presId="urn:microsoft.com/office/officeart/2005/8/layout/bProcess4"/>
    <dgm:cxn modelId="{A28890A0-35B4-4A8F-9388-37B6443F9066}" type="presParOf" srcId="{52BF2A76-F5C0-4C8A-9EBD-AE8248B806D2}" destId="{19779A1F-3EB7-47AC-99DF-1343328053F8}" srcOrd="1" destOrd="0" presId="urn:microsoft.com/office/officeart/2005/8/layout/bProcess4"/>
    <dgm:cxn modelId="{41B5B49A-EA2F-46F3-9855-73E3E2B7B0FB}" type="presParOf" srcId="{A1C5D0E7-C0EB-4040-AB35-C349037D0BD2}" destId="{5B2CD3DE-5FE8-4FFE-ABB4-499963CBE048}" srcOrd="3" destOrd="0" presId="urn:microsoft.com/office/officeart/2005/8/layout/bProcess4"/>
    <dgm:cxn modelId="{EB947A60-FA43-4443-A8EB-EDEC0378982A}" type="presParOf" srcId="{A1C5D0E7-C0EB-4040-AB35-C349037D0BD2}" destId="{A0288E9B-84D8-4316-AA83-C39C4DD892F7}" srcOrd="4" destOrd="0" presId="urn:microsoft.com/office/officeart/2005/8/layout/bProcess4"/>
    <dgm:cxn modelId="{3379CE4E-79CC-4D58-A21F-0841E5D3AC20}" type="presParOf" srcId="{A0288E9B-84D8-4316-AA83-C39C4DD892F7}" destId="{15E72A5B-ACE3-40A0-9807-0ECF5937B677}" srcOrd="0" destOrd="0" presId="urn:microsoft.com/office/officeart/2005/8/layout/bProcess4"/>
    <dgm:cxn modelId="{C3B4B50C-94D1-4224-8367-70E395375FDC}" type="presParOf" srcId="{A0288E9B-84D8-4316-AA83-C39C4DD892F7}" destId="{AD9280FC-612A-4FB9-BD49-058D337C7AB4}" srcOrd="1" destOrd="0" presId="urn:microsoft.com/office/officeart/2005/8/layout/bProcess4"/>
    <dgm:cxn modelId="{C7420C93-69E3-4617-A24C-1214A9312FCF}" type="presParOf" srcId="{A1C5D0E7-C0EB-4040-AB35-C349037D0BD2}" destId="{095CF32E-C907-44F7-A52C-56D8466D9272}" srcOrd="5" destOrd="0" presId="urn:microsoft.com/office/officeart/2005/8/layout/bProcess4"/>
    <dgm:cxn modelId="{3DE2D986-1574-4DB5-A794-CC5503FBD2EC}" type="presParOf" srcId="{A1C5D0E7-C0EB-4040-AB35-C349037D0BD2}" destId="{DF1FF9A4-8443-46E5-8A2D-C0F0495C18D7}" srcOrd="6" destOrd="0" presId="urn:microsoft.com/office/officeart/2005/8/layout/bProcess4"/>
    <dgm:cxn modelId="{DC03A6C7-64FC-4924-B7D8-F6DDF696C5F9}" type="presParOf" srcId="{DF1FF9A4-8443-46E5-8A2D-C0F0495C18D7}" destId="{9A0C66E7-4A37-4A2F-9EF8-FA7A3B799154}" srcOrd="0" destOrd="0" presId="urn:microsoft.com/office/officeart/2005/8/layout/bProcess4"/>
    <dgm:cxn modelId="{5ABDDC6C-1145-4AE8-86F0-438884545183}" type="presParOf" srcId="{DF1FF9A4-8443-46E5-8A2D-C0F0495C18D7}" destId="{AD3022CD-369C-4827-B2F7-2A083838EF3E}" srcOrd="1" destOrd="0" presId="urn:microsoft.com/office/officeart/2005/8/layout/bProcess4"/>
    <dgm:cxn modelId="{D95CD3D6-9956-4236-8593-B3CF1786CF2D}" type="presParOf" srcId="{A1C5D0E7-C0EB-4040-AB35-C349037D0BD2}" destId="{A4CCEEFA-3C6A-4F64-9477-6CA91EB0F33D}" srcOrd="7" destOrd="0" presId="urn:microsoft.com/office/officeart/2005/8/layout/bProcess4"/>
    <dgm:cxn modelId="{797C8E6E-E105-4A24-97FC-EDAF483DD47B}" type="presParOf" srcId="{A1C5D0E7-C0EB-4040-AB35-C349037D0BD2}" destId="{8347A1FD-576C-4D29-A804-745624464C23}" srcOrd="8" destOrd="0" presId="urn:microsoft.com/office/officeart/2005/8/layout/bProcess4"/>
    <dgm:cxn modelId="{0A59899B-8846-465E-BA91-CE013D6B5877}" type="presParOf" srcId="{8347A1FD-576C-4D29-A804-745624464C23}" destId="{7E05403A-29AC-4F2C-9D5A-463FE2047ABD}" srcOrd="0" destOrd="0" presId="urn:microsoft.com/office/officeart/2005/8/layout/bProcess4"/>
    <dgm:cxn modelId="{FC3C8745-0C49-4D5D-92A7-641F01CAD34F}" type="presParOf" srcId="{8347A1FD-576C-4D29-A804-745624464C23}" destId="{5B4EBE8E-1CCF-4F8C-AAF5-90E0320EB33A}" srcOrd="1" destOrd="0" presId="urn:microsoft.com/office/officeart/2005/8/layout/bProcess4"/>
    <dgm:cxn modelId="{85CCF71A-83CB-4FD7-B90D-EC4D7DCEAF1C}" type="presParOf" srcId="{A1C5D0E7-C0EB-4040-AB35-C349037D0BD2}" destId="{76F52237-F44B-4F9A-A33C-C72DCC315ECB}" srcOrd="9" destOrd="0" presId="urn:microsoft.com/office/officeart/2005/8/layout/bProcess4"/>
    <dgm:cxn modelId="{542A9DC8-9DE0-4AE0-B154-864120BAF010}" type="presParOf" srcId="{A1C5D0E7-C0EB-4040-AB35-C349037D0BD2}" destId="{868464F4-9289-4137-A8F3-131C87ED5768}" srcOrd="10" destOrd="0" presId="urn:microsoft.com/office/officeart/2005/8/layout/bProcess4"/>
    <dgm:cxn modelId="{99347120-89AD-4C70-A216-70B69975189B}" type="presParOf" srcId="{868464F4-9289-4137-A8F3-131C87ED5768}" destId="{ECE7398F-7D56-4C95-8B1D-F3D3DE5AE720}" srcOrd="0" destOrd="0" presId="urn:microsoft.com/office/officeart/2005/8/layout/bProcess4"/>
    <dgm:cxn modelId="{F3EEB401-277C-4C6C-AF67-6761BD3D7D5A}" type="presParOf" srcId="{868464F4-9289-4137-A8F3-131C87ED5768}" destId="{6C3362C6-DD25-4E84-BCB0-0DC373E8A375}" srcOrd="1" destOrd="0" presId="urn:microsoft.com/office/officeart/2005/8/layout/bProcess4"/>
    <dgm:cxn modelId="{CC91F4DF-0DFF-4E74-BACA-1D9858AB00DB}" type="presParOf" srcId="{A1C5D0E7-C0EB-4040-AB35-C349037D0BD2}" destId="{82871959-5DF7-49D0-BAC0-56BBA9CDCCF3}" srcOrd="11" destOrd="0" presId="urn:microsoft.com/office/officeart/2005/8/layout/bProcess4"/>
    <dgm:cxn modelId="{0D63A45B-DDC7-4743-9AE6-4B88FDFBEA96}" type="presParOf" srcId="{A1C5D0E7-C0EB-4040-AB35-C349037D0BD2}" destId="{953E79CD-7DE1-4971-9417-B445787E174B}" srcOrd="12" destOrd="0" presId="urn:microsoft.com/office/officeart/2005/8/layout/bProcess4"/>
    <dgm:cxn modelId="{37DE6C4C-E2C5-4A71-A52E-97CE5E4E2786}" type="presParOf" srcId="{953E79CD-7DE1-4971-9417-B445787E174B}" destId="{EE85630F-7B44-4D5F-9BE4-AB83AD1E3694}" srcOrd="0" destOrd="0" presId="urn:microsoft.com/office/officeart/2005/8/layout/bProcess4"/>
    <dgm:cxn modelId="{FF392D79-5FAA-41AA-B769-26F29534CA04}" type="presParOf" srcId="{953E79CD-7DE1-4971-9417-B445787E174B}" destId="{F200B80F-A2D3-48A0-83D8-AE76CE86862F}" srcOrd="1" destOrd="0" presId="urn:microsoft.com/office/officeart/2005/8/layout/bProcess4"/>
    <dgm:cxn modelId="{F31CCB1C-0F6B-42BD-ABA8-25ECC231E7DC}" type="presParOf" srcId="{A1C5D0E7-C0EB-4040-AB35-C349037D0BD2}" destId="{4A1DC004-876F-42F7-A229-82FFC86B95A6}" srcOrd="13" destOrd="0" presId="urn:microsoft.com/office/officeart/2005/8/layout/bProcess4"/>
    <dgm:cxn modelId="{7EC4C3BF-58F2-48FC-A9CC-EAB130247AAC}" type="presParOf" srcId="{A1C5D0E7-C0EB-4040-AB35-C349037D0BD2}" destId="{E165CA0D-6617-472E-8DCA-0C28A5FD1961}" srcOrd="14" destOrd="0" presId="urn:microsoft.com/office/officeart/2005/8/layout/bProcess4"/>
    <dgm:cxn modelId="{EDD8E872-C1AA-49A9-84E1-EEBE30D86768}" type="presParOf" srcId="{E165CA0D-6617-472E-8DCA-0C28A5FD1961}" destId="{B6CF7229-CF8D-4CBB-A682-5FBF314CA147}" srcOrd="0" destOrd="0" presId="urn:microsoft.com/office/officeart/2005/8/layout/bProcess4"/>
    <dgm:cxn modelId="{09FC5F5F-6CF9-42D7-BCD8-7B63B3AE6694}" type="presParOf" srcId="{E165CA0D-6617-472E-8DCA-0C28A5FD1961}" destId="{C1E922CE-0C60-4BB9-9631-F68189CDD6B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4F9F68-9349-4089-8CC0-4E1652E99398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2ACA383D-13F4-455C-9BA1-6092CD7506A8}">
      <dgm:prSet phldrT="[Texto]"/>
      <dgm:spPr/>
      <dgm:t>
        <a:bodyPr/>
        <a:lstStyle/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Avanços significativos na ampliação do acesso à saúde do trabalhador;</a:t>
          </a:r>
        </a:p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Fortalecimento do vínculo entre equipes e comunidade;</a:t>
          </a:r>
        </a:p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Maior integralidade do cuidado ofertado;</a:t>
          </a:r>
        </a:p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Promoção da equidade;</a:t>
          </a:r>
        </a:p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Inclusão e adesão aos serviços;</a:t>
          </a:r>
        </a:p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Benefício direto para os trabalhadores economicamente ativos;</a:t>
          </a:r>
        </a:p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Necessidade de manter o compromisso institucional;</a:t>
          </a:r>
        </a:p>
        <a:p>
          <a:pPr algn="l"/>
          <a:r>
            <a: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Importância do engajamento das equipes para garantir a sustentabilidade da estratégia.</a:t>
          </a:r>
        </a:p>
        <a:p>
          <a:pPr algn="l"/>
          <a:r>
            <a:rPr lang="pt-BR" dirty="0"/>
            <a:t>(ALMEIDA; PEREIRA, 2020; SOUSA; SHIMIZU, 2021; SANTOS; NUNES, 2023; SOUZA; ODEH; MARTINS, 2013; BRASIL, 2020).</a:t>
          </a:r>
          <a:endParaRPr lang="pt-BR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CD5439-3761-4FBE-A852-2A1A014D602C}" type="parTrans" cxnId="{F89DC1D8-ED5D-4729-8957-663AC0805923}">
      <dgm:prSet/>
      <dgm:spPr/>
      <dgm:t>
        <a:bodyPr/>
        <a:lstStyle/>
        <a:p>
          <a:endParaRPr lang="pt-BR"/>
        </a:p>
      </dgm:t>
    </dgm:pt>
    <dgm:pt modelId="{2DEF8465-09C0-4E98-9991-4476E0FAF5C9}" type="sibTrans" cxnId="{F89DC1D8-ED5D-4729-8957-663AC0805923}">
      <dgm:prSet/>
      <dgm:spPr/>
      <dgm:t>
        <a:bodyPr/>
        <a:lstStyle/>
        <a:p>
          <a:endParaRPr lang="pt-BR"/>
        </a:p>
      </dgm:t>
    </dgm:pt>
    <dgm:pt modelId="{095FBAB0-FC7F-4340-B79C-747A4FE2B6E0}" type="pres">
      <dgm:prSet presAssocID="{A74F9F68-9349-4089-8CC0-4E1652E99398}" presName="diagram" presStyleCnt="0">
        <dgm:presLayoutVars>
          <dgm:dir/>
          <dgm:resizeHandles val="exact"/>
        </dgm:presLayoutVars>
      </dgm:prSet>
      <dgm:spPr/>
    </dgm:pt>
    <dgm:pt modelId="{0F6054B4-6B35-49E3-84E2-662C475E8FD1}" type="pres">
      <dgm:prSet presAssocID="{2ACA383D-13F4-455C-9BA1-6092CD7506A8}" presName="node" presStyleLbl="node1" presStyleIdx="0" presStyleCnt="1" custScaleX="61643" custScaleY="68243" custLinFactNeighborX="-20921" custLinFactNeighborY="36108">
        <dgm:presLayoutVars>
          <dgm:bulletEnabled val="1"/>
        </dgm:presLayoutVars>
      </dgm:prSet>
      <dgm:spPr/>
    </dgm:pt>
  </dgm:ptLst>
  <dgm:cxnLst>
    <dgm:cxn modelId="{5A5EFE99-7E84-4AAF-8E79-F9081F0779A3}" type="presOf" srcId="{A74F9F68-9349-4089-8CC0-4E1652E99398}" destId="{095FBAB0-FC7F-4340-B79C-747A4FE2B6E0}" srcOrd="0" destOrd="0" presId="urn:microsoft.com/office/officeart/2005/8/layout/default"/>
    <dgm:cxn modelId="{F89DC1D8-ED5D-4729-8957-663AC0805923}" srcId="{A74F9F68-9349-4089-8CC0-4E1652E99398}" destId="{2ACA383D-13F4-455C-9BA1-6092CD7506A8}" srcOrd="0" destOrd="0" parTransId="{2DCD5439-3761-4FBE-A852-2A1A014D602C}" sibTransId="{2DEF8465-09C0-4E98-9991-4476E0FAF5C9}"/>
    <dgm:cxn modelId="{2055DDF8-FF83-44A6-BDFC-EC49ED225782}" type="presOf" srcId="{2ACA383D-13F4-455C-9BA1-6092CD7506A8}" destId="{0F6054B4-6B35-49E3-84E2-662C475E8FD1}" srcOrd="0" destOrd="0" presId="urn:microsoft.com/office/officeart/2005/8/layout/default"/>
    <dgm:cxn modelId="{AB0A018F-445E-4449-9EA2-A1D93D424A4B}" type="presParOf" srcId="{095FBAB0-FC7F-4340-B79C-747A4FE2B6E0}" destId="{0F6054B4-6B35-49E3-84E2-662C475E8FD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B7BFF3-ECCF-42ED-AD2C-897FEF71DCBB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334B8344-169A-4ADF-A7E0-E0C97CAEEA87}">
      <dgm:prSet phldrT="[Texto]"/>
      <dgm:spPr/>
      <dgm:t>
        <a:bodyPr/>
        <a:lstStyle/>
        <a:p>
          <a:r>
            <a:rPr lang="pt-BR" dirty="0"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rPr>
            <a:t>Relatar a experiência do atendimento estendido nas Unidades Básicas de Saúde do município de Pesqueira, desenvolvida como estratégia de fortalecimento da Atenção Primária à Saúde, com foco na ampliação do acesso e na promoção do cuidado integral à população trabalhadora.</a:t>
          </a:r>
          <a:endParaRPr lang="pt-BR" dirty="0"/>
        </a:p>
      </dgm:t>
    </dgm:pt>
    <dgm:pt modelId="{6F6506F9-4E3E-4F39-9ED8-7702A60A83F3}" type="parTrans" cxnId="{92AF40F2-6E81-4B3C-B081-1011653CAFBF}">
      <dgm:prSet/>
      <dgm:spPr/>
      <dgm:t>
        <a:bodyPr/>
        <a:lstStyle/>
        <a:p>
          <a:endParaRPr lang="pt-BR"/>
        </a:p>
      </dgm:t>
    </dgm:pt>
    <dgm:pt modelId="{3CF66DAC-4A76-49AF-8A8D-EF32A8679A25}" type="sibTrans" cxnId="{92AF40F2-6E81-4B3C-B081-1011653CAFBF}">
      <dgm:prSet/>
      <dgm:spPr/>
      <dgm:t>
        <a:bodyPr/>
        <a:lstStyle/>
        <a:p>
          <a:endParaRPr lang="pt-BR"/>
        </a:p>
      </dgm:t>
    </dgm:pt>
    <dgm:pt modelId="{B7862062-2CAA-4410-B347-169DE0F5F79A}" type="pres">
      <dgm:prSet presAssocID="{83B7BFF3-ECCF-42ED-AD2C-897FEF71DCBB}" presName="Name0" presStyleCnt="0">
        <dgm:presLayoutVars>
          <dgm:chMax/>
          <dgm:chPref/>
          <dgm:dir/>
          <dgm:animLvl val="lvl"/>
        </dgm:presLayoutVars>
      </dgm:prSet>
      <dgm:spPr/>
    </dgm:pt>
    <dgm:pt modelId="{E9CCCC97-9124-4741-8438-E8FCC25DE630}" type="pres">
      <dgm:prSet presAssocID="{334B8344-169A-4ADF-A7E0-E0C97CAEEA87}" presName="composite" presStyleCnt="0"/>
      <dgm:spPr/>
    </dgm:pt>
    <dgm:pt modelId="{F66F57BB-D3DE-4E15-B2DD-1E34C600C9D8}" type="pres">
      <dgm:prSet presAssocID="{334B8344-169A-4ADF-A7E0-E0C97CAEEA87}" presName="Parent1" presStyleLbl="node1" presStyleIdx="0" presStyleCnt="2">
        <dgm:presLayoutVars>
          <dgm:chMax val="1"/>
          <dgm:chPref val="1"/>
          <dgm:bulletEnabled val="1"/>
        </dgm:presLayoutVars>
      </dgm:prSet>
      <dgm:spPr/>
    </dgm:pt>
    <dgm:pt modelId="{B6F78EAF-826A-4090-A97E-A6C486FE57EF}" type="pres">
      <dgm:prSet presAssocID="{334B8344-169A-4ADF-A7E0-E0C97CAEEA87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19A98C48-5B00-486B-947A-9547F13A17BE}" type="pres">
      <dgm:prSet presAssocID="{334B8344-169A-4ADF-A7E0-E0C97CAEEA87}" presName="BalanceSpacing" presStyleCnt="0"/>
      <dgm:spPr/>
    </dgm:pt>
    <dgm:pt modelId="{ADA7AEEA-7639-4BC5-9A52-E1C26EE24644}" type="pres">
      <dgm:prSet presAssocID="{334B8344-169A-4ADF-A7E0-E0C97CAEEA87}" presName="BalanceSpacing1" presStyleCnt="0"/>
      <dgm:spPr/>
    </dgm:pt>
    <dgm:pt modelId="{B6FFF752-8888-4261-8DAC-A4FC1374EB4E}" type="pres">
      <dgm:prSet presAssocID="{3CF66DAC-4A76-49AF-8A8D-EF32A8679A25}" presName="Accent1Text" presStyleLbl="node1" presStyleIdx="1" presStyleCnt="2"/>
      <dgm:spPr/>
    </dgm:pt>
  </dgm:ptLst>
  <dgm:cxnLst>
    <dgm:cxn modelId="{65022AC4-1B7D-4FA6-9727-2A9A22FC0760}" type="presOf" srcId="{3CF66DAC-4A76-49AF-8A8D-EF32A8679A25}" destId="{B6FFF752-8888-4261-8DAC-A4FC1374EB4E}" srcOrd="0" destOrd="0" presId="urn:microsoft.com/office/officeart/2008/layout/AlternatingHexagons"/>
    <dgm:cxn modelId="{18A11AC6-B3C3-445C-804C-DA563072C586}" type="presOf" srcId="{83B7BFF3-ECCF-42ED-AD2C-897FEF71DCBB}" destId="{B7862062-2CAA-4410-B347-169DE0F5F79A}" srcOrd="0" destOrd="0" presId="urn:microsoft.com/office/officeart/2008/layout/AlternatingHexagons"/>
    <dgm:cxn modelId="{D80406D6-F06E-4604-857E-0D96D705131D}" type="presOf" srcId="{334B8344-169A-4ADF-A7E0-E0C97CAEEA87}" destId="{F66F57BB-D3DE-4E15-B2DD-1E34C600C9D8}" srcOrd="0" destOrd="0" presId="urn:microsoft.com/office/officeart/2008/layout/AlternatingHexagons"/>
    <dgm:cxn modelId="{92AF40F2-6E81-4B3C-B081-1011653CAFBF}" srcId="{83B7BFF3-ECCF-42ED-AD2C-897FEF71DCBB}" destId="{334B8344-169A-4ADF-A7E0-E0C97CAEEA87}" srcOrd="0" destOrd="0" parTransId="{6F6506F9-4E3E-4F39-9ED8-7702A60A83F3}" sibTransId="{3CF66DAC-4A76-49AF-8A8D-EF32A8679A25}"/>
    <dgm:cxn modelId="{F5D26B0B-7A17-4A3A-963E-BDFA8497FFED}" type="presParOf" srcId="{B7862062-2CAA-4410-B347-169DE0F5F79A}" destId="{E9CCCC97-9124-4741-8438-E8FCC25DE630}" srcOrd="0" destOrd="0" presId="urn:microsoft.com/office/officeart/2008/layout/AlternatingHexagons"/>
    <dgm:cxn modelId="{6D3A501C-9FF8-443E-BA63-5990083BA1F1}" type="presParOf" srcId="{E9CCCC97-9124-4741-8438-E8FCC25DE630}" destId="{F66F57BB-D3DE-4E15-B2DD-1E34C600C9D8}" srcOrd="0" destOrd="0" presId="urn:microsoft.com/office/officeart/2008/layout/AlternatingHexagons"/>
    <dgm:cxn modelId="{865C641A-304D-45CD-A153-45D94DA2D321}" type="presParOf" srcId="{E9CCCC97-9124-4741-8438-E8FCC25DE630}" destId="{B6F78EAF-826A-4090-A97E-A6C486FE57EF}" srcOrd="1" destOrd="0" presId="urn:microsoft.com/office/officeart/2008/layout/AlternatingHexagons"/>
    <dgm:cxn modelId="{915FF826-483E-4D82-829C-44DDF8DDAA7B}" type="presParOf" srcId="{E9CCCC97-9124-4741-8438-E8FCC25DE630}" destId="{19A98C48-5B00-486B-947A-9547F13A17BE}" srcOrd="2" destOrd="0" presId="urn:microsoft.com/office/officeart/2008/layout/AlternatingHexagons"/>
    <dgm:cxn modelId="{CEFA6840-66F0-49D7-907F-A4D24D76E34C}" type="presParOf" srcId="{E9CCCC97-9124-4741-8438-E8FCC25DE630}" destId="{ADA7AEEA-7639-4BC5-9A52-E1C26EE24644}" srcOrd="3" destOrd="0" presId="urn:microsoft.com/office/officeart/2008/layout/AlternatingHexagons"/>
    <dgm:cxn modelId="{6B1F0027-8192-4468-8AC3-162C93AD75D4}" type="presParOf" srcId="{E9CCCC97-9124-4741-8438-E8FCC25DE630}" destId="{B6FFF752-8888-4261-8DAC-A4FC1374EB4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959333-F608-4566-B9D9-928F590CB36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B08EF960-F611-42EE-AAB0-10C81854146E}">
      <dgm:prSet phldrT="[Texto]"/>
      <dgm:spPr/>
      <dgm:t>
        <a:bodyPr/>
        <a:lstStyle/>
        <a:p>
          <a:r>
            <a:rPr lang="pt-BR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Ampliação do acesso à saúde do trabalhador. Fortalecimento do vínculo entre equipes e usuários.</a:t>
          </a:r>
          <a:endParaRPr lang="pt-BR" dirty="0"/>
        </a:p>
      </dgm:t>
    </dgm:pt>
    <dgm:pt modelId="{70045348-2314-43F9-8A52-E773DEDC92BC}" type="parTrans" cxnId="{7EA6596C-A0DE-431E-9312-719F6F3BC3DA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B29383C-7B6A-470C-A113-91E91F74810D}" type="sibTrans" cxnId="{7EA6596C-A0DE-431E-9312-719F6F3BC3DA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C744B56-B483-4941-91B1-8BD9365D555F}">
      <dgm:prSet/>
      <dgm:spPr/>
      <dgm:t>
        <a:bodyPr/>
        <a:lstStyle/>
        <a:p>
          <a:r>
            <a:rPr lang="pt-BR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Integração e integralidade do cuidado nas UBS.</a:t>
          </a:r>
          <a:endParaRPr lang="pt-BR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gm:t>
    </dgm:pt>
    <dgm:pt modelId="{F9302A11-127D-43B8-ABAB-A9C39EB79331}" type="parTrans" cxnId="{DFFA9614-E244-433A-92B7-AC6C65C1C35B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AA83285-4D95-4EA2-8CAA-D9D3A1FC129F}" type="sibTrans" cxnId="{DFFA9614-E244-433A-92B7-AC6C65C1C35B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9800FED-249E-48E5-A84F-81C213BC3D34}">
      <dgm:prSet/>
      <dgm:spPr/>
      <dgm:t>
        <a:bodyPr/>
        <a:lstStyle/>
        <a:p>
          <a:r>
            <a:rPr lang="pt-BR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Maior equidade e adesão aos serviços de saúde. Reforço da efetividade da Atenção Primária à Saúde.</a:t>
          </a:r>
          <a:endParaRPr lang="pt-BR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gm:t>
    </dgm:pt>
    <dgm:pt modelId="{245B0229-7B7E-4257-AE6D-D7D15FEB9454}" type="parTrans" cxnId="{81B37700-8111-4148-A76E-94804295336F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AAC6DD1-0BBD-4910-BF94-0612694F6BF4}" type="sibTrans" cxnId="{81B37700-8111-4148-A76E-94804295336F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38A9F0D-CE43-4AB5-8B80-DA0F0C20C13A}">
      <dgm:prSet/>
      <dgm:spPr/>
      <dgm:t>
        <a:bodyPr/>
        <a:lstStyle/>
        <a:p>
          <a:r>
            <a:rPr lang="pt-BR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Necessidade de compromisso institucional contínuo.</a:t>
          </a:r>
          <a:endParaRPr lang="pt-BR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gm:t>
    </dgm:pt>
    <dgm:pt modelId="{B47F5B49-168E-413B-8FE2-B7E39B3D1372}" type="parTrans" cxnId="{433DD1C1-06CB-4A53-AD97-0E7015CEAB2A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4142ECB-5A5C-4004-BC5F-0BCEE131FA94}" type="sibTrans" cxnId="{433DD1C1-06CB-4A53-AD97-0E7015CEAB2A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81DBB8D-7EFF-467D-93FE-4E8EDE2AA8E2}">
      <dgm:prSet/>
      <dgm:spPr/>
      <dgm:t>
        <a:bodyPr/>
        <a:lstStyle/>
        <a:p>
          <a:r>
            <a:rPr lang="pt-BR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Importância do engajamento das equipes para sustentar a estratégia.</a:t>
          </a:r>
          <a:endParaRPr lang="en-US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gm:t>
    </dgm:pt>
    <dgm:pt modelId="{F06FEE36-D696-4CE0-9E4B-BCD61C51A32A}" type="parTrans" cxnId="{6E59D301-EA62-4B46-ACA4-167FB588ED21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32C79C2-9C06-4BEE-BEDA-9D95E0079D0C}" type="sibTrans" cxnId="{6E59D301-EA62-4B46-ACA4-167FB588ED21}">
      <dgm:prSet/>
      <dgm:spPr/>
      <dgm:t>
        <a:bodyPr/>
        <a:lstStyle/>
        <a:p>
          <a:endParaRPr lang="pt-BR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567B034-94BE-4EDC-9BA0-151026DE4199}" type="pres">
      <dgm:prSet presAssocID="{9D959333-F608-4566-B9D9-928F590CB369}" presName="linear" presStyleCnt="0">
        <dgm:presLayoutVars>
          <dgm:animLvl val="lvl"/>
          <dgm:resizeHandles val="exact"/>
        </dgm:presLayoutVars>
      </dgm:prSet>
      <dgm:spPr/>
    </dgm:pt>
    <dgm:pt modelId="{582AE717-F5CD-467E-B640-F880C7C7E812}" type="pres">
      <dgm:prSet presAssocID="{B08EF960-F611-42EE-AAB0-10C81854146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BEE357D-EA9E-48E0-83FC-279CC91DD5F0}" type="pres">
      <dgm:prSet presAssocID="{2B29383C-7B6A-470C-A113-91E91F74810D}" presName="spacer" presStyleCnt="0"/>
      <dgm:spPr/>
    </dgm:pt>
    <dgm:pt modelId="{81D1969C-E7F6-42D2-8810-E4D6BC2D9EA8}" type="pres">
      <dgm:prSet presAssocID="{3C744B56-B483-4941-91B1-8BD9365D555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DB14BCA-27A2-4917-A585-98D2A19AA745}" type="pres">
      <dgm:prSet presAssocID="{9AA83285-4D95-4EA2-8CAA-D9D3A1FC129F}" presName="spacer" presStyleCnt="0"/>
      <dgm:spPr/>
    </dgm:pt>
    <dgm:pt modelId="{B8E4B1AB-C75A-423B-9B13-4E66442B9471}" type="pres">
      <dgm:prSet presAssocID="{59800FED-249E-48E5-A84F-81C213BC3D3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3E28CB3-6090-4625-8AFE-DA5317679007}" type="pres">
      <dgm:prSet presAssocID="{CAAC6DD1-0BBD-4910-BF94-0612694F6BF4}" presName="spacer" presStyleCnt="0"/>
      <dgm:spPr/>
    </dgm:pt>
    <dgm:pt modelId="{5059BD99-3D65-4C24-A261-9BF61E74D4ED}" type="pres">
      <dgm:prSet presAssocID="{838A9F0D-CE43-4AB5-8B80-DA0F0C20C13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4E52C64-E8AA-4F58-9DE0-B2ABB5905213}" type="pres">
      <dgm:prSet presAssocID="{F4142ECB-5A5C-4004-BC5F-0BCEE131FA94}" presName="spacer" presStyleCnt="0"/>
      <dgm:spPr/>
    </dgm:pt>
    <dgm:pt modelId="{5EA826CF-9BCE-4561-B33E-BB0F6AF8CEAA}" type="pres">
      <dgm:prSet presAssocID="{C81DBB8D-7EFF-467D-93FE-4E8EDE2AA8E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1B37700-8111-4148-A76E-94804295336F}" srcId="{9D959333-F608-4566-B9D9-928F590CB369}" destId="{59800FED-249E-48E5-A84F-81C213BC3D34}" srcOrd="2" destOrd="0" parTransId="{245B0229-7B7E-4257-AE6D-D7D15FEB9454}" sibTransId="{CAAC6DD1-0BBD-4910-BF94-0612694F6BF4}"/>
    <dgm:cxn modelId="{6E59D301-EA62-4B46-ACA4-167FB588ED21}" srcId="{9D959333-F608-4566-B9D9-928F590CB369}" destId="{C81DBB8D-7EFF-467D-93FE-4E8EDE2AA8E2}" srcOrd="4" destOrd="0" parTransId="{F06FEE36-D696-4CE0-9E4B-BCD61C51A32A}" sibTransId="{932C79C2-9C06-4BEE-BEDA-9D95E0079D0C}"/>
    <dgm:cxn modelId="{DFFA9614-E244-433A-92B7-AC6C65C1C35B}" srcId="{9D959333-F608-4566-B9D9-928F590CB369}" destId="{3C744B56-B483-4941-91B1-8BD9365D555F}" srcOrd="1" destOrd="0" parTransId="{F9302A11-127D-43B8-ABAB-A9C39EB79331}" sibTransId="{9AA83285-4D95-4EA2-8CAA-D9D3A1FC129F}"/>
    <dgm:cxn modelId="{DA7A6023-3FFB-4A97-8B4A-2A2C2D7AEC1B}" type="presOf" srcId="{59800FED-249E-48E5-A84F-81C213BC3D34}" destId="{B8E4B1AB-C75A-423B-9B13-4E66442B9471}" srcOrd="0" destOrd="0" presId="urn:microsoft.com/office/officeart/2005/8/layout/vList2"/>
    <dgm:cxn modelId="{C1E64128-7AD8-4C9C-B875-3965965E3366}" type="presOf" srcId="{838A9F0D-CE43-4AB5-8B80-DA0F0C20C13A}" destId="{5059BD99-3D65-4C24-A261-9BF61E74D4ED}" srcOrd="0" destOrd="0" presId="urn:microsoft.com/office/officeart/2005/8/layout/vList2"/>
    <dgm:cxn modelId="{B720195C-AFFA-41AE-AE55-AF3E52E9175A}" type="presOf" srcId="{B08EF960-F611-42EE-AAB0-10C81854146E}" destId="{582AE717-F5CD-467E-B640-F880C7C7E812}" srcOrd="0" destOrd="0" presId="urn:microsoft.com/office/officeart/2005/8/layout/vList2"/>
    <dgm:cxn modelId="{7EA6596C-A0DE-431E-9312-719F6F3BC3DA}" srcId="{9D959333-F608-4566-B9D9-928F590CB369}" destId="{B08EF960-F611-42EE-AAB0-10C81854146E}" srcOrd="0" destOrd="0" parTransId="{70045348-2314-43F9-8A52-E773DEDC92BC}" sibTransId="{2B29383C-7B6A-470C-A113-91E91F74810D}"/>
    <dgm:cxn modelId="{1654B0AA-B748-4AE2-A47D-8B5D4862D65C}" type="presOf" srcId="{3C744B56-B483-4941-91B1-8BD9365D555F}" destId="{81D1969C-E7F6-42D2-8810-E4D6BC2D9EA8}" srcOrd="0" destOrd="0" presId="urn:microsoft.com/office/officeart/2005/8/layout/vList2"/>
    <dgm:cxn modelId="{433DD1C1-06CB-4A53-AD97-0E7015CEAB2A}" srcId="{9D959333-F608-4566-B9D9-928F590CB369}" destId="{838A9F0D-CE43-4AB5-8B80-DA0F0C20C13A}" srcOrd="3" destOrd="0" parTransId="{B47F5B49-168E-413B-8FE2-B7E39B3D1372}" sibTransId="{F4142ECB-5A5C-4004-BC5F-0BCEE131FA94}"/>
    <dgm:cxn modelId="{A4B03DE3-7A4D-4038-B596-45FBC1AC4359}" type="presOf" srcId="{9D959333-F608-4566-B9D9-928F590CB369}" destId="{D567B034-94BE-4EDC-9BA0-151026DE4199}" srcOrd="0" destOrd="0" presId="urn:microsoft.com/office/officeart/2005/8/layout/vList2"/>
    <dgm:cxn modelId="{9EFE12EE-06CB-4DA4-8400-22F322C553F8}" type="presOf" srcId="{C81DBB8D-7EFF-467D-93FE-4E8EDE2AA8E2}" destId="{5EA826CF-9BCE-4561-B33E-BB0F6AF8CEAA}" srcOrd="0" destOrd="0" presId="urn:microsoft.com/office/officeart/2005/8/layout/vList2"/>
    <dgm:cxn modelId="{5E0C3FF7-3AF2-4590-85EA-88FD32CEA8D3}" type="presParOf" srcId="{D567B034-94BE-4EDC-9BA0-151026DE4199}" destId="{582AE717-F5CD-467E-B640-F880C7C7E812}" srcOrd="0" destOrd="0" presId="urn:microsoft.com/office/officeart/2005/8/layout/vList2"/>
    <dgm:cxn modelId="{DF0444EF-17CD-4FB2-B3CC-78BBD801544B}" type="presParOf" srcId="{D567B034-94BE-4EDC-9BA0-151026DE4199}" destId="{CBEE357D-EA9E-48E0-83FC-279CC91DD5F0}" srcOrd="1" destOrd="0" presId="urn:microsoft.com/office/officeart/2005/8/layout/vList2"/>
    <dgm:cxn modelId="{21F37BDF-6680-4C29-A9DD-B1D40F27AD7E}" type="presParOf" srcId="{D567B034-94BE-4EDC-9BA0-151026DE4199}" destId="{81D1969C-E7F6-42D2-8810-E4D6BC2D9EA8}" srcOrd="2" destOrd="0" presId="urn:microsoft.com/office/officeart/2005/8/layout/vList2"/>
    <dgm:cxn modelId="{780901AA-A962-4144-8409-370B3F8A73B6}" type="presParOf" srcId="{D567B034-94BE-4EDC-9BA0-151026DE4199}" destId="{1DB14BCA-27A2-4917-A585-98D2A19AA745}" srcOrd="3" destOrd="0" presId="urn:microsoft.com/office/officeart/2005/8/layout/vList2"/>
    <dgm:cxn modelId="{1DE91C80-60C7-49CF-94BA-911B01A9CE4F}" type="presParOf" srcId="{D567B034-94BE-4EDC-9BA0-151026DE4199}" destId="{B8E4B1AB-C75A-423B-9B13-4E66442B9471}" srcOrd="4" destOrd="0" presId="urn:microsoft.com/office/officeart/2005/8/layout/vList2"/>
    <dgm:cxn modelId="{08023C16-13C2-43DF-B652-14D12BA2D14B}" type="presParOf" srcId="{D567B034-94BE-4EDC-9BA0-151026DE4199}" destId="{E3E28CB3-6090-4625-8AFE-DA5317679007}" srcOrd="5" destOrd="0" presId="urn:microsoft.com/office/officeart/2005/8/layout/vList2"/>
    <dgm:cxn modelId="{E675F938-4251-489A-8784-D4763E1FA4DD}" type="presParOf" srcId="{D567B034-94BE-4EDC-9BA0-151026DE4199}" destId="{5059BD99-3D65-4C24-A261-9BF61E74D4ED}" srcOrd="6" destOrd="0" presId="urn:microsoft.com/office/officeart/2005/8/layout/vList2"/>
    <dgm:cxn modelId="{0B9B2197-3B8D-478A-A34D-A14AFB08639E}" type="presParOf" srcId="{D567B034-94BE-4EDC-9BA0-151026DE4199}" destId="{F4E52C64-E8AA-4F58-9DE0-B2ABB5905213}" srcOrd="7" destOrd="0" presId="urn:microsoft.com/office/officeart/2005/8/layout/vList2"/>
    <dgm:cxn modelId="{FAD9CB9B-AF91-40F4-8A3A-6B8B62986988}" type="presParOf" srcId="{D567B034-94BE-4EDC-9BA0-151026DE4199}" destId="{5EA826CF-9BCE-4561-B33E-BB0F6AF8CEAA}" srcOrd="8" destOrd="0" presId="urn:microsoft.com/office/officeart/2005/8/layout/vList2"/>
  </dgm:cxnLst>
  <dgm:bg>
    <a:solidFill>
      <a:schemeClr val="tx1"/>
    </a:solidFill>
  </dgm:bg>
  <dgm:whole>
    <a:ln>
      <a:solidFill>
        <a:srgbClr val="0089CD"/>
      </a:solidFill>
    </a:ln>
  </dgm:whole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2C096-4B45-40DE-B24E-0C03728EF097}">
      <dsp:nvSpPr>
        <dsp:cNvPr id="0" name=""/>
        <dsp:cNvSpPr/>
      </dsp:nvSpPr>
      <dsp:spPr>
        <a:xfrm>
          <a:off x="0" y="716"/>
          <a:ext cx="1087320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2EE50-CE96-4F71-900E-69FDE4621A78}">
      <dsp:nvSpPr>
        <dsp:cNvPr id="0" name=""/>
        <dsp:cNvSpPr/>
      </dsp:nvSpPr>
      <dsp:spPr>
        <a:xfrm>
          <a:off x="0" y="716"/>
          <a:ext cx="10873207" cy="1174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Descrever o processo de implantação do atendimento estendido nas Unidades Básicas de Saúde do município de Pesqueira.</a:t>
          </a:r>
        </a:p>
      </dsp:txBody>
      <dsp:txXfrm>
        <a:off x="0" y="716"/>
        <a:ext cx="10873207" cy="1174112"/>
      </dsp:txXfrm>
    </dsp:sp>
    <dsp:sp modelId="{2FE8378D-A4FA-486E-9B64-06978BF2D49B}">
      <dsp:nvSpPr>
        <dsp:cNvPr id="0" name=""/>
        <dsp:cNvSpPr/>
      </dsp:nvSpPr>
      <dsp:spPr>
        <a:xfrm>
          <a:off x="0" y="1174829"/>
          <a:ext cx="1087320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41B2C-3EF9-4EF1-81A6-DC5F88186ACD}">
      <dsp:nvSpPr>
        <dsp:cNvPr id="0" name=""/>
        <dsp:cNvSpPr/>
      </dsp:nvSpPr>
      <dsp:spPr>
        <a:xfrm>
          <a:off x="0" y="1174829"/>
          <a:ext cx="10873207" cy="1174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Identificar as principais ações e serviços ofertados durante o horário estendido, considerando as necessidades da população trabalhadora.</a:t>
          </a:r>
        </a:p>
      </dsp:txBody>
      <dsp:txXfrm>
        <a:off x="0" y="1174829"/>
        <a:ext cx="10873207" cy="1174112"/>
      </dsp:txXfrm>
    </dsp:sp>
    <dsp:sp modelId="{46D2776F-9E28-428C-8D60-35D95D14AE19}">
      <dsp:nvSpPr>
        <dsp:cNvPr id="0" name=""/>
        <dsp:cNvSpPr/>
      </dsp:nvSpPr>
      <dsp:spPr>
        <a:xfrm>
          <a:off x="0" y="2348941"/>
          <a:ext cx="1087320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8233E-94A8-4C5A-A470-0967FEB54F61}">
      <dsp:nvSpPr>
        <dsp:cNvPr id="0" name=""/>
        <dsp:cNvSpPr/>
      </dsp:nvSpPr>
      <dsp:spPr>
        <a:xfrm>
          <a:off x="0" y="2348941"/>
          <a:ext cx="10873207" cy="1174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Identificar os resultados alcançados quanto à ampliação do acesso, adesão dos usuários e fortalecimento do vínculo entre equipe e comunidade.</a:t>
          </a:r>
        </a:p>
        <a:p>
          <a:pPr marL="0" lvl="0" indent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48941"/>
        <a:ext cx="10873207" cy="1174112"/>
      </dsp:txXfrm>
    </dsp:sp>
    <dsp:sp modelId="{859D9C39-BD82-4105-BC4E-B4374E530F8D}">
      <dsp:nvSpPr>
        <dsp:cNvPr id="0" name=""/>
        <dsp:cNvSpPr/>
      </dsp:nvSpPr>
      <dsp:spPr>
        <a:xfrm>
          <a:off x="0" y="3523053"/>
          <a:ext cx="1087320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6B428-F90E-4F70-AFAF-346FE4FE56DB}">
      <dsp:nvSpPr>
        <dsp:cNvPr id="0" name=""/>
        <dsp:cNvSpPr/>
      </dsp:nvSpPr>
      <dsp:spPr>
        <a:xfrm>
          <a:off x="0" y="3523053"/>
          <a:ext cx="10873207" cy="1174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Levantar os impactos da estratégia na promoção da integralidade e da equidade do cuidado na Atenção Primária à Saúde.</a:t>
          </a:r>
        </a:p>
      </dsp:txBody>
      <dsp:txXfrm>
        <a:off x="0" y="3523053"/>
        <a:ext cx="10873207" cy="1174112"/>
      </dsp:txXfrm>
    </dsp:sp>
    <dsp:sp modelId="{571B49A5-B225-42A8-AA44-C9F8A420E4B5}">
      <dsp:nvSpPr>
        <dsp:cNvPr id="0" name=""/>
        <dsp:cNvSpPr/>
      </dsp:nvSpPr>
      <dsp:spPr>
        <a:xfrm>
          <a:off x="0" y="4697165"/>
          <a:ext cx="1087320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7A240-70BC-4997-94F5-80C198D2F813}">
      <dsp:nvSpPr>
        <dsp:cNvPr id="0" name=""/>
        <dsp:cNvSpPr/>
      </dsp:nvSpPr>
      <dsp:spPr>
        <a:xfrm>
          <a:off x="0" y="4697165"/>
          <a:ext cx="10873207" cy="1174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rPr>
            <a:t>Refletir sobre os desafios e potencialidades do atendimento estendido como política de ampliação do acesso e fortalecimento da APS no contexto municipal.</a:t>
          </a:r>
        </a:p>
      </dsp:txBody>
      <dsp:txXfrm>
        <a:off x="0" y="4697165"/>
        <a:ext cx="10873207" cy="1174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0037A-A66B-4463-8C30-01B4BADADD3A}">
      <dsp:nvSpPr>
        <dsp:cNvPr id="0" name=""/>
        <dsp:cNvSpPr/>
      </dsp:nvSpPr>
      <dsp:spPr>
        <a:xfrm>
          <a:off x="0" y="465516"/>
          <a:ext cx="9491019" cy="554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613660-1B38-48C0-8AFE-F6DC3C2DD7C7}">
      <dsp:nvSpPr>
        <dsp:cNvPr id="0" name=""/>
        <dsp:cNvSpPr/>
      </dsp:nvSpPr>
      <dsp:spPr>
        <a:xfrm>
          <a:off x="451842" y="78573"/>
          <a:ext cx="9036849" cy="71166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117" tIns="0" rIns="25111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“Ampliar o Acesso à Saúde” da população trabalhadora de forma mensal;</a:t>
          </a:r>
        </a:p>
      </dsp:txBody>
      <dsp:txXfrm>
        <a:off x="486582" y="113313"/>
        <a:ext cx="8967369" cy="642182"/>
      </dsp:txXfrm>
    </dsp:sp>
    <dsp:sp modelId="{E0D38534-8C83-4360-B927-D46378F14DEE}">
      <dsp:nvSpPr>
        <dsp:cNvPr id="0" name=""/>
        <dsp:cNvSpPr/>
      </dsp:nvSpPr>
      <dsp:spPr>
        <a:xfrm>
          <a:off x="0" y="1598253"/>
          <a:ext cx="9491019" cy="554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0D9024-28CE-491D-861A-304AE6E50AEA}">
      <dsp:nvSpPr>
        <dsp:cNvPr id="0" name=""/>
        <dsp:cNvSpPr/>
      </dsp:nvSpPr>
      <dsp:spPr>
        <a:xfrm>
          <a:off x="451842" y="1138716"/>
          <a:ext cx="9036849" cy="7842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117" tIns="0" rIns="25111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Atendimento estendido: Zona urbana: 21h; Zona rural: sábados (8h às 13h);</a:t>
          </a:r>
        </a:p>
      </dsp:txBody>
      <dsp:txXfrm>
        <a:off x="490126" y="1177000"/>
        <a:ext cx="8960281" cy="707689"/>
      </dsp:txXfrm>
    </dsp:sp>
    <dsp:sp modelId="{DBFB1B32-6FDE-4D81-9558-DD5D1A6676A5}">
      <dsp:nvSpPr>
        <dsp:cNvPr id="0" name=""/>
        <dsp:cNvSpPr/>
      </dsp:nvSpPr>
      <dsp:spPr>
        <a:xfrm>
          <a:off x="0" y="2956430"/>
          <a:ext cx="9491019" cy="554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FF6D78-1C41-40F0-9AD6-A4280EF091B6}">
      <dsp:nvSpPr>
        <dsp:cNvPr id="0" name=""/>
        <dsp:cNvSpPr/>
      </dsp:nvSpPr>
      <dsp:spPr>
        <a:xfrm>
          <a:off x="451842" y="2271453"/>
          <a:ext cx="9036849" cy="100969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117" tIns="0" rIns="25111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Serviços ofertados: Consultas médicas, de enfermagem e odontológicas, exames laboratoriais, vacinação e medicamentos e ações educativas;</a:t>
          </a:r>
        </a:p>
      </dsp:txBody>
      <dsp:txXfrm>
        <a:off x="501131" y="2320742"/>
        <a:ext cx="8938271" cy="911119"/>
      </dsp:txXfrm>
    </dsp:sp>
    <dsp:sp modelId="{7D0074CF-0EBE-4219-BAA0-655235F01ADB}">
      <dsp:nvSpPr>
        <dsp:cNvPr id="0" name=""/>
        <dsp:cNvSpPr/>
      </dsp:nvSpPr>
      <dsp:spPr>
        <a:xfrm>
          <a:off x="0" y="4045259"/>
          <a:ext cx="9491019" cy="554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BE9C2A-EAD0-4245-B870-1A6515300D52}">
      <dsp:nvSpPr>
        <dsp:cNvPr id="0" name=""/>
        <dsp:cNvSpPr/>
      </dsp:nvSpPr>
      <dsp:spPr>
        <a:xfrm>
          <a:off x="451842" y="3629630"/>
          <a:ext cx="9036849" cy="74034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117" tIns="0" rIns="25111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Potencialidades: ampliar o acesso e  fortalecer a APS.</a:t>
          </a:r>
        </a:p>
      </dsp:txBody>
      <dsp:txXfrm>
        <a:off x="487983" y="3665771"/>
        <a:ext cx="8964567" cy="6680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B18CC-4871-48BA-B5D0-051357DC3DBA}">
      <dsp:nvSpPr>
        <dsp:cNvPr id="0" name=""/>
        <dsp:cNvSpPr/>
      </dsp:nvSpPr>
      <dsp:spPr>
        <a:xfrm rot="5406167">
          <a:off x="383930" y="869911"/>
          <a:ext cx="1440304" cy="2076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BE75B1-CD8C-4849-A23C-25CAC7A2EF45}">
      <dsp:nvSpPr>
        <dsp:cNvPr id="0" name=""/>
        <dsp:cNvSpPr/>
      </dsp:nvSpPr>
      <dsp:spPr>
        <a:xfrm>
          <a:off x="640187" y="262762"/>
          <a:ext cx="2306840" cy="6853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Maior adesão;</a:t>
          </a:r>
          <a:endParaRPr lang="pt-B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60259" y="282834"/>
        <a:ext cx="2266696" cy="645167"/>
      </dsp:txXfrm>
    </dsp:sp>
    <dsp:sp modelId="{5B2CD3DE-5FE8-4FFE-ABB4-499963CBE048}">
      <dsp:nvSpPr>
        <dsp:cNvPr id="0" name=""/>
        <dsp:cNvSpPr/>
      </dsp:nvSpPr>
      <dsp:spPr>
        <a:xfrm rot="5358287">
          <a:off x="114665" y="2597418"/>
          <a:ext cx="2008254" cy="2076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79A1F-3EB7-47AC-99DF-1343328053F8}">
      <dsp:nvSpPr>
        <dsp:cNvPr id="0" name=""/>
        <dsp:cNvSpPr/>
      </dsp:nvSpPr>
      <dsp:spPr>
        <a:xfrm>
          <a:off x="637603" y="1452275"/>
          <a:ext cx="2306840" cy="11972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Aumento da presença de trabalhadores;</a:t>
          </a:r>
          <a:endParaRPr lang="pt-B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72670" y="1487342"/>
        <a:ext cx="2236706" cy="1127143"/>
      </dsp:txXfrm>
    </dsp:sp>
    <dsp:sp modelId="{095CF32E-C907-44F7-A52C-56D8466D9272}">
      <dsp:nvSpPr>
        <dsp:cNvPr id="0" name=""/>
        <dsp:cNvSpPr/>
      </dsp:nvSpPr>
      <dsp:spPr>
        <a:xfrm rot="97031">
          <a:off x="1139687" y="3648361"/>
          <a:ext cx="3322995" cy="2076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280FC-612A-4FB9-BD49-058D337C7AB4}">
      <dsp:nvSpPr>
        <dsp:cNvPr id="0" name=""/>
        <dsp:cNvSpPr/>
      </dsp:nvSpPr>
      <dsp:spPr>
        <a:xfrm>
          <a:off x="408395" y="3661181"/>
          <a:ext cx="2831000" cy="795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Redução de falta;</a:t>
          </a:r>
          <a:endParaRPr lang="pt-B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31700" y="3684486"/>
        <a:ext cx="2784390" cy="749069"/>
      </dsp:txXfrm>
    </dsp:sp>
    <dsp:sp modelId="{A4CCEEFA-3C6A-4F64-9477-6CA91EB0F33D}">
      <dsp:nvSpPr>
        <dsp:cNvPr id="0" name=""/>
        <dsp:cNvSpPr/>
      </dsp:nvSpPr>
      <dsp:spPr>
        <a:xfrm rot="16200000">
          <a:off x="3739419" y="2965012"/>
          <a:ext cx="1452841" cy="2076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022CD-369C-4827-B2F7-2A083838EF3E}">
      <dsp:nvSpPr>
        <dsp:cNvPr id="0" name=""/>
        <dsp:cNvSpPr/>
      </dsp:nvSpPr>
      <dsp:spPr>
        <a:xfrm>
          <a:off x="4000653" y="3460749"/>
          <a:ext cx="2306840" cy="13841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Fortalecimento do vínculo;</a:t>
          </a:r>
          <a:endParaRPr lang="pt-B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041192" y="3501288"/>
        <a:ext cx="2225762" cy="1303026"/>
      </dsp:txXfrm>
    </dsp:sp>
    <dsp:sp modelId="{76F52237-F44B-4F9A-A33C-C72DCC315ECB}">
      <dsp:nvSpPr>
        <dsp:cNvPr id="0" name=""/>
        <dsp:cNvSpPr/>
      </dsp:nvSpPr>
      <dsp:spPr>
        <a:xfrm rot="16200000">
          <a:off x="3713578" y="1478692"/>
          <a:ext cx="1504523" cy="2076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EBE8E-1CCF-4F8C-AAF5-90E0320EB33A}">
      <dsp:nvSpPr>
        <dsp:cNvPr id="0" name=""/>
        <dsp:cNvSpPr/>
      </dsp:nvSpPr>
      <dsp:spPr>
        <a:xfrm>
          <a:off x="4000653" y="2000270"/>
          <a:ext cx="2306840" cy="13841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Elevação da satisfação;</a:t>
          </a:r>
        </a:p>
      </dsp:txBody>
      <dsp:txXfrm>
        <a:off x="4041192" y="2040809"/>
        <a:ext cx="2225762" cy="1303026"/>
      </dsp:txXfrm>
    </dsp:sp>
    <dsp:sp modelId="{82871959-5DF7-49D0-BAC0-56BBA9CDCCF3}">
      <dsp:nvSpPr>
        <dsp:cNvPr id="0" name=""/>
        <dsp:cNvSpPr/>
      </dsp:nvSpPr>
      <dsp:spPr>
        <a:xfrm rot="22039">
          <a:off x="4465802" y="738010"/>
          <a:ext cx="3612781" cy="2076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362C6-DD25-4E84-BCB0-0DC373E8A375}">
      <dsp:nvSpPr>
        <dsp:cNvPr id="0" name=""/>
        <dsp:cNvSpPr/>
      </dsp:nvSpPr>
      <dsp:spPr>
        <a:xfrm>
          <a:off x="4000653" y="488108"/>
          <a:ext cx="2306840" cy="13841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Ampliação do acesso;</a:t>
          </a:r>
          <a:endParaRPr lang="pt-B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041192" y="528647"/>
        <a:ext cx="2225762" cy="1303026"/>
      </dsp:txXfrm>
    </dsp:sp>
    <dsp:sp modelId="{4A1DC004-876F-42F7-A229-82FFC86B95A6}">
      <dsp:nvSpPr>
        <dsp:cNvPr id="0" name=""/>
        <dsp:cNvSpPr/>
      </dsp:nvSpPr>
      <dsp:spPr>
        <a:xfrm rot="5400000">
          <a:off x="6909361" y="1932173"/>
          <a:ext cx="2338371" cy="2076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0B80F-A2D3-48A0-83D8-AE76CE86862F}">
      <dsp:nvSpPr>
        <dsp:cNvPr id="0" name=""/>
        <dsp:cNvSpPr/>
      </dsp:nvSpPr>
      <dsp:spPr>
        <a:xfrm>
          <a:off x="7068750" y="0"/>
          <a:ext cx="3396060" cy="24276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Consultas médicas, de enfermagem e odontológicas, exames, vacinação,  medicamentos e ações educativas;</a:t>
          </a:r>
          <a:endParaRPr lang="pt-B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7139854" y="71104"/>
        <a:ext cx="3253852" cy="2285468"/>
      </dsp:txXfrm>
    </dsp:sp>
    <dsp:sp modelId="{C1E922CE-0C60-4BB9-9631-F68189CDD6B0}">
      <dsp:nvSpPr>
        <dsp:cNvPr id="0" name=""/>
        <dsp:cNvSpPr/>
      </dsp:nvSpPr>
      <dsp:spPr>
        <a:xfrm>
          <a:off x="7068750" y="2774191"/>
          <a:ext cx="3396060" cy="15781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UBS como porta de entrada e coordenadora do cuidado.</a:t>
          </a:r>
          <a:endParaRPr lang="pt-BR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7114972" y="2820413"/>
        <a:ext cx="3303616" cy="14856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054B4-6B35-49E3-84E2-662C475E8FD1}">
      <dsp:nvSpPr>
        <dsp:cNvPr id="0" name=""/>
        <dsp:cNvSpPr/>
      </dsp:nvSpPr>
      <dsp:spPr>
        <a:xfrm>
          <a:off x="0" y="3641739"/>
          <a:ext cx="9617510" cy="63883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Avanços significativos na ampliação do acesso à saúde do trabalhador;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Fortalecimento do vínculo entre equipes e comunidade;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Maior integralidade do cuidado ofertado;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Promoção da equidade;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Inclusão e adesão aos serviços;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Benefício direto para os trabalhadores economicamente ativos;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Necessidade de manter o compromisso institucional;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Importância do engajamento das equipes para garantir a sustentabilidade da estratégia.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(ALMEIDA; PEREIRA, 2020; SOUSA; SHIMIZU, 2021; SANTOS; NUNES, 2023; SOUZA; ODEH; MARTINS, 2013; BRASIL, 2020).</a:t>
          </a:r>
          <a:endParaRPr lang="pt-BR" sz="29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641739"/>
        <a:ext cx="9617510" cy="63883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F57BB-D3DE-4E15-B2DD-1E34C600C9D8}">
      <dsp:nvSpPr>
        <dsp:cNvPr id="0" name=""/>
        <dsp:cNvSpPr/>
      </dsp:nvSpPr>
      <dsp:spPr>
        <a:xfrm rot="5400000">
          <a:off x="8493200" y="4550737"/>
          <a:ext cx="5578090" cy="48529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>
              <a:latin typeface="Times New Roman" panose="02020603050405020304" pitchFamily="18" charset="0"/>
              <a:ea typeface="Open Sans"/>
              <a:cs typeface="Times New Roman" panose="02020603050405020304" pitchFamily="18" charset="0"/>
            </a:rPr>
            <a:t>Relatar a experiência do atendimento estendido nas Unidades Básicas de Saúde do município de Pesqueira, desenvolvida como estratégia de fortalecimento da Atenção Primária à Saúde, com foco na ampliação do acesso e na promoção do cuidado integral à população trabalhadora.</a:t>
          </a:r>
          <a:endParaRPr lang="pt-BR" sz="2300" kern="1200" dirty="0"/>
        </a:p>
      </dsp:txBody>
      <dsp:txXfrm rot="-5400000">
        <a:off x="9612025" y="5057413"/>
        <a:ext cx="3340440" cy="3839586"/>
      </dsp:txXfrm>
    </dsp:sp>
    <dsp:sp modelId="{B6F78EAF-826A-4090-A97E-A6C486FE57EF}">
      <dsp:nvSpPr>
        <dsp:cNvPr id="0" name=""/>
        <dsp:cNvSpPr/>
      </dsp:nvSpPr>
      <dsp:spPr>
        <a:xfrm>
          <a:off x="13855976" y="5303779"/>
          <a:ext cx="6225149" cy="3346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FF752-8888-4261-8DAC-A4FC1374EB4E}">
      <dsp:nvSpPr>
        <dsp:cNvPr id="0" name=""/>
        <dsp:cNvSpPr/>
      </dsp:nvSpPr>
      <dsp:spPr>
        <a:xfrm rot="5400000">
          <a:off x="3252026" y="4550737"/>
          <a:ext cx="5578090" cy="48529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 rot="-5400000">
        <a:off x="4370851" y="5057413"/>
        <a:ext cx="3340440" cy="3839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AE717-F5CD-467E-B640-F880C7C7E812}">
      <dsp:nvSpPr>
        <dsp:cNvPr id="0" name=""/>
        <dsp:cNvSpPr/>
      </dsp:nvSpPr>
      <dsp:spPr>
        <a:xfrm>
          <a:off x="0" y="89029"/>
          <a:ext cx="10178419" cy="1081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Ampliação do acesso à saúde do trabalhador. Fortalecimento do vínculo entre equipes e usuários.</a:t>
          </a:r>
          <a:endParaRPr lang="pt-BR" sz="2800" kern="1200" dirty="0"/>
        </a:p>
      </dsp:txBody>
      <dsp:txXfrm>
        <a:off x="52774" y="141803"/>
        <a:ext cx="10072871" cy="975532"/>
      </dsp:txXfrm>
    </dsp:sp>
    <dsp:sp modelId="{81D1969C-E7F6-42D2-8810-E4D6BC2D9EA8}">
      <dsp:nvSpPr>
        <dsp:cNvPr id="0" name=""/>
        <dsp:cNvSpPr/>
      </dsp:nvSpPr>
      <dsp:spPr>
        <a:xfrm>
          <a:off x="0" y="1250749"/>
          <a:ext cx="10178419" cy="1081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Integração e integralidade do cuidado nas UBS.</a:t>
          </a:r>
          <a:endParaRPr lang="pt-BR" sz="2800" kern="1200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sp:txBody>
      <dsp:txXfrm>
        <a:off x="52774" y="1303523"/>
        <a:ext cx="10072871" cy="975532"/>
      </dsp:txXfrm>
    </dsp:sp>
    <dsp:sp modelId="{B8E4B1AB-C75A-423B-9B13-4E66442B9471}">
      <dsp:nvSpPr>
        <dsp:cNvPr id="0" name=""/>
        <dsp:cNvSpPr/>
      </dsp:nvSpPr>
      <dsp:spPr>
        <a:xfrm>
          <a:off x="0" y="2412469"/>
          <a:ext cx="10178419" cy="1081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Maior equidade e adesão aos serviços de saúde. Reforço da efetividade da Atenção Primária à Saúde.</a:t>
          </a:r>
          <a:endParaRPr lang="pt-BR" sz="2800" kern="1200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sp:txBody>
      <dsp:txXfrm>
        <a:off x="52774" y="2465243"/>
        <a:ext cx="10072871" cy="975532"/>
      </dsp:txXfrm>
    </dsp:sp>
    <dsp:sp modelId="{5059BD99-3D65-4C24-A261-9BF61E74D4ED}">
      <dsp:nvSpPr>
        <dsp:cNvPr id="0" name=""/>
        <dsp:cNvSpPr/>
      </dsp:nvSpPr>
      <dsp:spPr>
        <a:xfrm>
          <a:off x="0" y="3574189"/>
          <a:ext cx="10178419" cy="1081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Necessidade de compromisso institucional contínuo.</a:t>
          </a:r>
          <a:endParaRPr lang="pt-BR" sz="2800" kern="1200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sp:txBody>
      <dsp:txXfrm>
        <a:off x="52774" y="3626963"/>
        <a:ext cx="10072871" cy="975532"/>
      </dsp:txXfrm>
    </dsp:sp>
    <dsp:sp modelId="{5EA826CF-9BCE-4561-B33E-BB0F6AF8CEAA}">
      <dsp:nvSpPr>
        <dsp:cNvPr id="0" name=""/>
        <dsp:cNvSpPr/>
      </dsp:nvSpPr>
      <dsp:spPr>
        <a:xfrm>
          <a:off x="0" y="4735909"/>
          <a:ext cx="10178419" cy="1081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rPr>
            <a:t>Importância do engajamento das equipes para sustentar a estratégia.</a:t>
          </a:r>
          <a:endParaRPr lang="en-US" sz="2800" kern="1200" dirty="0">
            <a:latin typeface="Times New Roman" panose="02020603050405020304" pitchFamily="18" charset="0"/>
            <a:ea typeface="Open Sans"/>
            <a:cs typeface="Times New Roman" panose="02020603050405020304" pitchFamily="18" charset="0"/>
            <a:sym typeface="Open Sans"/>
          </a:endParaRPr>
        </a:p>
      </dsp:txBody>
      <dsp:txXfrm>
        <a:off x="52774" y="4788683"/>
        <a:ext cx="10072871" cy="975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972270" y="4388356"/>
            <a:ext cx="21082579" cy="3521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4000" b="1" dirty="0">
                <a:solidFill>
                  <a:srgbClr val="0089CD"/>
                </a:solidFill>
                <a:latin typeface="Montserrat" pitchFamily="2" charset="0"/>
              </a:rPr>
              <a:t>ATENDIMENTO ESTENDIDO NAS UNIDADES BÁSICAS DE SAÚDE: UMA EXPERIÊNCIA FOCADA NA ATENÇÃO À SAÚDE DO TRABALHADOR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159024" y="7116442"/>
            <a:ext cx="19082120" cy="1916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Vanessa de Carvalho Silva¹*,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Luciana Cristiane Santos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Mandú</a:t>
            </a:r>
            <a:r>
              <a:rPr lang="en-US" sz="2800" b="1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², </a:t>
            </a:r>
            <a:r>
              <a:rPr lang="en-US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BR" sz="2800" b="1" dirty="0" err="1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riscilla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Joyce da Silva³, Emily </a:t>
            </a:r>
            <a:r>
              <a:rPr lang="pt-BR" sz="2800" b="1" dirty="0" err="1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Miríam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800" b="1" dirty="0" err="1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Araujo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Taurino</a:t>
            </a:r>
            <a:r>
              <a:rPr lang="pt-BR" sz="2800" b="1" baseline="30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Paula </a:t>
            </a:r>
            <a:r>
              <a:rPr lang="pt-BR" sz="2800" b="1" dirty="0" err="1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Layse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 Silva</a:t>
            </a:r>
            <a:r>
              <a:rPr lang="pt-BR" sz="2800" b="1" baseline="30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Renata Anne Oliveira Galindo</a:t>
            </a:r>
            <a:r>
              <a:rPr lang="pt-BR" sz="2800" b="1" baseline="30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Jaqueline Lopes da Silva</a:t>
            </a:r>
            <a:r>
              <a:rPr lang="pt-BR" sz="2800" b="1" baseline="30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Anna Flávia </a:t>
            </a:r>
            <a:r>
              <a:rPr lang="pt-BR" sz="2800" b="1" dirty="0" err="1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Araujo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Dantas Silva</a:t>
            </a:r>
            <a:r>
              <a:rPr lang="pt-BR" sz="2800" b="1" baseline="30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Ana Cláudia Silva Bezerra</a:t>
            </a:r>
            <a:r>
              <a:rPr lang="pt-BR" sz="2800" b="1" baseline="30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800" b="1" dirty="0" err="1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Augemira</a:t>
            </a:r>
            <a:r>
              <a:rPr lang="pt-BR" sz="2800" b="1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Angélica de Souza</a:t>
            </a:r>
            <a:r>
              <a:rPr lang="pt-BR" sz="2800" b="1" baseline="30000" dirty="0"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endParaRPr lang="pt-BR" sz="2800" dirty="0"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/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580698" y="8442895"/>
            <a:ext cx="21674408" cy="566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Pesqueira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Pesqueira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¹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753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062135" y="31873701"/>
            <a:ext cx="9473161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ALMEIDA, E. R.; PEREIRA, F. W. A. Ampliação e flexibilização de horários na APS: análise das experiências do Prêmio APS Forte. 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APS em Revista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2, n. 3, p. 240-244, 2020.</a:t>
            </a:r>
          </a:p>
          <a:p>
            <a:pPr algn="just"/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SOUSA, A. N. A.; SHIMIZU, H. E. Como os brasileiros acessam a Atenção Básica em Saúde: evolução e adversidades no período recente (2012-2018). 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Ciência &amp; Saúde Coletiva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26, n. 8, p. 2981-2995, 2021.</a:t>
            </a:r>
          </a:p>
          <a:p>
            <a:pPr algn="just"/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SANTOS, W. E. P.; NUNES, C. J. R. R. O acesso ao acolhimento e ao atendimento na Atenção Primária à Saúde – relato de experiência. 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</a:t>
            </a:r>
            <a:r>
              <a:rPr lang="pt-B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Residencies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4, p. 1-11, 2023.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BEF747B7-6999-4E9A-A7B7-7368BE5F9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957166"/>
              </p:ext>
            </p:extLst>
          </p:nvPr>
        </p:nvGraphicFramePr>
        <p:xfrm>
          <a:off x="11917486" y="11137250"/>
          <a:ext cx="10873207" cy="5871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9A6A43C0-03E1-4591-BD6C-49B9FEBD7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451386"/>
              </p:ext>
            </p:extLst>
          </p:nvPr>
        </p:nvGraphicFramePr>
        <p:xfrm>
          <a:off x="1044277" y="18578661"/>
          <a:ext cx="9491019" cy="4678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F00156D1-4EE6-43DA-B206-3FFED5DB52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8791803"/>
              </p:ext>
            </p:extLst>
          </p:nvPr>
        </p:nvGraphicFramePr>
        <p:xfrm>
          <a:off x="11893837" y="18506653"/>
          <a:ext cx="10873207" cy="4845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47DC3995-262A-4E3A-8CBA-A1956D273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3970289"/>
              </p:ext>
            </p:extLst>
          </p:nvPr>
        </p:nvGraphicFramePr>
        <p:xfrm>
          <a:off x="972270" y="20636567"/>
          <a:ext cx="15601950" cy="10030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id="{E836A809-4159-4BBB-83F9-3D409C041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1653804"/>
              </p:ext>
            </p:extLst>
          </p:nvPr>
        </p:nvGraphicFramePr>
        <p:xfrm>
          <a:off x="-2916162" y="6913365"/>
          <a:ext cx="20081126" cy="13954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96B393C2-115E-4DF8-A0C0-92932BD281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5855347"/>
              </p:ext>
            </p:extLst>
          </p:nvPr>
        </p:nvGraphicFramePr>
        <p:xfrm>
          <a:off x="12252235" y="24625971"/>
          <a:ext cx="10178419" cy="5906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42" name="TextBox 60">
            <a:extLst>
              <a:ext uri="{FF2B5EF4-FFF2-40B4-BE49-F238E27FC236}">
                <a16:creationId xmlns:a16="http://schemas.microsoft.com/office/drawing/2014/main" id="{89A940E4-2569-45C9-ACB8-1B2DF915851B}"/>
              </a:ext>
            </a:extLst>
          </p:cNvPr>
          <p:cNvSpPr txBox="1"/>
          <p:nvPr/>
        </p:nvSpPr>
        <p:spPr>
          <a:xfrm>
            <a:off x="12252235" y="32108299"/>
            <a:ext cx="10178419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SOUZA, E. M.; ODEH, M. M.; MARTINS, C. E. M. O acesso da população masculina a UBS com e sem horário estendido de atendimento. 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Dissertação (Mestrado em Saúde Coletiva) – Universidade de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Brasília, 2013.</a:t>
            </a:r>
          </a:p>
          <a:p>
            <a:pPr algn="just"/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BRASIL. Ministério da Saúde. Portaria n. 397, de 16 de março de 2020. Institui o Programa “Saúde na Hora”. Diário Oficial da União, Brasília, 2020.</a:t>
            </a:r>
          </a:p>
          <a:p>
            <a:pPr algn="just"/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742</Words>
  <Application>Microsoft Office PowerPoint</Application>
  <PresentationFormat>Personalizar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Montserrat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User</cp:lastModifiedBy>
  <cp:revision>22</cp:revision>
  <dcterms:created xsi:type="dcterms:W3CDTF">2025-09-30T13:28:19Z</dcterms:created>
  <dcterms:modified xsi:type="dcterms:W3CDTF">2025-11-08T02:38:14Z</dcterms:modified>
</cp:coreProperties>
</file>