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>
        <p:scale>
          <a:sx n="20" d="100"/>
          <a:sy n="20" d="100"/>
        </p:scale>
        <p:origin x="1938" y="-852"/>
      </p:cViewPr>
      <p:guideLst>
        <p:guide orient="horz" pos="12701"/>
        <p:guide pos="73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188315" y="11187165"/>
            <a:ext cx="9360858" cy="2028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800" dirty="0">
                <a:latin typeface="Montserrat" panose="00000500000000000000" pitchFamily="2" charset="0"/>
                <a:cs typeface="+mj-lt"/>
              </a:rPr>
              <a:t>Promover o conhecimento em sa</a:t>
            </a:r>
            <a:r>
              <a:rPr lang="en-US" altLang="en-US" sz="2800" dirty="0">
                <a:latin typeface="Montserrat" panose="00000500000000000000" pitchFamily="2" charset="0"/>
                <a:cs typeface="+mj-lt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  <a:cs typeface="+mj-lt"/>
              </a:rPr>
              <a:t>de bucal e reduzir d</a:t>
            </a:r>
            <a:r>
              <a:rPr lang="en-US" altLang="en-US" sz="2800" dirty="0">
                <a:latin typeface="Montserrat" panose="00000500000000000000" pitchFamily="2" charset="0"/>
                <a:cs typeface="+mj-lt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  <a:cs typeface="+mj-lt"/>
              </a:rPr>
              <a:t>vidas atrav</a:t>
            </a:r>
            <a:r>
              <a:rPr lang="en-US" altLang="en-US" sz="2800" dirty="0">
                <a:latin typeface="Montserrat" panose="00000500000000000000" pitchFamily="2" charset="0"/>
                <a:cs typeface="+mj-lt"/>
              </a:rPr>
              <a:t>é</a:t>
            </a:r>
            <a:r>
              <a:rPr lang="en-US" altLang="pt-BR" sz="2800" dirty="0">
                <a:latin typeface="Montserrat" panose="00000500000000000000" pitchFamily="2" charset="0"/>
                <a:cs typeface="+mj-lt"/>
              </a:rPr>
              <a:t>s de a</a:t>
            </a:r>
            <a:r>
              <a:rPr lang="en-US" altLang="en-US" sz="2800" dirty="0">
                <a:latin typeface="Montserrat" panose="00000500000000000000" pitchFamily="2" charset="0"/>
                <a:cs typeface="+mj-lt"/>
              </a:rPr>
              <a:t>çõ</a:t>
            </a:r>
            <a:r>
              <a:rPr lang="en-US" altLang="pt-BR" sz="2800" dirty="0">
                <a:latin typeface="Montserrat" panose="00000500000000000000" pitchFamily="2" charset="0"/>
                <a:cs typeface="+mj-lt"/>
              </a:rPr>
              <a:t>es educativas e interativas durante o tempo de espera</a:t>
            </a:r>
            <a:r>
              <a:rPr lang="en-US" altLang="pt-BR" sz="2800" dirty="0">
                <a:latin typeface="Montserrat" panose="00000500000000000000" pitchFamily="2" charset="0"/>
                <a:cs typeface="Miriam Mono CLM" panose="02000503000000000000" charset="0"/>
              </a:rPr>
              <a:t>.</a:t>
            </a: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00490" y="4389633"/>
            <a:ext cx="21703348" cy="232791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9510"/>
              </a:lnSpc>
            </a:pPr>
            <a:r>
              <a:rPr lang="pt-BR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S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ALA DE ESPERA COMO ESTRAT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É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GIA DE ORIENTA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ÇÃ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EM SA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Ú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DE BUCAL:</a:t>
            </a:r>
            <a:r>
              <a:rPr lang="pt-BR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 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EDUCA</a:t>
            </a:r>
            <a:r>
              <a:rPr lang="en-US" alt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ÇÃ</a:t>
            </a:r>
            <a:r>
              <a:rPr lang="en-US" altLang="pt-BR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O, ESCUTA E EMPODERAMENTO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5967095" y="6985635"/>
            <a:ext cx="12273280" cy="1084580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alt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PRISCYLA PEREIRA LINS DE MORAIS SILVA</a:t>
            </a:r>
            <a:r>
              <a:rPr lang="pt-BR" alt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en-US" alt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LIVIA</a:t>
            </a:r>
            <a:r>
              <a:rPr lang="pt-BR" alt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altLang="pt-BR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ANDRADE RODRIGUES</a:t>
            </a:r>
            <a:r>
              <a:rPr lang="pt-BR" alt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endParaRPr lang="en-US" altLang="pt-BR" sz="24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pt-BR" altLang="en-US" sz="24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</a:t>
            </a:r>
            <a:endParaRPr lang="en-US" altLang="pt-BR" sz="24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1849120" y="7705725"/>
            <a:ext cx="20405725" cy="109029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²Secretaria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alt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priscylasilva28@gmail.com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131285" y="1396978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79975" y="15162402"/>
            <a:ext cx="9577538" cy="442150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 atividades ocorrem nas salas de espera e t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 como objetivo orientar sobre a higiene bucal correta. S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feitas demonstra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pr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ticas de escova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 uso do fio dental com maquetes. Para as crian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as, utilizo teatro com fantoches e fantasias, como a personagem Em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lia. Para os adultos, o foco 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educativo e visual, com uso de panfletos, banners e 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lbuns seriados, incentivando o di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logo e o autocuidado</a:t>
            </a:r>
            <a:r>
              <a:rPr lang="pt-BR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altLang="pt-BR" sz="27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sz="2400" dirty="0"/>
          </a:p>
        </p:txBody>
      </p:sp>
      <p:sp>
        <p:nvSpPr>
          <p:cNvPr id="17" name="TextBox 17"/>
          <p:cNvSpPr txBox="1"/>
          <p:nvPr/>
        </p:nvSpPr>
        <p:spPr>
          <a:xfrm>
            <a:off x="995389" y="1404262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1635" y="2564123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88510" y="26790111"/>
            <a:ext cx="9649072" cy="6035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5"/>
              </a:lnSpc>
            </a:pPr>
            <a:r>
              <a:rPr lang="en-US" altLang="pt-BR" sz="2800" dirty="0">
                <a:latin typeface="Montserrat" panose="00000500000000000000" pitchFamily="2" charset="0"/>
              </a:rPr>
              <a:t>A experi</a:t>
            </a:r>
            <a:r>
              <a:rPr lang="en-US" altLang="en-US" sz="2800" dirty="0">
                <a:latin typeface="Montserrat" panose="00000500000000000000" pitchFamily="2" charset="0"/>
              </a:rPr>
              <a:t>ê</a:t>
            </a:r>
            <a:r>
              <a:rPr lang="en-US" altLang="pt-BR" sz="2800" dirty="0">
                <a:latin typeface="Montserrat" panose="00000500000000000000" pitchFamily="2" charset="0"/>
              </a:rPr>
              <a:t>ncia mostrou a import</a:t>
            </a:r>
            <a:r>
              <a:rPr lang="en-US" altLang="en-US" sz="2800" dirty="0">
                <a:latin typeface="Montserrat" panose="00000500000000000000" pitchFamily="2" charset="0"/>
              </a:rPr>
              <a:t>â</a:t>
            </a:r>
            <a:r>
              <a:rPr lang="en-US" altLang="pt-BR" sz="2800" dirty="0">
                <a:latin typeface="Montserrat" panose="00000500000000000000" pitchFamily="2" charset="0"/>
              </a:rPr>
              <a:t>ncia do di</a:t>
            </a:r>
            <a:r>
              <a:rPr lang="en-US" altLang="en-US" sz="2800" dirty="0">
                <a:latin typeface="Montserrat" panose="00000500000000000000" pitchFamily="2" charset="0"/>
              </a:rPr>
              <a:t>á</a:t>
            </a:r>
            <a:r>
              <a:rPr lang="en-US" altLang="pt-BR" sz="2800" dirty="0">
                <a:latin typeface="Montserrat" panose="00000500000000000000" pitchFamily="2" charset="0"/>
              </a:rPr>
              <a:t>logo e da educa</a:t>
            </a:r>
            <a:r>
              <a:rPr lang="en-US" altLang="en-US" sz="2800" dirty="0">
                <a:latin typeface="Montserrat" panose="00000500000000000000" pitchFamily="2" charset="0"/>
              </a:rPr>
              <a:t>çã</a:t>
            </a:r>
            <a:r>
              <a:rPr lang="en-US" altLang="pt-BR" sz="2800" dirty="0">
                <a:latin typeface="Montserrat" panose="00000500000000000000" pitchFamily="2" charset="0"/>
              </a:rPr>
              <a:t>o em sa</a:t>
            </a:r>
            <a:r>
              <a:rPr lang="en-US" altLang="en-US" sz="2800" dirty="0">
                <a:latin typeface="Montserrat" panose="00000500000000000000" pitchFamily="2" charset="0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</a:rPr>
              <a:t>de como estrat</a:t>
            </a:r>
            <a:r>
              <a:rPr lang="en-US" altLang="en-US" sz="2800" dirty="0">
                <a:latin typeface="Montserrat" panose="00000500000000000000" pitchFamily="2" charset="0"/>
              </a:rPr>
              <a:t>é</a:t>
            </a:r>
            <a:r>
              <a:rPr lang="en-US" altLang="pt-BR" sz="2800" dirty="0">
                <a:latin typeface="Montserrat" panose="00000500000000000000" pitchFamily="2" charset="0"/>
              </a:rPr>
              <a:t>gias transformadoras. Ao adaptar a linguagem e os materiais ao p</a:t>
            </a:r>
            <a:r>
              <a:rPr lang="en-US" altLang="en-US" sz="2800" dirty="0">
                <a:latin typeface="Montserrat" panose="00000500000000000000" pitchFamily="2" charset="0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</a:rPr>
              <a:t>blico, a compreens</a:t>
            </a:r>
            <a:r>
              <a:rPr lang="en-US" altLang="en-US" sz="2800" dirty="0">
                <a:latin typeface="Montserrat" panose="00000500000000000000" pitchFamily="2" charset="0"/>
              </a:rPr>
              <a:t>ã</a:t>
            </a:r>
            <a:r>
              <a:rPr lang="en-US" altLang="pt-BR" sz="2800" dirty="0">
                <a:latin typeface="Montserrat" panose="00000500000000000000" pitchFamily="2" charset="0"/>
              </a:rPr>
              <a:t>o e o engajamento aumentaram. As atividades tornaram os pacientes mais conscientes do autocuidado, capazes de reconhecer sinais precocemente, e fortaleceram o v</a:t>
            </a:r>
            <a:r>
              <a:rPr lang="en-US" altLang="en-US" sz="2800" dirty="0">
                <a:latin typeface="Montserrat" panose="00000500000000000000" pitchFamily="2" charset="0"/>
              </a:rPr>
              <a:t>í</a:t>
            </a:r>
            <a:r>
              <a:rPr lang="en-US" altLang="pt-BR" sz="2800" dirty="0">
                <a:latin typeface="Montserrat" panose="00000500000000000000" pitchFamily="2" charset="0"/>
              </a:rPr>
              <a:t>nculo com o profissional, tornando o atendimento mais humanizado e eficiente</a:t>
            </a:r>
            <a:r>
              <a:rPr lang="pt-BR" altLang="en-US" sz="28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801915" y="2577058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07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Orientar os usu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rios sobre sa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bucal com metodologias adequadas: para crian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as, palestras l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dicas com fantoches, teatro e personagens; para adultos, panfletos, banners e 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lbuns. O objetivo 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esclarecer d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vidas, despertar interesse e incentivar o autocuidado e h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bitos saud</a:t>
            </a:r>
            <a:r>
              <a:rPr lang="en-US" altLang="en-US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veis.</a:t>
            </a: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204867" y="161977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322010" y="17452438"/>
            <a:ext cx="9460395" cy="488442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Observou-se maior interesse e compreens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dos usu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rios sobre sa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bucal, com pr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ticas de higiene mais adequadas. Houve redu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d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vidas sobre escova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o, uso do fio dental e preven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çã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doen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as. As atividades criaram um ambiente acolhedor e de confian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a, aproximando equipe e comunidade. As crian</a:t>
            </a:r>
            <a:r>
              <a:rPr lang="en-US" altLang="en-US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27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 mostraram-se motivadas a cuidar dos dentes e incentivar os pais, ampliando o impacto familiar.</a:t>
            </a:r>
          </a:p>
          <a:p>
            <a:pPr algn="ctr">
              <a:lnSpc>
                <a:spcPts val="5335"/>
              </a:lnSpc>
            </a:pPr>
            <a:endParaRPr sz="2400" dirty="0"/>
          </a:p>
        </p:txBody>
      </p:sp>
      <p:sp>
        <p:nvSpPr>
          <p:cNvPr id="53" name="TextBox 17"/>
          <p:cNvSpPr txBox="1"/>
          <p:nvPr/>
        </p:nvSpPr>
        <p:spPr>
          <a:xfrm>
            <a:off x="12221758" y="16320858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40456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995" y="24653240"/>
            <a:ext cx="9592611" cy="564705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335"/>
              </a:lnSpc>
            </a:pPr>
            <a:r>
              <a:rPr lang="en-US" altLang="pt-BR" sz="2800" dirty="0">
                <a:latin typeface="Montserrat" panose="00000500000000000000" pitchFamily="2" charset="0"/>
              </a:rPr>
              <a:t>A sala de espera mostrou-se eficaz para educa</a:t>
            </a:r>
            <a:r>
              <a:rPr lang="en-US" altLang="en-US" sz="2800" dirty="0">
                <a:latin typeface="Montserrat" panose="00000500000000000000" pitchFamily="2" charset="0"/>
              </a:rPr>
              <a:t>çã</a:t>
            </a:r>
            <a:r>
              <a:rPr lang="en-US" altLang="pt-BR" sz="2800" dirty="0">
                <a:latin typeface="Montserrat" panose="00000500000000000000" pitchFamily="2" charset="0"/>
              </a:rPr>
              <a:t>o e escuta coletiva, promovendo troca de informa</a:t>
            </a:r>
            <a:r>
              <a:rPr lang="en-US" altLang="en-US" sz="2800" dirty="0">
                <a:latin typeface="Montserrat" panose="00000500000000000000" pitchFamily="2" charset="0"/>
              </a:rPr>
              <a:t>çõ</a:t>
            </a:r>
            <a:r>
              <a:rPr lang="en-US" altLang="pt-BR" sz="2800" dirty="0">
                <a:latin typeface="Montserrat" panose="00000500000000000000" pitchFamily="2" charset="0"/>
              </a:rPr>
              <a:t>es e esclarecimento de d</a:t>
            </a:r>
            <a:r>
              <a:rPr lang="en-US" altLang="en-US" sz="2800" dirty="0">
                <a:latin typeface="Montserrat" panose="00000500000000000000" pitchFamily="2" charset="0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</a:rPr>
              <a:t>vidas. As a</a:t>
            </a:r>
            <a:r>
              <a:rPr lang="en-US" altLang="en-US" sz="2800" dirty="0">
                <a:latin typeface="Montserrat" panose="00000500000000000000" pitchFamily="2" charset="0"/>
              </a:rPr>
              <a:t>çõ</a:t>
            </a:r>
            <a:r>
              <a:rPr lang="en-US" altLang="pt-BR" sz="2800" dirty="0">
                <a:latin typeface="Montserrat" panose="00000500000000000000" pitchFamily="2" charset="0"/>
              </a:rPr>
              <a:t>es orientam, acolhem e ajudam a compreender as percep</a:t>
            </a:r>
            <a:r>
              <a:rPr lang="en-US" altLang="en-US" sz="2800" dirty="0">
                <a:latin typeface="Montserrat" panose="00000500000000000000" pitchFamily="2" charset="0"/>
              </a:rPr>
              <a:t>çõ</a:t>
            </a:r>
            <a:r>
              <a:rPr lang="en-US" altLang="pt-BR" sz="2800" dirty="0">
                <a:latin typeface="Montserrat" panose="00000500000000000000" pitchFamily="2" charset="0"/>
              </a:rPr>
              <a:t>es dos usu</a:t>
            </a:r>
            <a:r>
              <a:rPr lang="en-US" altLang="en-US" sz="2800" dirty="0">
                <a:latin typeface="Montserrat" panose="00000500000000000000" pitchFamily="2" charset="0"/>
              </a:rPr>
              <a:t>á</a:t>
            </a:r>
            <a:r>
              <a:rPr lang="en-US" altLang="pt-BR" sz="2800" dirty="0">
                <a:latin typeface="Montserrat" panose="00000500000000000000" pitchFamily="2" charset="0"/>
              </a:rPr>
              <a:t>rios, reduzindo o medo do dentista e ampliando o conhecimento sobre preven</a:t>
            </a:r>
            <a:r>
              <a:rPr lang="en-US" altLang="en-US" sz="2800" dirty="0">
                <a:latin typeface="Montserrat" panose="00000500000000000000" pitchFamily="2" charset="0"/>
              </a:rPr>
              <a:t>çã</a:t>
            </a:r>
            <a:r>
              <a:rPr lang="en-US" altLang="pt-BR" sz="2800" dirty="0">
                <a:latin typeface="Montserrat" panose="00000500000000000000" pitchFamily="2" charset="0"/>
              </a:rPr>
              <a:t>o. Recomenda-se sua continuidade e amplia</a:t>
            </a:r>
            <a:r>
              <a:rPr lang="en-US" altLang="en-US" sz="2800" dirty="0">
                <a:latin typeface="Montserrat" panose="00000500000000000000" pitchFamily="2" charset="0"/>
              </a:rPr>
              <a:t>çã</a:t>
            </a:r>
            <a:r>
              <a:rPr lang="en-US" altLang="pt-BR" sz="2800" dirty="0">
                <a:latin typeface="Montserrat" panose="00000500000000000000" pitchFamily="2" charset="0"/>
              </a:rPr>
              <a:t>o, incluindo outros temas de sa</a:t>
            </a:r>
            <a:r>
              <a:rPr lang="en-US" altLang="en-US" sz="2800" dirty="0">
                <a:latin typeface="Montserrat" panose="00000500000000000000" pitchFamily="2" charset="0"/>
              </a:rPr>
              <a:t>ú</a:t>
            </a:r>
            <a:r>
              <a:rPr lang="en-US" altLang="pt-BR" sz="2800" dirty="0">
                <a:latin typeface="Montserrat" panose="00000500000000000000" pitchFamily="2" charset="0"/>
              </a:rPr>
              <a:t>de e a participa</a:t>
            </a:r>
            <a:r>
              <a:rPr lang="en-US" altLang="en-US" sz="2800" dirty="0">
                <a:latin typeface="Montserrat" panose="00000500000000000000" pitchFamily="2" charset="0"/>
              </a:rPr>
              <a:t>çã</a:t>
            </a:r>
            <a:r>
              <a:rPr lang="en-US" altLang="pt-BR" sz="2800" dirty="0">
                <a:latin typeface="Montserrat" panose="00000500000000000000" pitchFamily="2" charset="0"/>
              </a:rPr>
              <a:t>o da equipe multiprofissional.</a:t>
            </a: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020652" y="3264086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0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0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pic>
        <p:nvPicPr>
          <p:cNvPr id="2" name="Imagem 1"/>
          <p:cNvPicPr/>
          <p:nvPr/>
        </p:nvPicPr>
        <p:blipFill>
          <a:blip r:embed="rId2"/>
          <a:stretch>
            <a:fillRect/>
          </a:stretch>
        </p:blipFill>
        <p:spPr>
          <a:xfrm>
            <a:off x="8212203" y="21059606"/>
            <a:ext cx="3223895" cy="4215130"/>
          </a:xfrm>
          <a:prstGeom prst="rect">
            <a:avLst/>
          </a:prstGeom>
        </p:spPr>
      </p:pic>
      <p:pic>
        <p:nvPicPr>
          <p:cNvPr id="7" name="Imagem 6"/>
          <p:cNvPicPr/>
          <p:nvPr/>
        </p:nvPicPr>
        <p:blipFill>
          <a:blip r:embed="rId3"/>
          <a:stretch>
            <a:fillRect/>
          </a:stretch>
        </p:blipFill>
        <p:spPr>
          <a:xfrm>
            <a:off x="4757819" y="20741768"/>
            <a:ext cx="2901950" cy="4582741"/>
          </a:xfrm>
          <a:prstGeom prst="rect">
            <a:avLst/>
          </a:prstGeom>
        </p:spPr>
      </p:pic>
      <p:pic>
        <p:nvPicPr>
          <p:cNvPr id="8" name="Imagem 7"/>
          <p:cNvPicPr/>
          <p:nvPr/>
        </p:nvPicPr>
        <p:blipFill>
          <a:blip r:embed="rId4"/>
          <a:stretch>
            <a:fillRect/>
          </a:stretch>
        </p:blipFill>
        <p:spPr>
          <a:xfrm>
            <a:off x="551497" y="20910123"/>
            <a:ext cx="3800475" cy="438912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C14E317-BB82-28E4-46C1-E9385E94C97B}"/>
              </a:ext>
            </a:extLst>
          </p:cNvPr>
          <p:cNvSpPr txBox="1"/>
          <p:nvPr/>
        </p:nvSpPr>
        <p:spPr>
          <a:xfrm>
            <a:off x="551497" y="34152210"/>
            <a:ext cx="1088460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pt-BR" sz="2400" b="0" i="0" dirty="0">
                <a:effectLst/>
                <a:latin typeface="Montserrat" panose="00000500000000000000" pitchFamily="2" charset="0"/>
              </a:rPr>
              <a:t>ARAÚJO, Vitória Freitas de; SOUSA, Maria Eduarda Mendes de; LAVOR JUNIOR, Marconi Firmino; OLIVEIRA, Virna Taise de; ALMEIDA JUNIOR, </a:t>
            </a:r>
            <a:r>
              <a:rPr lang="pt-BR" sz="2400" b="0" i="0" dirty="0" err="1">
                <a:effectLst/>
                <a:latin typeface="Montserrat" panose="00000500000000000000" pitchFamily="2" charset="0"/>
              </a:rPr>
              <a:t>Glediston</a:t>
            </a:r>
            <a:r>
              <a:rPr lang="pt-BR" sz="2400" b="0" i="0" dirty="0">
                <a:effectLst/>
                <a:latin typeface="Montserrat" panose="00000500000000000000" pitchFamily="2" charset="0"/>
              </a:rPr>
              <a:t> Fernandes de Almeida; FONSECA, Fátima </a:t>
            </a:r>
            <a:r>
              <a:rPr lang="pt-BR" sz="2400" b="0" i="0" dirty="0" err="1">
                <a:effectLst/>
                <a:latin typeface="Montserrat" panose="00000500000000000000" pitchFamily="2" charset="0"/>
              </a:rPr>
              <a:t>Roneiva</a:t>
            </a:r>
            <a:r>
              <a:rPr lang="pt-BR" sz="2400" b="0" i="0" dirty="0">
                <a:effectLst/>
                <a:latin typeface="Montserrat" panose="00000500000000000000" pitchFamily="2" charset="0"/>
              </a:rPr>
              <a:t> Alves. PRÁTICAS DE HUMANIZAÇÃO E PROMOÇÃO DE SAÚDE BUCAL NA SALA DE ESPERA DE UMA CLÍNICA-ESCOLA. </a:t>
            </a:r>
            <a:r>
              <a:rPr lang="pt-BR" sz="2400" b="1" i="0" dirty="0">
                <a:effectLst/>
                <a:latin typeface="Montserrat" panose="00000500000000000000" pitchFamily="2" charset="0"/>
              </a:rPr>
              <a:t>Caderno Impacto em Extensão</a:t>
            </a:r>
            <a:r>
              <a:rPr lang="pt-BR" sz="2400" b="0" i="0" dirty="0">
                <a:effectLst/>
                <a:latin typeface="Montserrat" panose="00000500000000000000" pitchFamily="2" charset="0"/>
              </a:rPr>
              <a:t>, Campina Grande, v. 3, n. 1, 2023.</a:t>
            </a:r>
            <a:endParaRPr lang="pt-BR" sz="2400" dirty="0">
              <a:latin typeface="Montserrat" panose="00000500000000000000" pitchFamily="2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B00F7E3-D406-6640-9262-42554E3C2D08}"/>
              </a:ext>
            </a:extLst>
          </p:cNvPr>
          <p:cNvSpPr txBox="1"/>
          <p:nvPr/>
        </p:nvSpPr>
        <p:spPr>
          <a:xfrm>
            <a:off x="12135610" y="34152210"/>
            <a:ext cx="1071581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b="0" i="0" dirty="0">
                <a:effectLst/>
                <a:latin typeface="Montserrat" panose="00000500000000000000" pitchFamily="2" charset="0"/>
              </a:rPr>
              <a:t>2. VENCATO, CS; FÉRRER, DKP; MARTINS, M. da GA; DA ROCHA, GST; JACQUES, PB Ansiedade de pacientes infantis e seus pais na sala de espera de clínica odontológica / Ansiedade dos pacientes infantis e seus pais na sala de espera da clínica odontológica. </a:t>
            </a:r>
            <a:r>
              <a:rPr lang="pt-BR" sz="2400" b="1" i="0" dirty="0">
                <a:effectLst/>
                <a:latin typeface="Montserrat" panose="00000500000000000000" pitchFamily="2" charset="0"/>
              </a:rPr>
              <a:t>Revista Brasileira de Desenvolvimento</a:t>
            </a:r>
            <a:r>
              <a:rPr lang="pt-BR" sz="2400" b="0" i="0" dirty="0">
                <a:effectLst/>
                <a:latin typeface="Montserrat" panose="00000500000000000000" pitchFamily="2" charset="0"/>
              </a:rPr>
              <a:t> , </a:t>
            </a:r>
            <a:r>
              <a:rPr lang="pt-BR" sz="2400" b="0" i="1" dirty="0">
                <a:effectLst/>
                <a:latin typeface="Montserrat" panose="00000500000000000000" pitchFamily="2" charset="0"/>
              </a:rPr>
              <a:t>[S. l.]</a:t>
            </a:r>
            <a:r>
              <a:rPr lang="pt-BR" sz="2400" b="0" i="0" dirty="0">
                <a:effectLst/>
                <a:latin typeface="Montserrat" panose="00000500000000000000" pitchFamily="2" charset="0"/>
              </a:rPr>
              <a:t> , v. 2, pág. 14053–14065, 2021. DOI: 10.34117/bjdv7n2-161</a:t>
            </a:r>
            <a:endParaRPr lang="pt-BR" sz="2400" dirty="0">
              <a:latin typeface="Montserrat" panose="000005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576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Lívia Andrade</cp:lastModifiedBy>
  <cp:revision>17</cp:revision>
  <dcterms:created xsi:type="dcterms:W3CDTF">2025-09-30T13:28:00Z</dcterms:created>
  <dcterms:modified xsi:type="dcterms:W3CDTF">2025-11-04T21:44:38Z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F3F41422E2F34DE586489C34D10C97A6_12</vt:lpwstr>
  </property>
  <property fmtid="{D5CDD505-2E9C-101B-9397-08002B2CF9AE}" pid="3" name="KSOProductBuildVer">
    <vt:lpwstr>1046-12.2.0.23131</vt:lpwstr>
  </property>
</Properties>
</file>