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7" autoAdjust="0"/>
    <p:restoredTop sz="94674"/>
  </p:normalViewPr>
  <p:slideViewPr>
    <p:cSldViewPr>
      <p:cViewPr varScale="1">
        <p:scale>
          <a:sx n="11" d="100"/>
          <a:sy n="11" d="100"/>
        </p:scale>
        <p:origin x="2730" y="11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34664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500" dirty="0">
                <a:latin typeface="Montserrat" panose="00000500000000000000" pitchFamily="2" charset="0"/>
              </a:rPr>
              <a:t>Uso de inteligência artificial para qualificar as demandas da regulação ambulatorial por meio da higienização das filas ambulatoriais.</a:t>
            </a:r>
            <a:endParaRPr lang="en-US" sz="35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sz="3500"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812622" y="4443209"/>
            <a:ext cx="17857984" cy="1960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5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USO DE INTELIGÊNCIA ARTIICIAL (IA) NA HIGIENIZAÇÃO DE FILAS DA REGULAÇÃO AMBULATORIAL 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3223216" y="6361385"/>
            <a:ext cx="16953735" cy="1477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Gabriela de Alencar Lubarino¹*, Mariana Guilherme Limar², Aline Clarice Alves de Abreu³, André Carneiro Barros Coimbra</a:t>
            </a:r>
            <a:r>
              <a:rPr lang="en-US" sz="28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4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862880" y="7895936"/>
            <a:ext cx="21674408" cy="122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¹,2,3,4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(SES-PE), Recife, Pernambuco.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lubarinogabriela@mail.com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6266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000" dirty="0">
                <a:latin typeface="Montserrat" panose="00000500000000000000" pitchFamily="2" charset="0"/>
              </a:rPr>
              <a:t>A partir da articulação entre as equipes de Transformação Digital e Regulação Ambulatorial, definiram-se estratégias de higienização das filas de espera. Foram priorizadas duas ações: o cruzamento dos dados da </a:t>
            </a:r>
            <a:r>
              <a:rPr lang="pt-BR" sz="3500" dirty="0">
                <a:latin typeface="Montserrat" panose="00000500000000000000" pitchFamily="2" charset="0"/>
              </a:rPr>
              <a:t>fila</a:t>
            </a:r>
            <a:r>
              <a:rPr lang="pt-BR" sz="3000" dirty="0">
                <a:latin typeface="Montserrat" panose="00000500000000000000" pitchFamily="2" charset="0"/>
              </a:rPr>
              <a:t> com o Sistema de Informação de Mortalidade (SIM) e a análise interna da fila e dos registros de desfechos para identificação de duplicidades e atendimentos já realizados.</a:t>
            </a:r>
            <a:endParaRPr sz="3000" dirty="0">
              <a:latin typeface="Montserrat" panose="00000500000000000000" pitchFamily="2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037206" y="2766624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61" y="29055204"/>
            <a:ext cx="9649072" cy="69719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000" dirty="0">
                <a:latin typeface="Montserrat" panose="00000500000000000000" pitchFamily="2" charset="0"/>
              </a:rPr>
              <a:t>A experiência mostrou que a IA permite identificar duplicidades de forma ágil, reforçando a importância da higienização periódica, do monitoramento contínuo e da validação técnica dos resultados para garantir a qualidade das ações. Entende-se que a IA não atua de forma autônoma, mas como ferramenta de apoio, cujos achados devem ser interpretados por profissionais que possam orientar decisões alinhadas à realidade do fluxo da regulação.</a:t>
            </a:r>
            <a:endParaRPr sz="3000" dirty="0">
              <a:latin typeface="Montserrat" panose="00000500000000000000" pitchFamily="2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47717" y="2783585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4852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500" dirty="0">
                <a:latin typeface="Montserrat" panose="00000500000000000000" pitchFamily="2" charset="0"/>
              </a:rPr>
              <a:t>Qualificar as filas de espera por meio da identificação e exclusão de registros inconsistentes, como duplicidades, óbitos e solicitações com desfecho registrado, aplicando a inteligência artificial para cruzamento e análise de dados das filas.</a:t>
            </a:r>
            <a:endParaRPr lang="en-US" sz="35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sz="3500" dirty="0">
              <a:latin typeface="Montserrat" panose="00000500000000000000" pitchFamily="2" charset="0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8363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000" dirty="0">
                <a:latin typeface="Montserrat" panose="00000500000000000000" pitchFamily="2" charset="0"/>
              </a:rPr>
              <a:t>A aplicação de algoritmos de IA permitiu cruzar dados da fila, do SIM e de pacientes atendidos, identificando cerca de 60 mil solicitações potencialmente duplicadas, classificando-as com similaridade entre 87% e 100%. Após análise e validação técnica por parte da equipe de regulação, cerca de 40 mil registros foram cancelados, mantendo-se as solicitações mais recentes e excluindo casos de óbito, qualificando e representando de forma mais precisa a demanda real nas filas de regulação.</a:t>
            </a:r>
            <a:endParaRPr lang="en-US" sz="30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sz="3000" dirty="0">
              <a:latin typeface="Montserrat" panose="00000500000000000000" pitchFamily="2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381223" y="27690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393737" y="29039367"/>
            <a:ext cx="9649072" cy="62666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000" dirty="0">
                <a:latin typeface="Montserrat" panose="00000500000000000000" pitchFamily="2" charset="0"/>
              </a:rPr>
              <a:t>A experiência demonstrou o potencial do uso da Inteligência Artificial na análise de grandes volumes de dados, favorecendo maior agilidade e precisão na higienização das filas. Ficou evidente que a integração entre as áreas de tecnologia e regulação contribui para tornar os processos mais eficientes, otimizar tempo, recursos e oferecer respostas mais oportunas às demandas da saúde pública.</a:t>
            </a:r>
            <a:endParaRPr sz="3000" dirty="0">
              <a:latin typeface="Montserrat" panose="00000500000000000000" pitchFamily="2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341888" y="27765745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6390327" y="36104083"/>
            <a:ext cx="10022128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827983" y="37230988"/>
            <a:ext cx="9721080" cy="460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Não se aplica.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8" name="AutoShape 8" descr="Qual a relação entre Big Data e Inteligência Artificial?">
            <a:extLst>
              <a:ext uri="{FF2B5EF4-FFF2-40B4-BE49-F238E27FC236}">
                <a16:creationId xmlns:a16="http://schemas.microsoft.com/office/drawing/2014/main" id="{2B60250F-FB82-8119-FF15-17BAE11FBCB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549063" y="200104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6" name="Picture 12" descr="Design de vetor de símbolo AI Separações de AI em linhas de conexão e  design de vetor de observação AI Chip AI | Vetor Premium">
            <a:extLst>
              <a:ext uri="{FF2B5EF4-FFF2-40B4-BE49-F238E27FC236}">
                <a16:creationId xmlns:a16="http://schemas.microsoft.com/office/drawing/2014/main" id="{7E1D16E5-05D2-4340-FF09-D2723E43EA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7" t="13969" r="3968" b="18603"/>
          <a:stretch>
            <a:fillRect/>
          </a:stretch>
        </p:blipFill>
        <p:spPr bwMode="auto">
          <a:xfrm>
            <a:off x="4423053" y="13556673"/>
            <a:ext cx="4163518" cy="3478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416</Words>
  <Application>Microsoft Office PowerPoint</Application>
  <PresentationFormat>Personalizar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Gabriela Alencar</cp:lastModifiedBy>
  <cp:revision>13</cp:revision>
  <dcterms:created xsi:type="dcterms:W3CDTF">2025-09-30T13:28:19Z</dcterms:created>
  <dcterms:modified xsi:type="dcterms:W3CDTF">2025-11-05T00:33:43Z</dcterms:modified>
</cp:coreProperties>
</file>