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3402925" cy="40325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D22BC9-0027-40E4-8216-7AA5ADB785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417464-843A-4C37-B971-E3F073310BA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94C665-5863-464A-A194-03E7FC98463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829116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541232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117000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829116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541232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381EEB-98D8-4271-9E4C-69F3500BD2C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5B44FA-1838-415E-83A6-36CB57A946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576B14-FBEF-45FF-A19A-7A1740107B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07FBD2-7D03-447B-B2C9-0CC8D8F53F9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8095CE-54E6-4663-91F3-F4EAABDE9B6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755360" y="12526920"/>
            <a:ext cx="19891800" cy="400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53940A-22FD-41C3-8E83-9300C8C0474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637914-7FFF-42C3-A1B8-1C35690590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E14745-F99E-4F55-9E6A-9E4723EC551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FCA0CD-9734-404C-B3F0-3E143BA303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2" descr="C:\Users\rao656402\Desktop\banner.png"/>
          <p:cNvPicPr/>
          <p:nvPr/>
        </p:nvPicPr>
        <p:blipFill>
          <a:blip r:embed="rId2"/>
          <a:stretch/>
        </p:blipFill>
        <p:spPr>
          <a:xfrm>
            <a:off x="1800" y="4680"/>
            <a:ext cx="23398920" cy="4031532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7995960" y="37375920"/>
            <a:ext cx="741024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16772040" y="37375920"/>
            <a:ext cx="546012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r" defTabSz="3641760">
              <a:lnSpc>
                <a:spcPct val="100000"/>
              </a:lnSpc>
              <a:buNone/>
              <a:tabLst>
                <a:tab algn="l" pos="0"/>
              </a:tabLst>
              <a:def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3641760">
              <a:lnSpc>
                <a:spcPct val="100000"/>
              </a:lnSpc>
              <a:buNone/>
              <a:tabLst>
                <a:tab algn="l" pos="0"/>
              </a:tabLst>
            </a:pPr>
            <a:fld id="{0E2FA8BC-B97F-4A09-B3F6-B083052A5799}" type="slidenum">
              <a: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1</a:t>
            </a:fld>
            <a:endParaRPr b="0" lang="pt-BR" sz="4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dt" idx="3"/>
          </p:nvPr>
        </p:nvSpPr>
        <p:spPr>
          <a:xfrm>
            <a:off x="1170000" y="37375920"/>
            <a:ext cx="546012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14"/>
          <p:cNvSpPr/>
          <p:nvPr/>
        </p:nvSpPr>
        <p:spPr>
          <a:xfrm>
            <a:off x="1060200" y="986580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TextBox 16"/>
          <p:cNvSpPr/>
          <p:nvPr/>
        </p:nvSpPr>
        <p:spPr>
          <a:xfrm>
            <a:off x="1060200" y="11089800"/>
            <a:ext cx="9648360" cy="55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Implantação das atividades musicais como momento de descompressão e prevenção do adoecimento mental dos trabalhadores do HBL, em consonância com a Politíca Nacional de Práticas Integrativas e Complementares (BRASIL,2006).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Box 17"/>
          <p:cNvSpPr/>
          <p:nvPr/>
        </p:nvSpPr>
        <p:spPr>
          <a:xfrm>
            <a:off x="1060200" y="9937800"/>
            <a:ext cx="9488520" cy="8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OBJETO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Box 55"/>
          <p:cNvSpPr/>
          <p:nvPr/>
        </p:nvSpPr>
        <p:spPr>
          <a:xfrm>
            <a:off x="1620000" y="4343400"/>
            <a:ext cx="20699640" cy="30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ct val="100000"/>
              </a:lnSpc>
            </a:pPr>
            <a:r>
              <a:rPr b="1" lang="en-US" sz="4000" spc="-1" strike="noStrike">
                <a:solidFill>
                  <a:srgbClr val="0089cd"/>
                </a:solidFill>
                <a:latin typeface="Montserrat"/>
                <a:ea typeface="League Spartan"/>
              </a:rPr>
              <a:t>Impacto das atividades musicais no bem-estar do trabalhador  e no ambiente de trabalho:  uma experiência do Hospital Barão de Lucena em Recife -PE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9510"/>
              </a:lnSpc>
            </a:pPr>
            <a:endParaRPr b="0" lang="pt-BR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Box 56"/>
          <p:cNvSpPr/>
          <p:nvPr/>
        </p:nvSpPr>
        <p:spPr>
          <a:xfrm>
            <a:off x="1800000" y="6120000"/>
            <a:ext cx="20159640" cy="20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5485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Márcia Cristina Martins dos Santos¹*, Rejane Sueli de Oliveira Albuquerque², Laurenice Martins dos Santos³, Andriely de Souza Oliveira</a:t>
            </a:r>
            <a:r>
              <a:rPr b="0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4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Carolina Paim Gomes de Freitas</a:t>
            </a:r>
            <a:r>
              <a:rPr b="0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5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Andrea Dantas Cavalcanti Santos da Silva</a:t>
            </a:r>
            <a:r>
              <a:rPr b="0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6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TextBox 57"/>
          <p:cNvSpPr/>
          <p:nvPr/>
        </p:nvSpPr>
        <p:spPr>
          <a:xfrm>
            <a:off x="540000" y="8100000"/>
            <a:ext cx="21673800" cy="13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5119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¹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,2,3,4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,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5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,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6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Secretaria de Saúde de Pernambuco (SES-PE) -  Hospital Barão de Lucena (HBL) - Recife, Pernambuco.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119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*Autor correspondente: mcmartins72@gmail.com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131840" y="1502748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Box 16"/>
          <p:cNvSpPr/>
          <p:nvPr/>
        </p:nvSpPr>
        <p:spPr>
          <a:xfrm>
            <a:off x="879840" y="16380000"/>
            <a:ext cx="9648360" cy="1043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Como ação da equipe Qualivida, em maio de 2025 houve a seleção para o Coral, no mesmo mês deu-se início aos ensaios semanais, com duração de 1 hora, com repertório escolhido pela regente e pelos integrantes do coro. Atualmente o coro é composto por 22 vozes. A primeira apresentação ocorreu no jardim do HBL durante a programação de valorização da vida, no mês de setembro. Após a apresentação foi aplicado um questionário para avaliar o primeiro quadrimestre da atividade. , o que corroborou com a ideia de  Castañon e Leite (2019) que consideram a prática inovadora integrando empresa e música, em busca   da saúde integral dos colaboradores.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771480" y="15027480"/>
            <a:ext cx="984852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DESCRIÇÃO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879840" y="2592000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Box 16"/>
          <p:cNvSpPr/>
          <p:nvPr/>
        </p:nvSpPr>
        <p:spPr>
          <a:xfrm>
            <a:off x="900000" y="27096480"/>
            <a:ext cx="9648360" cy="764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A experiência permitiu o aprendizado coletivo no universo do trabalho, o êxito se deu diante da colaboração e comprometimento dos envolvidos. Percebeu-se que a continuidade das atividades poderá colaborar no desenvolvimento de habilidades sociais e emocionais, úteis nas diversas áreas do desenvolvimento humano. Pretende-se aumentar a divulgação e sensibilização das lideranças, quanto a importância do estímulo e liberação para participação das atividades.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TextBox 17"/>
          <p:cNvSpPr/>
          <p:nvPr/>
        </p:nvSpPr>
        <p:spPr>
          <a:xfrm>
            <a:off x="679680" y="25998120"/>
            <a:ext cx="984852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APRENDIZADO E ANÁLISE CRÍTICA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93440" y="989136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Box 16"/>
          <p:cNvSpPr/>
          <p:nvPr/>
        </p:nvSpPr>
        <p:spPr>
          <a:xfrm>
            <a:off x="12493440" y="11115360"/>
            <a:ext cx="9648360" cy="48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Relatar a experiência de implantação do coral Qualivida no HBL; analisar o impacto da participação nas atividades musicais propostas, no  bem estar pessoal, relações interpessoais e disposição para o trabalho.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extBox 17"/>
          <p:cNvSpPr/>
          <p:nvPr/>
        </p:nvSpPr>
        <p:spPr>
          <a:xfrm>
            <a:off x="12493440" y="9963360"/>
            <a:ext cx="948852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OBJETIVOS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Freeform 14"/>
          <p:cNvSpPr/>
          <p:nvPr/>
        </p:nvSpPr>
        <p:spPr>
          <a:xfrm>
            <a:off x="12493440" y="1550988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Box 16"/>
          <p:cNvSpPr/>
          <p:nvPr/>
        </p:nvSpPr>
        <p:spPr>
          <a:xfrm>
            <a:off x="12600000" y="16920000"/>
            <a:ext cx="9648360" cy="764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Obteve-se 19 avaliações do impacto das atividades na saúde do trabalhador e no ambiente laboral. 100% notaram redução do estresse, 94,7% referiram fortalecimento do vínculo intersetorial, 68,4% relataram melhoria na comunicação interpessoal, 89,5% notaram aumento da motivação no trabalho, 94,7% sentiram-se mais produtivos e felizes, 78,9% consideram melhoria no clima organizacional e 100% indicariam a participação no coro para seus colegas.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Box 17"/>
          <p:cNvSpPr/>
          <p:nvPr/>
        </p:nvSpPr>
        <p:spPr>
          <a:xfrm>
            <a:off x="12293280" y="15509880"/>
            <a:ext cx="984852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RESULTADOS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Freeform 14"/>
          <p:cNvSpPr/>
          <p:nvPr/>
        </p:nvSpPr>
        <p:spPr>
          <a:xfrm>
            <a:off x="12671640" y="24149880"/>
            <a:ext cx="9576720" cy="1050120"/>
          </a:xfrm>
          <a:custGeom>
            <a:avLst/>
            <a:gdLst>
              <a:gd name="textAreaLeft" fmla="*/ 0 w 9576720"/>
              <a:gd name="textAreaRight" fmla="*/ 9577440 w 9576720"/>
              <a:gd name="textAreaTop" fmla="*/ 0 h 1050120"/>
              <a:gd name="textAreaBottom" fmla="*/ 105084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Box 16"/>
          <p:cNvSpPr/>
          <p:nvPr/>
        </p:nvSpPr>
        <p:spPr>
          <a:xfrm>
            <a:off x="12671640" y="25200000"/>
            <a:ext cx="9648360" cy="76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A implantação da atividade musical em hospitais, com foco na saúde do trabalhador é uma ação perfeitamente replicável. Recomenda-se identificar nas equipes, profissionais com formação ou conhecimento musical para assumir a regência do coro. Faz-se também necessária a sensibilização dos gestores sobre a importância da ação na prevenção do adoecimento e promoção da saúde mental do trabalhador facilitando a participação dos interessados.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TextBox 17"/>
          <p:cNvSpPr/>
          <p:nvPr/>
        </p:nvSpPr>
        <p:spPr>
          <a:xfrm>
            <a:off x="12471480" y="24149880"/>
            <a:ext cx="9848520" cy="8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CONCLUSÃO E/OU RECOMENDAÇÕES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Box 58"/>
          <p:cNvSpPr/>
          <p:nvPr/>
        </p:nvSpPr>
        <p:spPr>
          <a:xfrm>
            <a:off x="4249800" y="34020000"/>
            <a:ext cx="1483020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1" lang="en-US" sz="4570" spc="-1" strike="noStrike">
                <a:solidFill>
                  <a:srgbClr val="000000"/>
                </a:solidFill>
                <a:latin typeface="Montserrat"/>
                <a:ea typeface="League Spartan"/>
              </a:rPr>
              <a:t>Referências</a:t>
            </a:r>
            <a:endParaRPr b="0" lang="pt-BR" sz="45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TextBox 59"/>
          <p:cNvSpPr/>
          <p:nvPr/>
        </p:nvSpPr>
        <p:spPr>
          <a:xfrm>
            <a:off x="936360" y="35036280"/>
            <a:ext cx="21023640" cy="255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4022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BRASIL. Ministério da Saúde. 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Portaria GM/MS no 971, de 3 de maio de 2006, Política Nacional de Práticas Integrativas e Complementares em Saúde (PNPIC). Brasília: MS, 2006</a:t>
            </a:r>
            <a:r>
              <a:rPr b="0" lang="en-US" sz="2400" spc="-1" strike="noStrike">
                <a:solidFill>
                  <a:srgbClr val="000000"/>
                </a:solidFill>
                <a:latin typeface="Open Sans"/>
                <a:ea typeface="Open Sans"/>
              </a:rPr>
              <a:t>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Open Sans"/>
                <a:ea typeface="Open San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Open Sans"/>
                <a:ea typeface="Open Sans"/>
              </a:rPr>
              <a:t>CASTAÑON, L.N.; LEITE, M.I.M.G. Musicoterapia na qualidade de vida em ambiente laboral: conhecendo efeitos da musicoterapia. Cadernos de Psicologia, Juiz de Fora, v. 1 , n. 2, p. 452-472, ago./dez. 2019 – ISSN 2674-9483.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Application>LibreOffice/7.6.0.3$Windows_X86_64 LibreOffice_project/69edd8b8ebc41d00b4de3915dc82f8f0fc3b6265</Application>
  <AppVersion>15.0000</AppVersion>
  <Words>228</Words>
  <Paragraphs>31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2025-09-30T13:28:19Z</dcterms:created>
  <dc:creator>rao656402</dc:creator>
  <dc:description/>
  <dc:language>pt-BR</dc:language>
  <cp:lastModifiedBy/>
  <dcterms:modified xsi:type="dcterms:W3CDTF">2025-11-04T18:19:50Z</dcterms:modified>
  <cp:revision>15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