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23402925" cy="40325675"/>
  <p:notesSz cx="6858000" cy="9144000"/>
  <p:defaultTextStyle>
    <a:defPPr>
      <a:defRPr lang="pt-BR"/>
    </a:defPPr>
    <a:lvl1pPr marL="0" algn="l" defTabSz="3641725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1pPr>
    <a:lvl2pPr marL="1820545" algn="l" defTabSz="3641725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2pPr>
    <a:lvl3pPr marL="3641725" algn="l" defTabSz="3641725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3pPr>
    <a:lvl4pPr marL="5462270" algn="l" defTabSz="3641725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4pPr>
    <a:lvl5pPr marL="7283450" algn="l" defTabSz="3641725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5pPr>
    <a:lvl6pPr marL="9103995" algn="l" defTabSz="3641725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6pPr>
    <a:lvl7pPr marL="10924540" algn="l" defTabSz="3641725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7pPr>
    <a:lvl8pPr marL="12745720" algn="l" defTabSz="3641725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8pPr>
    <a:lvl9pPr marL="14566265" algn="l" defTabSz="3641725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678" userDrawn="1">
          <p15:clr>
            <a:srgbClr val="A4A3A4"/>
          </p15:clr>
        </p15:guide>
        <p15:guide id="2" pos="73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9CD"/>
    <a:srgbClr val="3E40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howGuides="1">
      <p:cViewPr>
        <p:scale>
          <a:sx n="32" d="100"/>
          <a:sy n="32" d="100"/>
        </p:scale>
        <p:origin x="1092" y="24"/>
      </p:cViewPr>
      <p:guideLst>
        <p:guide orient="horz" pos="12678"/>
        <p:guide pos="73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755220" y="12527099"/>
            <a:ext cx="19892486" cy="8643883"/>
          </a:xfrm>
        </p:spPr>
        <p:txBody>
          <a:bodyPr/>
          <a:lstStyle/>
          <a:p>
            <a:r>
              <a:rPr lang="pt-BR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3510439" y="22851216"/>
            <a:ext cx="16382048" cy="10305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20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641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462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283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103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924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74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566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16967121" y="1614900"/>
            <a:ext cx="5265658" cy="34407509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1170146" y="1614900"/>
            <a:ext cx="15406926" cy="34407509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848670" y="25912983"/>
            <a:ext cx="19892486" cy="8009127"/>
          </a:xfrm>
        </p:spPr>
        <p:txBody>
          <a:bodyPr anchor="t"/>
          <a:lstStyle>
            <a:lvl1pPr algn="l">
              <a:defRPr sz="15900" b="1" cap="all"/>
            </a:lvl1pPr>
          </a:lstStyle>
          <a:p>
            <a:r>
              <a:rPr lang="pt-BR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1848670" y="17091745"/>
            <a:ext cx="19892486" cy="8821238"/>
          </a:xfrm>
        </p:spPr>
        <p:txBody>
          <a:bodyPr anchor="b"/>
          <a:lstStyle>
            <a:lvl1pPr marL="0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1pPr>
            <a:lvl2pPr marL="1820545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641725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3pPr>
            <a:lvl4pPr marL="546227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4pPr>
            <a:lvl5pPr marL="728345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5pPr>
            <a:lvl6pPr marL="9103995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6pPr>
            <a:lvl7pPr marL="1092454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7pPr>
            <a:lvl8pPr marL="1274572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8pPr>
            <a:lvl9pPr marL="14566265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1170146" y="9409327"/>
            <a:ext cx="10336292" cy="26613082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pt-BR"/>
              <a:t>Clique para editar os estilos do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11896487" y="9409327"/>
            <a:ext cx="10336292" cy="26613082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pt-BR"/>
              <a:t>Clique para editar os estilos do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1170146" y="9026606"/>
            <a:ext cx="10340356" cy="3761860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0545" indent="0">
              <a:buNone/>
              <a:defRPr sz="8000" b="1"/>
            </a:lvl2pPr>
            <a:lvl3pPr marL="3641725" indent="0">
              <a:buNone/>
              <a:defRPr sz="7200" b="1"/>
            </a:lvl3pPr>
            <a:lvl4pPr marL="5462270" indent="0">
              <a:buNone/>
              <a:defRPr sz="6400" b="1"/>
            </a:lvl4pPr>
            <a:lvl5pPr marL="7283450" indent="0">
              <a:buNone/>
              <a:defRPr sz="6400" b="1"/>
            </a:lvl5pPr>
            <a:lvl6pPr marL="9103995" indent="0">
              <a:buNone/>
              <a:defRPr sz="6400" b="1"/>
            </a:lvl6pPr>
            <a:lvl7pPr marL="10924540" indent="0">
              <a:buNone/>
              <a:defRPr sz="6400" b="1"/>
            </a:lvl7pPr>
            <a:lvl8pPr marL="12745720" indent="0">
              <a:buNone/>
              <a:defRPr sz="6400" b="1"/>
            </a:lvl8pPr>
            <a:lvl9pPr marL="14566265" indent="0">
              <a:buNone/>
              <a:defRPr sz="6400" b="1"/>
            </a:lvl9pPr>
          </a:lstStyle>
          <a:p>
            <a:pPr lvl="0"/>
            <a:r>
              <a:rPr lang="pt-BR"/>
              <a:t>Clique para editar os estilos do texto mestre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1170146" y="12788467"/>
            <a:ext cx="10340356" cy="23233939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pt-BR"/>
              <a:t>Clique para editar os estilos do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11888362" y="9026606"/>
            <a:ext cx="10344418" cy="3761860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0545" indent="0">
              <a:buNone/>
              <a:defRPr sz="8000" b="1"/>
            </a:lvl2pPr>
            <a:lvl3pPr marL="3641725" indent="0">
              <a:buNone/>
              <a:defRPr sz="7200" b="1"/>
            </a:lvl3pPr>
            <a:lvl4pPr marL="5462270" indent="0">
              <a:buNone/>
              <a:defRPr sz="6400" b="1"/>
            </a:lvl4pPr>
            <a:lvl5pPr marL="7283450" indent="0">
              <a:buNone/>
              <a:defRPr sz="6400" b="1"/>
            </a:lvl5pPr>
            <a:lvl6pPr marL="9103995" indent="0">
              <a:buNone/>
              <a:defRPr sz="6400" b="1"/>
            </a:lvl6pPr>
            <a:lvl7pPr marL="10924540" indent="0">
              <a:buNone/>
              <a:defRPr sz="6400" b="1"/>
            </a:lvl7pPr>
            <a:lvl8pPr marL="12745720" indent="0">
              <a:buNone/>
              <a:defRPr sz="6400" b="1"/>
            </a:lvl8pPr>
            <a:lvl9pPr marL="14566265" indent="0">
              <a:buNone/>
              <a:defRPr sz="6400" b="1"/>
            </a:lvl9pPr>
          </a:lstStyle>
          <a:p>
            <a:pPr lvl="0"/>
            <a:r>
              <a:rPr lang="pt-BR"/>
              <a:t>Clique para editar os estilos do texto mestre</a:t>
            </a:r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11888362" y="12788467"/>
            <a:ext cx="10344418" cy="23233939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pt-BR"/>
              <a:t>Clique para editar os estilos do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170148" y="1605559"/>
            <a:ext cx="7699401" cy="6832962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pt-BR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9149894" y="1605562"/>
            <a:ext cx="13082885" cy="34416846"/>
          </a:xfrm>
        </p:spPr>
        <p:txBody>
          <a:bodyPr/>
          <a:lstStyle>
            <a:lvl1pPr>
              <a:defRPr sz="12700"/>
            </a:lvl1pPr>
            <a:lvl2pPr>
              <a:defRPr sz="11200"/>
            </a:lvl2pPr>
            <a:lvl3pPr>
              <a:defRPr sz="96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pt-BR"/>
              <a:t>Clique para editar os estilos do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170148" y="8438524"/>
            <a:ext cx="7699401" cy="27583885"/>
          </a:xfrm>
        </p:spPr>
        <p:txBody>
          <a:bodyPr/>
          <a:lstStyle>
            <a:lvl1pPr marL="0" indent="0">
              <a:buNone/>
              <a:defRPr sz="5600"/>
            </a:lvl1pPr>
            <a:lvl2pPr marL="1820545" indent="0">
              <a:buNone/>
              <a:defRPr sz="4800"/>
            </a:lvl2pPr>
            <a:lvl3pPr marL="3641725" indent="0">
              <a:buNone/>
              <a:defRPr sz="4000"/>
            </a:lvl3pPr>
            <a:lvl4pPr marL="5462270" indent="0">
              <a:buNone/>
              <a:defRPr sz="3600"/>
            </a:lvl4pPr>
            <a:lvl5pPr marL="7283450" indent="0">
              <a:buNone/>
              <a:defRPr sz="3600"/>
            </a:lvl5pPr>
            <a:lvl6pPr marL="9103995" indent="0">
              <a:buNone/>
              <a:defRPr sz="3600"/>
            </a:lvl6pPr>
            <a:lvl7pPr marL="10924540" indent="0">
              <a:buNone/>
              <a:defRPr sz="3600"/>
            </a:lvl7pPr>
            <a:lvl8pPr marL="12745720" indent="0">
              <a:buNone/>
              <a:defRPr sz="3600"/>
            </a:lvl8pPr>
            <a:lvl9pPr marL="14566265" indent="0">
              <a:buNone/>
              <a:defRPr sz="3600"/>
            </a:lvl9pPr>
          </a:lstStyle>
          <a:p>
            <a:pPr lvl="0"/>
            <a:r>
              <a:rPr lang="pt-BR"/>
              <a:t>Clique para editar os estilos do texto mestre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87137" y="28227972"/>
            <a:ext cx="14041755" cy="3332472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pt-BR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87137" y="3603174"/>
            <a:ext cx="14041755" cy="24195405"/>
          </a:xfrm>
        </p:spPr>
        <p:txBody>
          <a:bodyPr/>
          <a:lstStyle>
            <a:lvl1pPr marL="0" indent="0">
              <a:buNone/>
              <a:defRPr sz="12700"/>
            </a:lvl1pPr>
            <a:lvl2pPr marL="1820545" indent="0">
              <a:buNone/>
              <a:defRPr sz="11200"/>
            </a:lvl2pPr>
            <a:lvl3pPr marL="3641725" indent="0">
              <a:buNone/>
              <a:defRPr sz="9600"/>
            </a:lvl3pPr>
            <a:lvl4pPr marL="5462270" indent="0">
              <a:buNone/>
              <a:defRPr sz="8000"/>
            </a:lvl4pPr>
            <a:lvl5pPr marL="7283450" indent="0">
              <a:buNone/>
              <a:defRPr sz="8000"/>
            </a:lvl5pPr>
            <a:lvl6pPr marL="9103995" indent="0">
              <a:buNone/>
              <a:defRPr sz="8000"/>
            </a:lvl6pPr>
            <a:lvl7pPr marL="10924540" indent="0">
              <a:buNone/>
              <a:defRPr sz="8000"/>
            </a:lvl7pPr>
            <a:lvl8pPr marL="12745720" indent="0">
              <a:buNone/>
              <a:defRPr sz="8000"/>
            </a:lvl8pPr>
            <a:lvl9pPr marL="14566265" indent="0">
              <a:buNone/>
              <a:defRPr sz="8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4587137" y="31560444"/>
            <a:ext cx="14041755" cy="4732663"/>
          </a:xfrm>
        </p:spPr>
        <p:txBody>
          <a:bodyPr/>
          <a:lstStyle>
            <a:lvl1pPr marL="0" indent="0">
              <a:buNone/>
              <a:defRPr sz="5600"/>
            </a:lvl1pPr>
            <a:lvl2pPr marL="1820545" indent="0">
              <a:buNone/>
              <a:defRPr sz="4800"/>
            </a:lvl2pPr>
            <a:lvl3pPr marL="3641725" indent="0">
              <a:buNone/>
              <a:defRPr sz="4000"/>
            </a:lvl3pPr>
            <a:lvl4pPr marL="5462270" indent="0">
              <a:buNone/>
              <a:defRPr sz="3600"/>
            </a:lvl4pPr>
            <a:lvl5pPr marL="7283450" indent="0">
              <a:buNone/>
              <a:defRPr sz="3600"/>
            </a:lvl5pPr>
            <a:lvl6pPr marL="9103995" indent="0">
              <a:buNone/>
              <a:defRPr sz="3600"/>
            </a:lvl6pPr>
            <a:lvl7pPr marL="10924540" indent="0">
              <a:buNone/>
              <a:defRPr sz="3600"/>
            </a:lvl7pPr>
            <a:lvl8pPr marL="12745720" indent="0">
              <a:buNone/>
              <a:defRPr sz="3600"/>
            </a:lvl8pPr>
            <a:lvl9pPr marL="14566265" indent="0">
              <a:buNone/>
              <a:defRPr sz="3600"/>
            </a:lvl9pPr>
          </a:lstStyle>
          <a:p>
            <a:pPr lvl="0"/>
            <a:r>
              <a:rPr lang="pt-BR"/>
              <a:t>Clique para editar os estilos do texto mestre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170146" y="1614897"/>
            <a:ext cx="21062633" cy="6720946"/>
          </a:xfrm>
          <a:prstGeom prst="rect">
            <a:avLst/>
          </a:prstGeom>
        </p:spPr>
        <p:txBody>
          <a:bodyPr vert="horz" lIns="364160" tIns="182080" rIns="364160" bIns="182080" rtlCol="0" anchor="ctr">
            <a:normAutofit/>
          </a:bodyPr>
          <a:lstStyle/>
          <a:p>
            <a:r>
              <a:rPr lang="pt-BR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70146" y="9409327"/>
            <a:ext cx="21062633" cy="26613082"/>
          </a:xfrm>
          <a:prstGeom prst="rect">
            <a:avLst/>
          </a:prstGeom>
        </p:spPr>
        <p:txBody>
          <a:bodyPr vert="horz" lIns="364160" tIns="182080" rIns="364160" bIns="18208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</p:spPr>
        <p:txBody>
          <a:bodyPr vert="horz" lIns="364160" tIns="182080" rIns="364160" bIns="182080" rtlCol="0" anchor="ctr"/>
          <a:lstStyle>
            <a:lvl1pPr algn="l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F750F-035A-4D64-A3BE-CB9F7B801768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</p:spPr>
        <p:txBody>
          <a:bodyPr vert="horz" lIns="364160" tIns="182080" rIns="364160" bIns="182080" rtlCol="0" anchor="ctr"/>
          <a:lstStyle>
            <a:lvl1pPr algn="ct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</p:spPr>
        <p:txBody>
          <a:bodyPr vert="horz" lIns="364160" tIns="182080" rIns="364160" bIns="182080" rtlCol="0" anchor="ctr"/>
          <a:lstStyle>
            <a:lvl1pPr algn="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DC2B4-8465-4818-BCBB-389C51CB716D}" type="slidenum">
              <a:rPr lang="pt-BR" smtClean="0"/>
            </a:fld>
            <a:endParaRPr lang="pt-BR"/>
          </a:p>
        </p:txBody>
      </p:sp>
      <p:pic>
        <p:nvPicPr>
          <p:cNvPr id="1026" name="Picture 2" descr="C:\Users\rao656402\Desktop\banner.png"/>
          <p:cNvPicPr>
            <a:picLocks noChangeAspect="1" noChangeArrowheads="1"/>
          </p:cNvPicPr>
          <p:nvPr userDrawn="1"/>
        </p:nvPicPr>
        <p:blipFill>
          <a:blip r:embed="rId12" cstate="print"/>
          <a:stretch>
            <a:fillRect/>
          </a:stretch>
        </p:blipFill>
        <p:spPr bwMode="auto">
          <a:xfrm>
            <a:off x="1641" y="4763"/>
            <a:ext cx="23399643" cy="403161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641725" rtl="0" eaLnBrk="1" latinLnBrk="0" hangingPunct="1">
        <a:spcBef>
          <a:spcPct val="0"/>
        </a:spcBef>
        <a:buNone/>
        <a:defRPr sz="17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65885" indent="-1365885" algn="l" defTabSz="364172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700" kern="1200">
          <a:solidFill>
            <a:schemeClr val="tx1"/>
          </a:solidFill>
          <a:latin typeface="+mn-lt"/>
          <a:ea typeface="+mn-ea"/>
          <a:cs typeface="+mn-cs"/>
        </a:defRPr>
      </a:lvl1pPr>
      <a:lvl2pPr marL="2959100" indent="-1137920" algn="l" defTabSz="3641725" rtl="0" eaLnBrk="1" latinLnBrk="0" hangingPunct="1">
        <a:spcBef>
          <a:spcPct val="20000"/>
        </a:spcBef>
        <a:buFont typeface="Arial" panose="020B0604020202020204" pitchFamily="34" charset="0"/>
        <a:buChar char="–"/>
        <a:defRPr sz="11200" kern="1200">
          <a:solidFill>
            <a:schemeClr val="tx1"/>
          </a:solidFill>
          <a:latin typeface="+mn-lt"/>
          <a:ea typeface="+mn-ea"/>
          <a:cs typeface="+mn-cs"/>
        </a:defRPr>
      </a:lvl2pPr>
      <a:lvl3pPr marL="4552315" indent="-910590" algn="l" defTabSz="3641725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6372860" indent="-910590" algn="l" defTabSz="3641725" rtl="0" eaLnBrk="1" latinLnBrk="0" hangingPunct="1">
        <a:spcBef>
          <a:spcPct val="20000"/>
        </a:spcBef>
        <a:buFont typeface="Arial" panose="020B0604020202020204" pitchFamily="34" charset="0"/>
        <a:buChar char="–"/>
        <a:defRPr sz="8000" kern="1200">
          <a:solidFill>
            <a:schemeClr val="tx1"/>
          </a:solidFill>
          <a:latin typeface="+mn-lt"/>
          <a:ea typeface="+mn-ea"/>
          <a:cs typeface="+mn-cs"/>
        </a:defRPr>
      </a:lvl4pPr>
      <a:lvl5pPr marL="8193405" indent="-910590" algn="l" defTabSz="3641725" rtl="0" eaLnBrk="1" latinLnBrk="0" hangingPunct="1">
        <a:spcBef>
          <a:spcPct val="20000"/>
        </a:spcBef>
        <a:buFont typeface="Arial" panose="020B0604020202020204" pitchFamily="34" charset="0"/>
        <a:buChar char="»"/>
        <a:defRPr sz="8000" kern="1200">
          <a:solidFill>
            <a:schemeClr val="tx1"/>
          </a:solidFill>
          <a:latin typeface="+mn-lt"/>
          <a:ea typeface="+mn-ea"/>
          <a:cs typeface="+mn-cs"/>
        </a:defRPr>
      </a:lvl5pPr>
      <a:lvl6pPr marL="10014585" indent="-910590" algn="l" defTabSz="3641725" rtl="0" eaLnBrk="1" latinLnBrk="0" hangingPunct="1">
        <a:spcBef>
          <a:spcPct val="20000"/>
        </a:spcBef>
        <a:buFont typeface="Arial" panose="020B0604020202020204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6pPr>
      <a:lvl7pPr marL="11835130" indent="-910590" algn="l" defTabSz="3641725" rtl="0" eaLnBrk="1" latinLnBrk="0" hangingPunct="1">
        <a:spcBef>
          <a:spcPct val="20000"/>
        </a:spcBef>
        <a:buFont typeface="Arial" panose="020B0604020202020204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7pPr>
      <a:lvl8pPr marL="13656310" indent="-910590" algn="l" defTabSz="3641725" rtl="0" eaLnBrk="1" latinLnBrk="0" hangingPunct="1">
        <a:spcBef>
          <a:spcPct val="20000"/>
        </a:spcBef>
        <a:buFont typeface="Arial" panose="020B0604020202020204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8pPr>
      <a:lvl9pPr marL="15476855" indent="-910590" algn="l" defTabSz="3641725" rtl="0" eaLnBrk="1" latinLnBrk="0" hangingPunct="1">
        <a:spcBef>
          <a:spcPct val="20000"/>
        </a:spcBef>
        <a:buFont typeface="Arial" panose="020B0604020202020204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3641725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0545" algn="l" defTabSz="3641725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41725" algn="l" defTabSz="3641725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62270" algn="l" defTabSz="3641725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283450" algn="l" defTabSz="3641725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03995" algn="l" defTabSz="3641725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24540" algn="l" defTabSz="3641725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745720" algn="l" defTabSz="3641725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566265" algn="l" defTabSz="3641725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4"/>
          <p:cNvSpPr/>
          <p:nvPr/>
        </p:nvSpPr>
        <p:spPr>
          <a:xfrm>
            <a:off x="1060044" y="9865692"/>
            <a:ext cx="9577538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  <p:txBody>
          <a:bodyPr/>
          <a:lstStyle/>
          <a:p>
            <a:endParaRPr lang="pt-BR"/>
          </a:p>
        </p:txBody>
      </p:sp>
      <p:sp>
        <p:nvSpPr>
          <p:cNvPr id="5" name="TextBox 16"/>
          <p:cNvSpPr txBox="1"/>
          <p:nvPr/>
        </p:nvSpPr>
        <p:spPr>
          <a:xfrm>
            <a:off x="1060045" y="11089829"/>
            <a:ext cx="9649072" cy="20331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485"/>
              </a:lnSpc>
            </a:pPr>
            <a:r>
              <a:rPr lang="en-US" altLang="pt-BR" sz="2800" dirty="0" err="1">
                <a:solidFill>
                  <a:srgbClr val="000000"/>
                </a:solidFill>
                <a:latin typeface="Montserrat" panose="00000500000000000000" pitchFamily="2" charset="0"/>
                <a:ea typeface="Open Sans"/>
                <a:cs typeface="Open Sans"/>
                <a:sym typeface="Open Sans"/>
              </a:rPr>
              <a:t>Objetiva</a:t>
            </a:r>
            <a:r>
              <a:rPr lang="en-US" altLang="pt-BR" sz="2800" dirty="0">
                <a:solidFill>
                  <a:srgbClr val="000000"/>
                </a:solidFill>
                <a:latin typeface="Montserrat" panose="00000500000000000000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altLang="pt-BR" sz="2800" dirty="0" err="1">
                <a:solidFill>
                  <a:srgbClr val="000000"/>
                </a:solidFill>
                <a:latin typeface="Montserrat" panose="00000500000000000000" pitchFamily="2" charset="0"/>
                <a:ea typeface="Open Sans"/>
                <a:cs typeface="Open Sans"/>
                <a:sym typeface="Open Sans"/>
              </a:rPr>
              <a:t>relatar</a:t>
            </a:r>
            <a:r>
              <a:rPr lang="en-US" altLang="pt-BR" sz="2800" dirty="0">
                <a:solidFill>
                  <a:srgbClr val="000000"/>
                </a:solidFill>
                <a:latin typeface="Montserrat" panose="00000500000000000000" pitchFamily="2" charset="0"/>
                <a:ea typeface="Open Sans"/>
                <a:cs typeface="Open Sans"/>
                <a:sym typeface="Open Sans"/>
              </a:rPr>
              <a:t> a experi</a:t>
            </a:r>
            <a:r>
              <a:rPr lang="en-US" altLang="en-US" sz="2800" dirty="0">
                <a:solidFill>
                  <a:srgbClr val="000000"/>
                </a:solidFill>
                <a:latin typeface="Montserrat" panose="00000500000000000000" pitchFamily="2" charset="0"/>
                <a:ea typeface="Open Sans"/>
                <a:cs typeface="Open Sans"/>
                <a:sym typeface="Open Sans"/>
              </a:rPr>
              <a:t>ê</a:t>
            </a:r>
            <a:r>
              <a:rPr lang="en-US" altLang="pt-BR" sz="2800" dirty="0">
                <a:solidFill>
                  <a:srgbClr val="000000"/>
                </a:solidFill>
                <a:latin typeface="Montserrat" panose="00000500000000000000" pitchFamily="2" charset="0"/>
                <a:ea typeface="Open Sans"/>
                <a:cs typeface="Open Sans"/>
                <a:sym typeface="Open Sans"/>
              </a:rPr>
              <a:t>ncia dos atendimentos odontol</a:t>
            </a:r>
            <a:r>
              <a:rPr lang="en-US" altLang="en-US" sz="2800" dirty="0">
                <a:solidFill>
                  <a:srgbClr val="000000"/>
                </a:solidFill>
                <a:latin typeface="Montserrat" panose="00000500000000000000" pitchFamily="2" charset="0"/>
                <a:ea typeface="Open Sans"/>
                <a:cs typeface="Open Sans"/>
                <a:sym typeface="Open Sans"/>
              </a:rPr>
              <a:t>ó</a:t>
            </a:r>
            <a:r>
              <a:rPr lang="en-US" altLang="pt-BR" sz="2800" dirty="0">
                <a:solidFill>
                  <a:srgbClr val="000000"/>
                </a:solidFill>
                <a:latin typeface="Montserrat" panose="00000500000000000000" pitchFamily="2" charset="0"/>
                <a:ea typeface="Open Sans"/>
                <a:cs typeface="Open Sans"/>
                <a:sym typeface="Open Sans"/>
              </a:rPr>
              <a:t>gicos domiciliares </a:t>
            </a:r>
            <a:r>
              <a:rPr lang="en-US" altLang="pt-BR" sz="2800" dirty="0" err="1">
                <a:solidFill>
                  <a:srgbClr val="000000"/>
                </a:solidFill>
                <a:latin typeface="Montserrat" panose="00000500000000000000" pitchFamily="2" charset="0"/>
                <a:ea typeface="Open Sans"/>
                <a:cs typeface="Open Sans"/>
                <a:sym typeface="Open Sans"/>
              </a:rPr>
              <a:t>realizados</a:t>
            </a:r>
            <a:r>
              <a:rPr lang="en-US" altLang="pt-BR" sz="2800" dirty="0">
                <a:solidFill>
                  <a:srgbClr val="000000"/>
                </a:solidFill>
                <a:latin typeface="Montserrat" panose="00000500000000000000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altLang="pt-BR" sz="2800" dirty="0" err="1">
                <a:solidFill>
                  <a:srgbClr val="000000"/>
                </a:solidFill>
                <a:latin typeface="Montserrat" panose="00000500000000000000" pitchFamily="2" charset="0"/>
                <a:ea typeface="Open Sans"/>
                <a:cs typeface="Open Sans"/>
                <a:sym typeface="Open Sans"/>
              </a:rPr>
              <a:t>por</a:t>
            </a:r>
            <a:r>
              <a:rPr lang="en-US" altLang="pt-BR" sz="2800" dirty="0">
                <a:solidFill>
                  <a:srgbClr val="000000"/>
                </a:solidFill>
                <a:latin typeface="Montserrat" panose="00000500000000000000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altLang="pt-BR" sz="2800" dirty="0" err="1">
                <a:solidFill>
                  <a:srgbClr val="000000"/>
                </a:solidFill>
                <a:latin typeface="Montserrat" panose="00000500000000000000" pitchFamily="2" charset="0"/>
                <a:ea typeface="Open Sans"/>
                <a:cs typeface="Open Sans"/>
                <a:sym typeface="Open Sans"/>
              </a:rPr>
              <a:t>meio</a:t>
            </a:r>
            <a:r>
              <a:rPr lang="en-US" altLang="pt-BR" sz="2800" dirty="0">
                <a:solidFill>
                  <a:srgbClr val="000000"/>
                </a:solidFill>
                <a:latin typeface="Montserrat" panose="00000500000000000000" pitchFamily="2" charset="0"/>
                <a:ea typeface="Open Sans"/>
                <a:cs typeface="Open Sans"/>
                <a:sym typeface="Open Sans"/>
              </a:rPr>
              <a:t> de um consult</a:t>
            </a:r>
            <a:r>
              <a:rPr lang="en-US" altLang="en-US" sz="2800" dirty="0">
                <a:solidFill>
                  <a:srgbClr val="000000"/>
                </a:solidFill>
                <a:latin typeface="Montserrat" panose="00000500000000000000" pitchFamily="2" charset="0"/>
                <a:ea typeface="Open Sans"/>
                <a:cs typeface="Open Sans"/>
                <a:sym typeface="Open Sans"/>
              </a:rPr>
              <a:t>ó</a:t>
            </a:r>
            <a:r>
              <a:rPr lang="en-US" altLang="pt-BR" sz="2800" dirty="0">
                <a:solidFill>
                  <a:srgbClr val="000000"/>
                </a:solidFill>
                <a:latin typeface="Montserrat" panose="00000500000000000000" pitchFamily="2" charset="0"/>
                <a:ea typeface="Open Sans"/>
                <a:cs typeface="Open Sans"/>
                <a:sym typeface="Open Sans"/>
              </a:rPr>
              <a:t>rio </a:t>
            </a:r>
            <a:r>
              <a:rPr lang="pt-BR" altLang="en-US" sz="2800" dirty="0">
                <a:solidFill>
                  <a:srgbClr val="000000"/>
                </a:solidFill>
                <a:latin typeface="Montserrat" panose="00000500000000000000" pitchFamily="2" charset="0"/>
                <a:ea typeface="Open Sans"/>
                <a:cs typeface="Open Sans"/>
                <a:sym typeface="Open Sans"/>
              </a:rPr>
              <a:t>portátil</a:t>
            </a:r>
            <a:r>
              <a:rPr lang="en-US" altLang="pt-BR" sz="2800" dirty="0">
                <a:solidFill>
                  <a:srgbClr val="000000"/>
                </a:solidFill>
                <a:latin typeface="Montserrat" panose="00000500000000000000" pitchFamily="2" charset="0"/>
                <a:ea typeface="Open Sans"/>
                <a:cs typeface="Open Sans"/>
                <a:sym typeface="Open Sans"/>
              </a:rPr>
              <a:t> no munic</a:t>
            </a:r>
            <a:r>
              <a:rPr lang="en-US" altLang="en-US" sz="2800" dirty="0">
                <a:solidFill>
                  <a:srgbClr val="000000"/>
                </a:solidFill>
                <a:latin typeface="Montserrat" panose="00000500000000000000" pitchFamily="2" charset="0"/>
                <a:ea typeface="Open Sans"/>
                <a:cs typeface="Open Sans"/>
                <a:sym typeface="Open Sans"/>
              </a:rPr>
              <a:t>í</a:t>
            </a:r>
            <a:r>
              <a:rPr lang="en-US" altLang="pt-BR" sz="2800" dirty="0">
                <a:solidFill>
                  <a:srgbClr val="000000"/>
                </a:solidFill>
                <a:latin typeface="Montserrat" panose="00000500000000000000" pitchFamily="2" charset="0"/>
                <a:ea typeface="Open Sans"/>
                <a:cs typeface="Open Sans"/>
                <a:sym typeface="Open Sans"/>
              </a:rPr>
              <a:t>pio de Abreu e Lima, PE.</a:t>
            </a:r>
            <a:endParaRPr dirty="0">
              <a:latin typeface="Montserrat" panose="00000500000000000000" pitchFamily="2" charset="0"/>
            </a:endParaRPr>
          </a:p>
        </p:txBody>
      </p:sp>
      <p:sp>
        <p:nvSpPr>
          <p:cNvPr id="6" name="TextBox 17"/>
          <p:cNvSpPr txBox="1"/>
          <p:nvPr/>
        </p:nvSpPr>
        <p:spPr>
          <a:xfrm>
            <a:off x="1060044" y="9937701"/>
            <a:ext cx="9489290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Montserrat" panose="00000500000000000000" pitchFamily="2" charset="0"/>
                <a:ea typeface="Open Sans"/>
                <a:cs typeface="Open Sans"/>
                <a:sym typeface="Open Sans"/>
              </a:rPr>
              <a:t>OBJETIVO DA EXPERIÊNCIA</a:t>
            </a:r>
            <a:endParaRPr lang="en-US" sz="4000" dirty="0">
              <a:solidFill>
                <a:srgbClr val="FFFFFF"/>
              </a:solidFill>
              <a:latin typeface="Montserrat" panose="00000500000000000000" pitchFamily="2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10" name="TextBox 55"/>
          <p:cNvSpPr txBox="1"/>
          <p:nvPr/>
        </p:nvSpPr>
        <p:spPr>
          <a:xfrm>
            <a:off x="768985" y="4249420"/>
            <a:ext cx="21573490" cy="24390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510"/>
              </a:lnSpc>
            </a:pPr>
            <a:r>
              <a:rPr lang="en-US" altLang="pt-BR" sz="5400" b="1" dirty="0">
                <a:solidFill>
                  <a:srgbClr val="0089CD"/>
                </a:solidFill>
                <a:latin typeface="Montserrat" panose="00000500000000000000" pitchFamily="2" charset="0"/>
                <a:ea typeface="League Spartan"/>
                <a:cs typeface="League Spartan"/>
                <a:sym typeface="League Spartan"/>
              </a:rPr>
              <a:t>ATENDIMENTO ODONTOL</a:t>
            </a:r>
            <a:r>
              <a:rPr lang="en-US" altLang="en-US" sz="5400" b="1" dirty="0">
                <a:solidFill>
                  <a:srgbClr val="0089CD"/>
                </a:solidFill>
                <a:latin typeface="Montserrat" panose="00000500000000000000" pitchFamily="2" charset="0"/>
                <a:ea typeface="League Spartan"/>
                <a:cs typeface="League Spartan"/>
                <a:sym typeface="League Spartan"/>
              </a:rPr>
              <a:t>Ó</a:t>
            </a:r>
            <a:r>
              <a:rPr lang="en-US" altLang="pt-BR" sz="5400" b="1" dirty="0">
                <a:solidFill>
                  <a:srgbClr val="0089CD"/>
                </a:solidFill>
                <a:latin typeface="Montserrat" panose="00000500000000000000" pitchFamily="2" charset="0"/>
                <a:ea typeface="League Spartan"/>
                <a:cs typeface="League Spartan"/>
                <a:sym typeface="League Spartan"/>
              </a:rPr>
              <a:t>GICO DOMICILIAR: RELATO DE EXPERI</a:t>
            </a:r>
            <a:r>
              <a:rPr lang="en-US" altLang="en-US" sz="5400" b="1" dirty="0">
                <a:solidFill>
                  <a:srgbClr val="0089CD"/>
                </a:solidFill>
                <a:latin typeface="Montserrat" panose="00000500000000000000" pitchFamily="2" charset="0"/>
                <a:ea typeface="League Spartan"/>
                <a:cs typeface="League Spartan"/>
                <a:sym typeface="League Spartan"/>
              </a:rPr>
              <a:t>Ê</a:t>
            </a:r>
            <a:r>
              <a:rPr lang="en-US" altLang="pt-BR" sz="5400" b="1" dirty="0">
                <a:solidFill>
                  <a:srgbClr val="0089CD"/>
                </a:solidFill>
                <a:latin typeface="Montserrat" panose="00000500000000000000" pitchFamily="2" charset="0"/>
                <a:ea typeface="League Spartan"/>
                <a:cs typeface="League Spartan"/>
                <a:sym typeface="League Spartan"/>
              </a:rPr>
              <a:t>NCIA EM UM MUNIC</a:t>
            </a:r>
            <a:r>
              <a:rPr lang="en-US" altLang="en-US" sz="5400" b="1" dirty="0">
                <a:solidFill>
                  <a:srgbClr val="0089CD"/>
                </a:solidFill>
                <a:latin typeface="Montserrat" panose="00000500000000000000" pitchFamily="2" charset="0"/>
                <a:ea typeface="League Spartan"/>
                <a:cs typeface="League Spartan"/>
                <a:sym typeface="League Spartan"/>
              </a:rPr>
              <a:t>Í</a:t>
            </a:r>
            <a:r>
              <a:rPr lang="en-US" altLang="pt-BR" sz="5400" b="1" dirty="0">
                <a:solidFill>
                  <a:srgbClr val="0089CD"/>
                </a:solidFill>
                <a:latin typeface="Montserrat" panose="00000500000000000000" pitchFamily="2" charset="0"/>
                <a:ea typeface="League Spartan"/>
                <a:cs typeface="League Spartan"/>
                <a:sym typeface="League Spartan"/>
              </a:rPr>
              <a:t>PIO PERNAMBUCANO</a:t>
            </a:r>
            <a:endParaRPr lang="en-US" altLang="pt-BR" sz="5400" b="1" dirty="0">
              <a:solidFill>
                <a:srgbClr val="0089CD"/>
              </a:solidFill>
              <a:latin typeface="Montserrat" panose="00000500000000000000" pitchFamily="2" charset="0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1" name="TextBox 56"/>
          <p:cNvSpPr txBox="1"/>
          <p:nvPr/>
        </p:nvSpPr>
        <p:spPr>
          <a:xfrm>
            <a:off x="3420110" y="6769735"/>
            <a:ext cx="17712055" cy="7029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85"/>
              </a:lnSpc>
              <a:spcBef>
                <a:spcPct val="0"/>
              </a:spcBef>
            </a:pPr>
            <a:r>
              <a:rPr lang="pt-BR" altLang="en-US" sz="2800" b="1" dirty="0">
                <a:solidFill>
                  <a:srgbClr val="000000"/>
                </a:solidFill>
                <a:latin typeface="Montserrat" panose="00000500000000000000" pitchFamily="2" charset="0"/>
                <a:ea typeface="Open Sans"/>
                <a:cs typeface="Open Sans"/>
                <a:sym typeface="Open Sans"/>
              </a:rPr>
              <a:t>Lívia Andrade Rodrigues</a:t>
            </a:r>
            <a:r>
              <a:rPr lang="en-US" sz="2800" b="1" dirty="0">
                <a:solidFill>
                  <a:srgbClr val="000000"/>
                </a:solidFill>
                <a:latin typeface="Montserrat" panose="00000500000000000000" pitchFamily="2" charset="0"/>
                <a:ea typeface="Open Sans"/>
                <a:cs typeface="Open Sans"/>
                <a:sym typeface="Open Sans"/>
              </a:rPr>
              <a:t>¹*, </a:t>
            </a:r>
            <a:r>
              <a:rPr lang="pt-BR" altLang="en-US" sz="2800" b="1" dirty="0">
                <a:solidFill>
                  <a:srgbClr val="000000"/>
                </a:solidFill>
                <a:latin typeface="Montserrat" panose="00000500000000000000" pitchFamily="2" charset="0"/>
                <a:ea typeface="Open Sans"/>
                <a:cs typeface="Open Sans"/>
                <a:sym typeface="Open Sans"/>
              </a:rPr>
              <a:t>Sandra Regina Araújo Meira de Oliveira</a:t>
            </a:r>
            <a:r>
              <a:rPr lang="en-US" sz="2800" b="1" dirty="0">
                <a:solidFill>
                  <a:srgbClr val="000000"/>
                </a:solidFill>
                <a:latin typeface="Montserrat" panose="00000500000000000000" pitchFamily="2" charset="0"/>
                <a:ea typeface="Open Sans"/>
                <a:cs typeface="Open Sans"/>
                <a:sym typeface="Open Sans"/>
              </a:rPr>
              <a:t>²</a:t>
            </a:r>
            <a:endParaRPr lang="en-US" sz="2800" b="1" dirty="0">
              <a:solidFill>
                <a:srgbClr val="000000"/>
              </a:solidFill>
              <a:latin typeface="Montserrat" panose="00000500000000000000" pitchFamily="2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12" name="TextBox 57"/>
          <p:cNvSpPr txBox="1"/>
          <p:nvPr/>
        </p:nvSpPr>
        <p:spPr>
          <a:xfrm>
            <a:off x="828001" y="7455704"/>
            <a:ext cx="21674408" cy="196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20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Montserrat" panose="00000500000000000000" pitchFamily="2" charset="0"/>
                <a:ea typeface="Open Sans"/>
                <a:cs typeface="Open Sans"/>
                <a:sym typeface="Open Sans"/>
              </a:rPr>
              <a:t>¹Secretaria de </a:t>
            </a:r>
            <a:r>
              <a:rPr lang="en-US" sz="2400" dirty="0" err="1">
                <a:solidFill>
                  <a:srgbClr val="000000"/>
                </a:solidFill>
                <a:latin typeface="Montserrat" panose="00000500000000000000" pitchFamily="2" charset="0"/>
                <a:ea typeface="Open Sans"/>
                <a:cs typeface="Open Sans"/>
                <a:sym typeface="Open Sans"/>
              </a:rPr>
              <a:t>Saúde</a:t>
            </a:r>
            <a:r>
              <a:rPr lang="en-US" sz="2400" dirty="0">
                <a:solidFill>
                  <a:srgbClr val="000000"/>
                </a:solidFill>
                <a:latin typeface="Montserrat" panose="00000500000000000000" pitchFamily="2" charset="0"/>
                <a:ea typeface="Open Sans"/>
                <a:cs typeface="Open Sans"/>
                <a:sym typeface="Open Sans"/>
              </a:rPr>
              <a:t> de </a:t>
            </a:r>
            <a:r>
              <a:rPr lang="en-US" sz="2400" dirty="0" err="1">
                <a:solidFill>
                  <a:srgbClr val="000000"/>
                </a:solidFill>
                <a:latin typeface="Montserrat" panose="00000500000000000000" pitchFamily="2" charset="0"/>
                <a:ea typeface="Open Sans"/>
                <a:cs typeface="Open Sans"/>
                <a:sym typeface="Open Sans"/>
              </a:rPr>
              <a:t>Pernambuco</a:t>
            </a:r>
            <a:r>
              <a:rPr lang="en-US" sz="2400" dirty="0">
                <a:solidFill>
                  <a:srgbClr val="000000"/>
                </a:solidFill>
                <a:latin typeface="Montserrat" panose="00000500000000000000" pitchFamily="2" charset="0"/>
                <a:ea typeface="Open Sans"/>
                <a:cs typeface="Open Sans"/>
                <a:sym typeface="Open Sans"/>
              </a:rPr>
              <a:t> (SES-PE), Recife, </a:t>
            </a:r>
            <a:r>
              <a:rPr lang="en-US" sz="2400" dirty="0" err="1">
                <a:solidFill>
                  <a:srgbClr val="000000"/>
                </a:solidFill>
                <a:latin typeface="Montserrat" panose="00000500000000000000" pitchFamily="2" charset="0"/>
                <a:ea typeface="Open Sans"/>
                <a:cs typeface="Open Sans"/>
                <a:sym typeface="Open Sans"/>
              </a:rPr>
              <a:t>Pernambuco</a:t>
            </a:r>
            <a:r>
              <a:rPr lang="en-US" sz="2400" dirty="0">
                <a:solidFill>
                  <a:srgbClr val="000000"/>
                </a:solidFill>
                <a:latin typeface="Montserrat" panose="00000500000000000000" pitchFamily="2" charset="0"/>
                <a:ea typeface="Open Sans"/>
                <a:cs typeface="Open Sans"/>
                <a:sym typeface="Open Sans"/>
              </a:rPr>
              <a:t>. ²</a:t>
            </a:r>
            <a:r>
              <a:rPr lang="pt-BR" altLang="en-US" sz="2400" dirty="0">
                <a:solidFill>
                  <a:srgbClr val="000000"/>
                </a:solidFill>
                <a:latin typeface="Montserrat" panose="00000500000000000000" pitchFamily="2" charset="0"/>
                <a:ea typeface="Open Sans"/>
                <a:cs typeface="Open Sans"/>
                <a:sym typeface="Open Sans"/>
              </a:rPr>
              <a:t>Secretaria Municipal de Saúde de Abreu e Lima</a:t>
            </a:r>
            <a:r>
              <a:rPr lang="en-US" sz="2400" dirty="0">
                <a:solidFill>
                  <a:srgbClr val="000000"/>
                </a:solidFill>
                <a:latin typeface="Montserrat" panose="00000500000000000000" pitchFamily="2" charset="0"/>
                <a:ea typeface="Open Sans"/>
                <a:cs typeface="Open Sans"/>
                <a:sym typeface="Open Sans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Montserrat" panose="00000500000000000000" pitchFamily="2" charset="0"/>
                <a:ea typeface="Open Sans"/>
                <a:cs typeface="Open Sans"/>
                <a:sym typeface="Open Sans"/>
              </a:rPr>
              <a:t>Pernambuco</a:t>
            </a:r>
            <a:r>
              <a:rPr lang="en-US" sz="2400" dirty="0">
                <a:solidFill>
                  <a:srgbClr val="000000"/>
                </a:solidFill>
                <a:latin typeface="Montserrat" panose="00000500000000000000" pitchFamily="2" charset="0"/>
                <a:ea typeface="Open Sans"/>
                <a:cs typeface="Open Sans"/>
                <a:sym typeface="Open Sans"/>
              </a:rPr>
              <a:t>.</a:t>
            </a:r>
            <a:endParaRPr lang="en-US" sz="2400" dirty="0">
              <a:solidFill>
                <a:srgbClr val="000000"/>
              </a:solidFill>
              <a:latin typeface="Montserrat" panose="00000500000000000000" pitchFamily="2" charset="0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5120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Montserrat" panose="00000500000000000000" pitchFamily="2" charset="0"/>
                <a:ea typeface="Open Sans"/>
                <a:cs typeface="Open Sans"/>
                <a:sym typeface="Open Sans"/>
              </a:rPr>
              <a:t>*</a:t>
            </a:r>
            <a:r>
              <a:rPr lang="en-US" sz="2400" dirty="0" err="1">
                <a:solidFill>
                  <a:srgbClr val="000000"/>
                </a:solidFill>
                <a:latin typeface="Montserrat" panose="00000500000000000000" pitchFamily="2" charset="0"/>
                <a:ea typeface="Open Sans"/>
                <a:cs typeface="Open Sans"/>
                <a:sym typeface="Open Sans"/>
              </a:rPr>
              <a:t>Autor</a:t>
            </a:r>
            <a:r>
              <a:rPr lang="en-US" sz="2400" dirty="0">
                <a:solidFill>
                  <a:srgbClr val="000000"/>
                </a:solidFill>
                <a:latin typeface="Montserrat" panose="00000500000000000000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 panose="00000500000000000000" pitchFamily="2" charset="0"/>
                <a:ea typeface="Open Sans"/>
                <a:cs typeface="Open Sans"/>
                <a:sym typeface="Open Sans"/>
              </a:rPr>
              <a:t>correspondente</a:t>
            </a:r>
            <a:r>
              <a:rPr lang="en-US" sz="2400" dirty="0">
                <a:solidFill>
                  <a:srgbClr val="000000"/>
                </a:solidFill>
                <a:latin typeface="Montserrat" panose="00000500000000000000" pitchFamily="2" charset="0"/>
                <a:ea typeface="Open Sans"/>
                <a:cs typeface="Open Sans"/>
                <a:sym typeface="Open Sans"/>
              </a:rPr>
              <a:t>: </a:t>
            </a:r>
            <a:r>
              <a:rPr lang="pt-BR" altLang="en-US" sz="2400" dirty="0">
                <a:solidFill>
                  <a:srgbClr val="000000"/>
                </a:solidFill>
                <a:latin typeface="Montserrat" panose="00000500000000000000" pitchFamily="2" charset="0"/>
                <a:ea typeface="Open Sans"/>
                <a:cs typeface="Open Sans"/>
                <a:sym typeface="Open Sans"/>
              </a:rPr>
              <a:t>liviarodriguees44@gmail.com</a:t>
            </a:r>
            <a:endParaRPr lang="pt-BR" altLang="en-US" sz="2400" dirty="0">
              <a:solidFill>
                <a:srgbClr val="000000"/>
              </a:solidFill>
              <a:latin typeface="Montserrat" panose="00000500000000000000" pitchFamily="2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1044169" y="14186217"/>
            <a:ext cx="9577538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  <p:txBody>
          <a:bodyPr/>
          <a:lstStyle/>
          <a:p>
            <a:endParaRPr lang="pt-BR"/>
          </a:p>
        </p:txBody>
      </p:sp>
      <p:sp>
        <p:nvSpPr>
          <p:cNvPr id="17" name="TextBox 17"/>
          <p:cNvSpPr txBox="1"/>
          <p:nvPr/>
        </p:nvSpPr>
        <p:spPr>
          <a:xfrm>
            <a:off x="860106" y="14298262"/>
            <a:ext cx="9849330" cy="7604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Montserrat" panose="00000500000000000000" pitchFamily="2" charset="0"/>
                <a:ea typeface="Open Sans"/>
                <a:cs typeface="Open Sans"/>
                <a:sym typeface="Open Sans"/>
              </a:rPr>
              <a:t>DESCRIÇÃO DA EXPERIÊNCIA</a:t>
            </a:r>
            <a:endParaRPr lang="en-US" sz="4000" dirty="0">
              <a:solidFill>
                <a:srgbClr val="FFFFFF"/>
              </a:solidFill>
              <a:latin typeface="Montserrat" panose="00000500000000000000" pitchFamily="2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18" name="Freeform 14"/>
          <p:cNvSpPr/>
          <p:nvPr/>
        </p:nvSpPr>
        <p:spPr>
          <a:xfrm>
            <a:off x="1455378" y="25389341"/>
            <a:ext cx="9577538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  <p:txBody>
          <a:bodyPr/>
          <a:lstStyle/>
          <a:p>
            <a:endParaRPr lang="pt-BR"/>
          </a:p>
        </p:txBody>
      </p:sp>
      <p:sp>
        <p:nvSpPr>
          <p:cNvPr id="19" name="TextBox 16"/>
          <p:cNvSpPr txBox="1"/>
          <p:nvPr/>
        </p:nvSpPr>
        <p:spPr>
          <a:xfrm>
            <a:off x="1116560" y="15133458"/>
            <a:ext cx="9649072" cy="14065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485"/>
              </a:lnSpc>
            </a:pPr>
            <a:r>
              <a:rPr lang="en-US" altLang="pt-BR" sz="2800" dirty="0">
                <a:solidFill>
                  <a:srgbClr val="000000"/>
                </a:solidFill>
                <a:latin typeface="Montserrat" panose="00000500000000000000" pitchFamily="2" charset="0"/>
                <a:ea typeface="Open Sans"/>
                <a:cs typeface="Open Sans"/>
                <a:sym typeface="Open Sans"/>
              </a:rPr>
              <a:t>Os atendimentos odontol</a:t>
            </a:r>
            <a:r>
              <a:rPr lang="en-US" altLang="en-US" sz="2800" dirty="0">
                <a:solidFill>
                  <a:srgbClr val="000000"/>
                </a:solidFill>
                <a:latin typeface="Montserrat" panose="00000500000000000000" pitchFamily="2" charset="0"/>
                <a:ea typeface="Open Sans"/>
                <a:cs typeface="Open Sans"/>
                <a:sym typeface="Open Sans"/>
              </a:rPr>
              <a:t>ó</a:t>
            </a:r>
            <a:r>
              <a:rPr lang="en-US" altLang="pt-BR" sz="2800" dirty="0">
                <a:solidFill>
                  <a:srgbClr val="000000"/>
                </a:solidFill>
                <a:latin typeface="Montserrat" panose="00000500000000000000" pitchFamily="2" charset="0"/>
                <a:ea typeface="Open Sans"/>
                <a:cs typeface="Open Sans"/>
                <a:sym typeface="Open Sans"/>
              </a:rPr>
              <a:t>gicos foram direcionados a pacientes vinculados</a:t>
            </a:r>
            <a:r>
              <a:rPr lang="pt-BR" altLang="en-US" sz="2800" dirty="0">
                <a:solidFill>
                  <a:srgbClr val="000000"/>
                </a:solidFill>
                <a:latin typeface="Montserrat" panose="00000500000000000000" pitchFamily="2" charset="0"/>
                <a:ea typeface="Open Sans"/>
                <a:cs typeface="Open Sans"/>
                <a:sym typeface="Open Sans"/>
              </a:rPr>
              <a:t>:</a:t>
            </a:r>
            <a:endParaRPr dirty="0"/>
          </a:p>
        </p:txBody>
      </p:sp>
      <p:sp>
        <p:nvSpPr>
          <p:cNvPr id="20" name="TextBox 17"/>
          <p:cNvSpPr txBox="1"/>
          <p:nvPr/>
        </p:nvSpPr>
        <p:spPr>
          <a:xfrm>
            <a:off x="1304819" y="25508631"/>
            <a:ext cx="9849330" cy="7604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APRENDIZADO E ANÁLISE CRÍTICA</a:t>
            </a:r>
            <a:endParaRPr lang="en-US" sz="40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" name="Freeform 14"/>
          <p:cNvSpPr/>
          <p:nvPr/>
        </p:nvSpPr>
        <p:spPr>
          <a:xfrm>
            <a:off x="12493550" y="9891331"/>
            <a:ext cx="9577538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  <p:txBody>
          <a:bodyPr/>
          <a:lstStyle/>
          <a:p>
            <a:endParaRPr lang="pt-BR"/>
          </a:p>
        </p:txBody>
      </p:sp>
      <p:sp>
        <p:nvSpPr>
          <p:cNvPr id="49" name="TextBox 16"/>
          <p:cNvSpPr txBox="1"/>
          <p:nvPr/>
        </p:nvSpPr>
        <p:spPr>
          <a:xfrm>
            <a:off x="12493551" y="11115468"/>
            <a:ext cx="9649072" cy="13874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485"/>
              </a:lnSpc>
            </a:pPr>
            <a:endParaRPr lang="en-US" sz="2800" dirty="0">
              <a:solidFill>
                <a:srgbClr val="000000"/>
              </a:solidFill>
              <a:latin typeface="Montserrat" panose="00000500000000000000" pitchFamily="2" charset="0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5335"/>
              </a:lnSpc>
            </a:pPr>
            <a:endParaRPr dirty="0"/>
          </a:p>
        </p:txBody>
      </p:sp>
      <p:sp>
        <p:nvSpPr>
          <p:cNvPr id="50" name="TextBox 17"/>
          <p:cNvSpPr txBox="1"/>
          <p:nvPr/>
        </p:nvSpPr>
        <p:spPr>
          <a:xfrm>
            <a:off x="12493550" y="9963340"/>
            <a:ext cx="9489290" cy="742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Montserrat" panose="00000500000000000000" pitchFamily="2" charset="0"/>
                <a:ea typeface="Open Sans"/>
                <a:cs typeface="Open Sans"/>
                <a:sym typeface="Open Sans"/>
              </a:rPr>
              <a:t>OBJETIVOS</a:t>
            </a:r>
            <a:endParaRPr lang="en-US" sz="4000" dirty="0">
              <a:solidFill>
                <a:srgbClr val="FFFFFF"/>
              </a:solidFill>
              <a:latin typeface="Montserrat" panose="00000500000000000000" pitchFamily="2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51" name="Freeform 14"/>
          <p:cNvSpPr/>
          <p:nvPr/>
        </p:nvSpPr>
        <p:spPr>
          <a:xfrm>
            <a:off x="12477784" y="15813619"/>
            <a:ext cx="9577538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  <p:txBody>
          <a:bodyPr/>
          <a:lstStyle/>
          <a:p>
            <a:endParaRPr lang="pt-BR"/>
          </a:p>
        </p:txBody>
      </p:sp>
      <p:sp>
        <p:nvSpPr>
          <p:cNvPr id="52" name="TextBox 16"/>
          <p:cNvSpPr txBox="1"/>
          <p:nvPr/>
        </p:nvSpPr>
        <p:spPr>
          <a:xfrm>
            <a:off x="1323201" y="26722750"/>
            <a:ext cx="9649072" cy="41443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57250" indent="-857250" algn="just">
              <a:lnSpc>
                <a:spcPts val="5485"/>
              </a:lnSpc>
              <a:buFont typeface="Wingdings" panose="05000000000000000000" pitchFamily="2" charset="2"/>
              <a:buChar char="ü"/>
            </a:pPr>
            <a:r>
              <a:rPr lang="pt-BR" sz="2800" dirty="0">
                <a:latin typeface="Montserrat" panose="00000500000000000000" pitchFamily="2" charset="0"/>
              </a:rPr>
              <a:t>      do acesso da população com mobilidade reduzida a serviços de saúde bucal;</a:t>
            </a:r>
            <a:endParaRPr lang="pt-BR" sz="2800" dirty="0">
              <a:latin typeface="Montserrat" panose="00000500000000000000" pitchFamily="2" charset="0"/>
            </a:endParaRPr>
          </a:p>
          <a:p>
            <a:pPr marL="857250" indent="-857250" algn="just">
              <a:lnSpc>
                <a:spcPts val="5485"/>
              </a:lnSpc>
              <a:buFont typeface="Wingdings" panose="05000000000000000000" pitchFamily="2" charset="2"/>
              <a:buChar char="ü"/>
            </a:pPr>
            <a:r>
              <a:rPr lang="pt-BR" sz="2800" dirty="0">
                <a:latin typeface="Montserrat" panose="00000500000000000000" pitchFamily="2" charset="0"/>
              </a:rPr>
              <a:t>Aprendizados: necessidade de estratégias de organização e comunicação eficientes;</a:t>
            </a:r>
            <a:endParaRPr lang="pt-BR" sz="2800" dirty="0">
              <a:latin typeface="Montserrat" panose="00000500000000000000" pitchFamily="2" charset="0"/>
            </a:endParaRPr>
          </a:p>
          <a:p>
            <a:pPr marL="857250" indent="-857250" algn="just">
              <a:lnSpc>
                <a:spcPts val="5485"/>
              </a:lnSpc>
              <a:buFont typeface="Wingdings" panose="05000000000000000000" pitchFamily="2" charset="2"/>
              <a:buChar char="ü"/>
            </a:pPr>
            <a:r>
              <a:rPr lang="pt-BR" sz="2800" dirty="0">
                <a:latin typeface="Montserrat" panose="00000500000000000000" pitchFamily="2" charset="0"/>
              </a:rPr>
              <a:t>Importância de registrar e analisar continuamente os procedimentos realizados.</a:t>
            </a:r>
            <a:endParaRPr sz="2800" dirty="0">
              <a:latin typeface="Montserrat" panose="00000500000000000000" pitchFamily="2" charset="0"/>
            </a:endParaRPr>
          </a:p>
        </p:txBody>
      </p:sp>
      <p:sp>
        <p:nvSpPr>
          <p:cNvPr id="53" name="TextBox 17"/>
          <p:cNvSpPr txBox="1"/>
          <p:nvPr/>
        </p:nvSpPr>
        <p:spPr>
          <a:xfrm>
            <a:off x="12477784" y="15885628"/>
            <a:ext cx="9849330" cy="7604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RESULTADOS</a:t>
            </a:r>
            <a:endParaRPr lang="en-US" sz="40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" name="Freeform 14"/>
          <p:cNvSpPr/>
          <p:nvPr/>
        </p:nvSpPr>
        <p:spPr>
          <a:xfrm>
            <a:off x="12520568" y="25389342"/>
            <a:ext cx="9577538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  <p:txBody>
          <a:bodyPr/>
          <a:lstStyle/>
          <a:p>
            <a:endParaRPr lang="pt-BR"/>
          </a:p>
        </p:txBody>
      </p:sp>
      <p:sp>
        <p:nvSpPr>
          <p:cNvPr id="55" name="TextBox 16"/>
          <p:cNvSpPr txBox="1"/>
          <p:nvPr/>
        </p:nvSpPr>
        <p:spPr>
          <a:xfrm>
            <a:off x="12393371" y="26471438"/>
            <a:ext cx="9849331" cy="5356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335"/>
              </a:lnSpc>
            </a:pPr>
            <a:r>
              <a:rPr lang="pt-BR" sz="2800" dirty="0">
                <a:latin typeface="Montserrat" panose="00000500000000000000" pitchFamily="2" charset="0"/>
              </a:rPr>
              <a:t>   Atendimentos odontológicos itinerantes    desempenham:</a:t>
            </a:r>
            <a:endParaRPr lang="pt-BR" sz="2800" dirty="0">
              <a:latin typeface="Montserrat" panose="00000500000000000000" pitchFamily="2" charset="0"/>
            </a:endParaRPr>
          </a:p>
          <a:p>
            <a:pPr marL="457200" indent="-457200" algn="just">
              <a:lnSpc>
                <a:spcPts val="5335"/>
              </a:lnSpc>
              <a:buFont typeface="Wingdings" panose="05000000000000000000" pitchFamily="2" charset="2"/>
              <a:buChar char="ü"/>
            </a:pPr>
            <a:r>
              <a:rPr lang="pt-BR" sz="2800" dirty="0">
                <a:latin typeface="Montserrat" panose="00000500000000000000" pitchFamily="2" charset="0"/>
              </a:rPr>
              <a:t> Papel essencial na </a:t>
            </a:r>
            <a:r>
              <a:rPr lang="pt-BR" sz="2800" b="1" dirty="0">
                <a:latin typeface="Montserrat" panose="00000500000000000000" pitchFamily="2" charset="0"/>
              </a:rPr>
              <a:t>promoção do cuidado integral </a:t>
            </a:r>
            <a:r>
              <a:rPr lang="pt-BR" sz="2800" dirty="0">
                <a:latin typeface="Montserrat" panose="00000500000000000000" pitchFamily="2" charset="0"/>
              </a:rPr>
              <a:t>ao paciente;</a:t>
            </a:r>
            <a:endParaRPr lang="pt-BR" sz="2800" dirty="0">
              <a:latin typeface="Montserrat" panose="00000500000000000000" pitchFamily="2" charset="0"/>
            </a:endParaRPr>
          </a:p>
          <a:p>
            <a:pPr marL="457200" indent="-457200" algn="just">
              <a:lnSpc>
                <a:spcPts val="5335"/>
              </a:lnSpc>
              <a:buFont typeface="Wingdings" panose="05000000000000000000" pitchFamily="2" charset="2"/>
              <a:buChar char="ü"/>
            </a:pPr>
            <a:r>
              <a:rPr lang="pt-BR" sz="2800" dirty="0">
                <a:latin typeface="Montserrat" panose="00000500000000000000" pitchFamily="2" charset="0"/>
              </a:rPr>
              <a:t>Oferecendo ações </a:t>
            </a:r>
            <a:r>
              <a:rPr lang="pt-BR" sz="2800" b="1" dirty="0">
                <a:latin typeface="Montserrat" panose="00000500000000000000" pitchFamily="2" charset="0"/>
              </a:rPr>
              <a:t>preventivas e curativas </a:t>
            </a:r>
            <a:r>
              <a:rPr lang="pt-BR" sz="2800" dirty="0">
                <a:latin typeface="Montserrat" panose="00000500000000000000" pitchFamily="2" charset="0"/>
              </a:rPr>
              <a:t>ampliadas àqueles que, por diferentes motivos, apresentam limitações para se deslocar até uma unidade de saúde.</a:t>
            </a:r>
            <a:endParaRPr sz="2800" dirty="0">
              <a:latin typeface="Montserrat" panose="00000500000000000000" pitchFamily="2" charset="0"/>
            </a:endParaRPr>
          </a:p>
        </p:txBody>
      </p:sp>
      <p:sp>
        <p:nvSpPr>
          <p:cNvPr id="56" name="TextBox 17"/>
          <p:cNvSpPr txBox="1"/>
          <p:nvPr/>
        </p:nvSpPr>
        <p:spPr>
          <a:xfrm>
            <a:off x="12405776" y="25508631"/>
            <a:ext cx="9849330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CONCLUSÃO E/OU RECOMENDAÇÕES</a:t>
            </a:r>
            <a:endParaRPr lang="en-US" sz="40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" name="TextBox 58"/>
          <p:cNvSpPr txBox="1"/>
          <p:nvPr/>
        </p:nvSpPr>
        <p:spPr>
          <a:xfrm>
            <a:off x="3852590" y="32091621"/>
            <a:ext cx="14830893" cy="778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570" b="1" dirty="0" err="1">
                <a:solidFill>
                  <a:srgbClr val="000000"/>
                </a:solidFill>
                <a:latin typeface="Montserrat" panose="00000500000000000000" pitchFamily="2" charset="0"/>
                <a:ea typeface="League Spartan"/>
                <a:cs typeface="League Spartan"/>
                <a:sym typeface="League Spartan"/>
              </a:rPr>
              <a:t>Referências</a:t>
            </a:r>
            <a:endParaRPr lang="en-US" sz="4570" b="1" dirty="0">
              <a:solidFill>
                <a:srgbClr val="000000"/>
              </a:solidFill>
              <a:latin typeface="Montserrat" panose="00000500000000000000" pitchFamily="2" charset="0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58" name="TextBox 59"/>
          <p:cNvSpPr txBox="1"/>
          <p:nvPr/>
        </p:nvSpPr>
        <p:spPr>
          <a:xfrm>
            <a:off x="1116286" y="33375946"/>
            <a:ext cx="9592832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pt-BR" sz="2400" dirty="0">
                <a:latin typeface="Montserrat" panose="00000500000000000000" pitchFamily="2" charset="0"/>
              </a:rPr>
              <a:t>BRASIL. Ministério da Saúde. Portaria nº 2.436 de 21 de setembro de 2017. Aprova a Política Nacional de Atenção Básica, estabelecendo a revisão de diretrizes para a organização da Atenção Básica, no  âmbito  do  Sistema  Único  de  Saúde  (SUS).  Diário  Oficial  da União, 2017.</a:t>
            </a:r>
            <a:endParaRPr lang="pt-BR" sz="2400" dirty="0">
              <a:latin typeface="Montserrat" panose="00000500000000000000" pitchFamily="2" charset="0"/>
            </a:endParaRPr>
          </a:p>
          <a:p>
            <a:endParaRPr lang="pt-BR" sz="2400" dirty="0">
              <a:latin typeface="Montserrat" panose="00000500000000000000" pitchFamily="2" charset="0"/>
            </a:endParaRPr>
          </a:p>
          <a:p>
            <a:pPr marL="342900" indent="-342900">
              <a:buAutoNum type="arabicPeriod" startAt="2"/>
            </a:pPr>
            <a:r>
              <a:rPr lang="pt-BR" sz="2400" dirty="0">
                <a:latin typeface="Montserrat" panose="00000500000000000000" pitchFamily="2" charset="0"/>
              </a:rPr>
              <a:t>SERRANO, A. Home </a:t>
            </a:r>
            <a:r>
              <a:rPr lang="pt-BR" sz="2400" dirty="0" err="1">
                <a:latin typeface="Montserrat" panose="00000500000000000000" pitchFamily="2" charset="0"/>
              </a:rPr>
              <a:t>care</a:t>
            </a:r>
            <a:r>
              <a:rPr lang="pt-BR" sz="2400" dirty="0">
                <a:latin typeface="Montserrat" panose="00000500000000000000" pitchFamily="2" charset="0"/>
              </a:rPr>
              <a:t> odontológico: o uso da mobilidade odontológica como ferramenta essencial. [Trabalho de Conclusão de Curso]. Manhuaçu: UNIFACIG; 2023.</a:t>
            </a:r>
            <a:endParaRPr lang="pt-BR" sz="2400" dirty="0">
              <a:latin typeface="Montserrat" panose="00000500000000000000" pitchFamily="2" charset="0"/>
            </a:endParaRPr>
          </a:p>
        </p:txBody>
      </p:sp>
      <p:sp>
        <p:nvSpPr>
          <p:cNvPr id="59" name="TextBox 60"/>
          <p:cNvSpPr txBox="1"/>
          <p:nvPr/>
        </p:nvSpPr>
        <p:spPr>
          <a:xfrm>
            <a:off x="12261760" y="33104766"/>
            <a:ext cx="9721080" cy="41540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endParaRPr lang="pt-BR" sz="2400" dirty="0">
              <a:latin typeface="Montserrat" panose="00000500000000000000" pitchFamily="2" charset="0"/>
            </a:endParaRPr>
          </a:p>
          <a:p>
            <a:pPr marL="342900" indent="-342900">
              <a:buAutoNum type="arabicPeriod" startAt="3"/>
            </a:pPr>
            <a:r>
              <a:rPr lang="pt-BR" sz="2400" dirty="0">
                <a:latin typeface="Montserrat" panose="00000500000000000000" pitchFamily="2" charset="0"/>
              </a:rPr>
              <a:t>BRASIL. Ministério da Saúde. Secretaria de Atenção à Saúde. Departamento de Atenção Básica. Coordenação Nacional de Saúde Bucal. Diretrizes da Política Nacional de Saúde Bucal. Diário Oficial da União, 2025. </a:t>
            </a:r>
            <a:endParaRPr lang="pt-BR" sz="2400" dirty="0">
              <a:latin typeface="Montserrat" panose="00000500000000000000" pitchFamily="2" charset="0"/>
            </a:endParaRPr>
          </a:p>
          <a:p>
            <a:pPr marL="342900" indent="-342900">
              <a:buAutoNum type="arabicPeriod" startAt="3"/>
            </a:pPr>
            <a:endParaRPr lang="pt-BR" sz="2400" dirty="0">
              <a:latin typeface="Montserrat" panose="00000500000000000000" pitchFamily="2" charset="0"/>
            </a:endParaRPr>
          </a:p>
          <a:p>
            <a:pPr marL="342900" indent="-342900">
              <a:buAutoNum type="arabicPeriod" startAt="3"/>
            </a:pPr>
            <a:r>
              <a:rPr lang="pt-BR" sz="2400" dirty="0">
                <a:latin typeface="Montserrat" panose="00000500000000000000" pitchFamily="2" charset="0"/>
              </a:rPr>
              <a:t>FERREIRA, M. D.; BORDIN, D.; GRDEN, C. R. B.; CABRAL, L. P. A. Atenção Multiprofissional e o uso do Consultório Odontológico Portátil na Assistência Domiciliar ao paciente Idoso. Braz. J. </a:t>
            </a:r>
            <a:r>
              <a:rPr lang="pt-BR" sz="2400" dirty="0" err="1">
                <a:latin typeface="Montserrat" panose="00000500000000000000" pitchFamily="2" charset="0"/>
              </a:rPr>
              <a:t>Develop</a:t>
            </a:r>
            <a:r>
              <a:rPr lang="pt-BR" sz="2400" dirty="0">
                <a:latin typeface="Montserrat" panose="00000500000000000000" pitchFamily="2" charset="0"/>
              </a:rPr>
              <a:t>., v. 5, n. 12, 31642-5, 2019.</a:t>
            </a:r>
            <a:endParaRPr lang="pt-BR" sz="2400" dirty="0">
              <a:latin typeface="Montserrat" panose="00000500000000000000" pitchFamily="2" charset="0"/>
            </a:endParaRPr>
          </a:p>
          <a:p>
            <a:pPr algn="just">
              <a:lnSpc>
                <a:spcPts val="4025"/>
              </a:lnSpc>
              <a:spcBef>
                <a:spcPct val="0"/>
              </a:spcBef>
            </a:pPr>
            <a:endParaRPr lang="en-US" sz="2400" dirty="0">
              <a:solidFill>
                <a:srgbClr val="000000"/>
              </a:solidFill>
              <a:latin typeface="Montserrat" panose="00000500000000000000" pitchFamily="2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14" name="Retângulo arredondado 13"/>
          <p:cNvSpPr/>
          <p:nvPr/>
        </p:nvSpPr>
        <p:spPr>
          <a:xfrm>
            <a:off x="859155" y="16583259"/>
            <a:ext cx="2189480" cy="108013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en-US" sz="2700" b="1" dirty="0">
                <a:latin typeface="Montserrat" panose="00000500000000000000" pitchFamily="2" charset="0"/>
              </a:rPr>
              <a:t>SAD</a:t>
            </a:r>
            <a:endParaRPr lang="pt-BR" altLang="en-US" sz="2700" b="1" dirty="0">
              <a:latin typeface="Montserrat" panose="00000500000000000000" pitchFamily="2" charset="0"/>
            </a:endParaRPr>
          </a:p>
        </p:txBody>
      </p:sp>
      <p:sp>
        <p:nvSpPr>
          <p:cNvPr id="21" name="Retângulo arredondado 20"/>
          <p:cNvSpPr/>
          <p:nvPr/>
        </p:nvSpPr>
        <p:spPr>
          <a:xfrm>
            <a:off x="3420110" y="16554254"/>
            <a:ext cx="4269740" cy="108013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pt-BR" sz="2700" b="1" dirty="0" err="1">
                <a:latin typeface="Montserrat" panose="00000500000000000000" pitchFamily="2" charset="0"/>
              </a:rPr>
              <a:t>Resid</a:t>
            </a:r>
            <a:r>
              <a:rPr lang="en-US" altLang="en-US" sz="2700" b="1" dirty="0" err="1">
                <a:latin typeface="Montserrat" panose="00000500000000000000" pitchFamily="2" charset="0"/>
              </a:rPr>
              <a:t>ê</a:t>
            </a:r>
            <a:r>
              <a:rPr lang="en-US" altLang="pt-BR" sz="2700" b="1" dirty="0" err="1">
                <a:latin typeface="Montserrat" panose="00000500000000000000" pitchFamily="2" charset="0"/>
              </a:rPr>
              <a:t>ncias</a:t>
            </a:r>
            <a:r>
              <a:rPr lang="en-US" altLang="pt-BR" sz="2700" b="1" dirty="0">
                <a:latin typeface="Montserrat" panose="00000500000000000000" pitchFamily="2" charset="0"/>
              </a:rPr>
              <a:t> </a:t>
            </a:r>
            <a:r>
              <a:rPr lang="en-US" altLang="pt-BR" sz="2700" b="1" dirty="0" err="1">
                <a:latin typeface="Montserrat" panose="00000500000000000000" pitchFamily="2" charset="0"/>
              </a:rPr>
              <a:t>Terap</a:t>
            </a:r>
            <a:r>
              <a:rPr lang="en-US" altLang="en-US" sz="2700" b="1" dirty="0" err="1">
                <a:latin typeface="Montserrat" panose="00000500000000000000" pitchFamily="2" charset="0"/>
              </a:rPr>
              <a:t>ê</a:t>
            </a:r>
            <a:r>
              <a:rPr lang="en-US" altLang="pt-BR" sz="2700" b="1" dirty="0" err="1">
                <a:latin typeface="Montserrat" panose="00000500000000000000" pitchFamily="2" charset="0"/>
              </a:rPr>
              <a:t>uticas</a:t>
            </a:r>
            <a:endParaRPr lang="en-US" altLang="pt-BR" sz="2700" b="1" dirty="0">
              <a:latin typeface="Montserrat" panose="00000500000000000000" pitchFamily="2" charset="0"/>
            </a:endParaRPr>
          </a:p>
        </p:txBody>
      </p:sp>
      <p:sp>
        <p:nvSpPr>
          <p:cNvPr id="22" name="Retângulo arredondado 21"/>
          <p:cNvSpPr/>
          <p:nvPr/>
        </p:nvSpPr>
        <p:spPr>
          <a:xfrm>
            <a:off x="8016875" y="16539845"/>
            <a:ext cx="2994025" cy="108013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en-US" sz="2400" b="1" dirty="0">
                <a:latin typeface="Montserrat" panose="00000500000000000000" pitchFamily="2" charset="0"/>
              </a:rPr>
              <a:t>Regiões de difícil acesso</a:t>
            </a:r>
            <a:endParaRPr lang="pt-BR" altLang="en-US" sz="2400" b="1" dirty="0">
              <a:latin typeface="Montserrat" panose="00000500000000000000" pitchFamily="2" charset="0"/>
            </a:endParaRPr>
          </a:p>
        </p:txBody>
      </p:sp>
      <p:sp>
        <p:nvSpPr>
          <p:cNvPr id="23" name="TextBox 16"/>
          <p:cNvSpPr txBox="1"/>
          <p:nvPr/>
        </p:nvSpPr>
        <p:spPr>
          <a:xfrm>
            <a:off x="12493625" y="11149965"/>
            <a:ext cx="9648825" cy="4291330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just">
              <a:lnSpc>
                <a:spcPts val="5485"/>
              </a:lnSpc>
            </a:pPr>
            <a:r>
              <a:rPr lang="pt-BR" altLang="en-US" sz="2800" dirty="0">
                <a:solidFill>
                  <a:srgbClr val="000000"/>
                </a:solidFill>
                <a:latin typeface="Montserrat" panose="00000500000000000000" pitchFamily="2" charset="0"/>
                <a:ea typeface="Open Sans"/>
                <a:cs typeface="Open Sans"/>
                <a:sym typeface="Open Sans"/>
              </a:rPr>
              <a:t>1. Descrever a </a:t>
            </a:r>
            <a:r>
              <a:rPr lang="pt-BR" altLang="en-US" sz="2800" b="1" dirty="0">
                <a:solidFill>
                  <a:srgbClr val="000000"/>
                </a:solidFill>
                <a:latin typeface="Montserrat" panose="00000500000000000000" pitchFamily="2" charset="0"/>
                <a:ea typeface="Open Sans"/>
                <a:cs typeface="Open Sans"/>
                <a:sym typeface="Open Sans"/>
              </a:rPr>
              <a:t>implantação</a:t>
            </a:r>
            <a:r>
              <a:rPr lang="pt-BR" altLang="en-US" sz="2800" dirty="0">
                <a:solidFill>
                  <a:srgbClr val="000000"/>
                </a:solidFill>
                <a:latin typeface="Montserrat" panose="00000500000000000000" pitchFamily="2" charset="0"/>
                <a:ea typeface="Open Sans"/>
                <a:cs typeface="Open Sans"/>
                <a:sym typeface="Open Sans"/>
              </a:rPr>
              <a:t> do consultório portátil odontológico; </a:t>
            </a:r>
            <a:endParaRPr lang="pt-BR" altLang="en-US" sz="2800" dirty="0">
              <a:solidFill>
                <a:srgbClr val="000000"/>
              </a:solidFill>
              <a:latin typeface="Montserrat" panose="00000500000000000000" pitchFamily="2" charset="0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5485"/>
              </a:lnSpc>
            </a:pPr>
            <a:r>
              <a:rPr lang="pt-BR" altLang="en-US" sz="2800" dirty="0">
                <a:solidFill>
                  <a:srgbClr val="000000"/>
                </a:solidFill>
                <a:latin typeface="Montserrat" panose="00000500000000000000" pitchFamily="2" charset="0"/>
                <a:ea typeface="Open Sans"/>
                <a:cs typeface="Open Sans"/>
                <a:sym typeface="Open Sans"/>
              </a:rPr>
              <a:t>2. Relatar a </a:t>
            </a:r>
            <a:r>
              <a:rPr lang="pt-BR" altLang="en-US" sz="2800" b="1" dirty="0">
                <a:solidFill>
                  <a:srgbClr val="000000"/>
                </a:solidFill>
                <a:latin typeface="Montserrat" panose="00000500000000000000" pitchFamily="2" charset="0"/>
                <a:ea typeface="Open Sans"/>
                <a:cs typeface="Open Sans"/>
                <a:sym typeface="Open Sans"/>
              </a:rPr>
              <a:t>organização e planejamento</a:t>
            </a:r>
            <a:r>
              <a:rPr lang="pt-BR" altLang="en-US" sz="2800" dirty="0">
                <a:solidFill>
                  <a:srgbClr val="000000"/>
                </a:solidFill>
                <a:latin typeface="Montserrat" panose="00000500000000000000" pitchFamily="2" charset="0"/>
                <a:ea typeface="Open Sans"/>
                <a:cs typeface="Open Sans"/>
                <a:sym typeface="Open Sans"/>
              </a:rPr>
              <a:t> das ações domiciliares; </a:t>
            </a:r>
            <a:endParaRPr lang="pt-BR" altLang="en-US" sz="2800" dirty="0">
              <a:solidFill>
                <a:srgbClr val="000000"/>
              </a:solidFill>
              <a:latin typeface="Montserrat" panose="00000500000000000000" pitchFamily="2" charset="0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5485"/>
              </a:lnSpc>
            </a:pPr>
            <a:r>
              <a:rPr lang="pt-BR" altLang="en-US" sz="2800" dirty="0">
                <a:solidFill>
                  <a:srgbClr val="000000"/>
                </a:solidFill>
                <a:latin typeface="Montserrat" panose="00000500000000000000" pitchFamily="2" charset="0"/>
                <a:ea typeface="Open Sans"/>
                <a:cs typeface="Open Sans"/>
                <a:sym typeface="Open Sans"/>
              </a:rPr>
              <a:t>3. Identificar os </a:t>
            </a:r>
            <a:r>
              <a:rPr lang="pt-BR" altLang="en-US" sz="2800" b="1" dirty="0">
                <a:solidFill>
                  <a:srgbClr val="000000"/>
                </a:solidFill>
                <a:latin typeface="Montserrat" panose="00000500000000000000" pitchFamily="2" charset="0"/>
                <a:ea typeface="Open Sans"/>
                <a:cs typeface="Open Sans"/>
                <a:sym typeface="Open Sans"/>
              </a:rPr>
              <a:t>perfis dos pacientes</a:t>
            </a:r>
            <a:r>
              <a:rPr lang="pt-BR" altLang="en-US" sz="2800" dirty="0">
                <a:solidFill>
                  <a:srgbClr val="000000"/>
                </a:solidFill>
                <a:latin typeface="Montserrat" panose="00000500000000000000" pitchFamily="2" charset="0"/>
                <a:ea typeface="Open Sans"/>
                <a:cs typeface="Open Sans"/>
                <a:sym typeface="Open Sans"/>
              </a:rPr>
              <a:t> atendidos pelo consultório portátil. </a:t>
            </a:r>
            <a:endParaRPr lang="en-US" sz="2800" dirty="0">
              <a:solidFill>
                <a:srgbClr val="000000"/>
              </a:solidFill>
              <a:latin typeface="Montserrat" panose="00000500000000000000" pitchFamily="2" charset="0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5335"/>
              </a:lnSpc>
            </a:pPr>
            <a:endParaRPr dirty="0"/>
          </a:p>
        </p:txBody>
      </p:sp>
      <p:graphicFrame>
        <p:nvGraphicFramePr>
          <p:cNvPr id="25" name="Tabela 24"/>
          <p:cNvGraphicFramePr/>
          <p:nvPr>
            <p:custDataLst>
              <p:tags r:id="rId1"/>
            </p:custDataLst>
          </p:nvPr>
        </p:nvGraphicFramePr>
        <p:xfrm>
          <a:off x="12434570" y="17138650"/>
          <a:ext cx="9675495" cy="65589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9500"/>
                <a:gridCol w="4785995"/>
              </a:tblGrid>
              <a:tr h="868680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altLang="en-US" sz="2800" dirty="0">
                          <a:latin typeface="Montserrat" panose="00000500000000000000" pitchFamily="2" charset="0"/>
                        </a:rPr>
                        <a:t>Quadro 1 - Principais resultados</a:t>
                      </a:r>
                      <a:endParaRPr lang="pt-BR" altLang="en-US" sz="2800" dirty="0">
                        <a:latin typeface="Montserrat" panose="00000500000000000000" pitchFamily="2" charset="0"/>
                      </a:endParaRPr>
                    </a:p>
                  </a:txBody>
                  <a:tcPr anchor="ctr"/>
                </a:tc>
                <a:tc hMerge="1">
                  <a:tcPr/>
                </a:tc>
              </a:tr>
              <a:tr h="9448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altLang="en-US" sz="2800" dirty="0">
                          <a:latin typeface="Montserrat" panose="00000500000000000000" pitchFamily="2" charset="0"/>
                          <a:sym typeface="+mn-ea"/>
                        </a:rPr>
                        <a:t>N° PACIENTES ATENDIDOS</a:t>
                      </a:r>
                      <a:endParaRPr lang="pt-BR" altLang="en-US" sz="2800" dirty="0">
                        <a:latin typeface="Montserrat" panose="00000500000000000000" pitchFamily="2" charset="0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altLang="en-US" sz="2800" dirty="0">
                          <a:latin typeface="Montserrat" panose="00000500000000000000" pitchFamily="2" charset="0"/>
                        </a:rPr>
                        <a:t>38 (58% do sexo masculino)</a:t>
                      </a:r>
                      <a:endParaRPr lang="pt-BR" altLang="en-US" sz="2800" dirty="0">
                        <a:latin typeface="Montserrat" panose="00000500000000000000" pitchFamily="2" charset="0"/>
                      </a:endParaRPr>
                    </a:p>
                  </a:txBody>
                  <a:tcPr anchor="ctr"/>
                </a:tc>
              </a:tr>
              <a:tr h="75882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altLang="en-US" sz="2800" dirty="0">
                          <a:latin typeface="Montserrat" panose="00000500000000000000" pitchFamily="2" charset="0"/>
                        </a:rPr>
                        <a:t>MÉDIA ETÁRIA</a:t>
                      </a:r>
                      <a:endParaRPr lang="pt-BR" altLang="en-US" sz="2800" dirty="0">
                        <a:latin typeface="Montserrat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altLang="en-US" sz="2800" dirty="0">
                          <a:latin typeface="Montserrat" panose="00000500000000000000" pitchFamily="2" charset="0"/>
                        </a:rPr>
                        <a:t>62 anos</a:t>
                      </a:r>
                      <a:endParaRPr lang="pt-BR" altLang="en-US" sz="2800" dirty="0">
                        <a:latin typeface="Montserrat" panose="00000500000000000000" pitchFamily="2" charset="0"/>
                      </a:endParaRPr>
                    </a:p>
                  </a:txBody>
                  <a:tcPr anchor="ctr"/>
                </a:tc>
              </a:tr>
              <a:tr h="10693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altLang="en-US" sz="2800" dirty="0">
                          <a:latin typeface="Montserrat" panose="00000500000000000000" pitchFamily="2" charset="0"/>
                        </a:rPr>
                        <a:t>PROCEDIMENTOS</a:t>
                      </a:r>
                      <a:endParaRPr lang="pt-BR" altLang="en-US" sz="2800" dirty="0">
                        <a:latin typeface="Montserrat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altLang="en-US" sz="2800" dirty="0">
                          <a:latin typeface="Montserrat" panose="00000500000000000000" pitchFamily="2" charset="0"/>
                        </a:rPr>
                        <a:t>Restaurações, raspagem e profilaxia</a:t>
                      </a:r>
                      <a:endParaRPr lang="pt-BR" altLang="en-US" sz="2800" dirty="0">
                        <a:latin typeface="Montserrat" panose="00000500000000000000" pitchFamily="2" charset="0"/>
                      </a:endParaRPr>
                    </a:p>
                  </a:txBody>
                  <a:tcPr anchor="ctr"/>
                </a:tc>
              </a:tr>
              <a:tr h="22250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altLang="en-US" sz="2800" dirty="0">
                          <a:latin typeface="Montserrat" panose="00000500000000000000" pitchFamily="2" charset="0"/>
                        </a:rPr>
                        <a:t>DESAFIOS</a:t>
                      </a:r>
                      <a:endParaRPr lang="pt-BR" altLang="en-US" sz="28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altLang="en-US" sz="2800" dirty="0">
                          <a:latin typeface="Montserrat" panose="00000500000000000000" pitchFamily="2" charset="0"/>
                        </a:rPr>
                        <a:t>Logística (sem veiculo exclusivo); necessidade de planejamento e adaptação.</a:t>
                      </a:r>
                      <a:endParaRPr lang="pt-BR" altLang="en-US" sz="28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B>
                      <a:noFill/>
                    </a:lnB>
                  </a:tcPr>
                </a:tc>
              </a:tr>
              <a:tr h="692150">
                <a:tc gridSpan="2">
                  <a:txBody>
                    <a:bodyPr/>
                    <a:p>
                      <a:pPr algn="l">
                        <a:buNone/>
                      </a:pPr>
                      <a:r>
                        <a:rPr lang="pt-BR" altLang="en-US" sz="2000" dirty="0">
                          <a:latin typeface="Montserrat" panose="00000500000000000000" pitchFamily="2" charset="0"/>
                        </a:rPr>
                        <a:t>Fonte: Elaborado pelos autores, 2025.</a:t>
                      </a:r>
                      <a:endParaRPr lang="pt-BR" altLang="en-US" sz="20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anchor="ctr"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" name="Seta: para Cima 1"/>
          <p:cNvSpPr/>
          <p:nvPr/>
        </p:nvSpPr>
        <p:spPr>
          <a:xfrm>
            <a:off x="1953895" y="26760829"/>
            <a:ext cx="535220" cy="582996"/>
          </a:xfrm>
          <a:prstGeom prst="up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9" name="Imagem 8" descr="Uma imagem contendo no interior, homem, em pé, mesa&#10;&#10;O conteúdo gerado por IA pode estar incorreto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63" b="-1"/>
          <a:stretch>
            <a:fillRect/>
          </a:stretch>
        </p:blipFill>
        <p:spPr>
          <a:xfrm>
            <a:off x="1528610" y="17830601"/>
            <a:ext cx="4306252" cy="4509337"/>
          </a:xfrm>
          <a:prstGeom prst="rect">
            <a:avLst/>
          </a:prstGeom>
        </p:spPr>
      </p:pic>
      <p:pic>
        <p:nvPicPr>
          <p:cNvPr id="16" name="Imagem 15" descr="Mulher sentada na cama&#10;&#10;O conteúdo gerado por IA pode estar incorreto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66"/>
          <a:stretch>
            <a:fillRect/>
          </a:stretch>
        </p:blipFill>
        <p:spPr>
          <a:xfrm>
            <a:off x="6377086" y="17815430"/>
            <a:ext cx="3671173" cy="4534360"/>
          </a:xfrm>
          <a:prstGeom prst="rect">
            <a:avLst/>
          </a:prstGeom>
        </p:spPr>
      </p:pic>
      <p:sp>
        <p:nvSpPr>
          <p:cNvPr id="24" name="Retângulo: Cantos Arredondados 23"/>
          <p:cNvSpPr/>
          <p:nvPr/>
        </p:nvSpPr>
        <p:spPr>
          <a:xfrm>
            <a:off x="8683166" y="19694720"/>
            <a:ext cx="371475" cy="295428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: Cantos Arredondados 25"/>
          <p:cNvSpPr/>
          <p:nvPr/>
        </p:nvSpPr>
        <p:spPr>
          <a:xfrm>
            <a:off x="3157307" y="19931376"/>
            <a:ext cx="371475" cy="195884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8" name="Imagem 27" descr="Uma imagem contendo quarto de hospital, mulher, quarto, segurando&#10;&#10;O conteúdo gerado por IA pode estar incorreto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9" b="12498"/>
          <a:stretch>
            <a:fillRect/>
          </a:stretch>
        </p:blipFill>
        <p:spPr>
          <a:xfrm>
            <a:off x="3509837" y="22362257"/>
            <a:ext cx="5154385" cy="2869776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761*520"/>
  <p:tag name="TABLE_ENDDRAG_RECT" val="979*1360*761*521"/>
</p:tagLst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2658</Words>
  <Application>WPS Presentation</Application>
  <PresentationFormat>Personalizar</PresentationFormat>
  <Paragraphs>79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SimSun</vt:lpstr>
      <vt:lpstr>Wingdings</vt:lpstr>
      <vt:lpstr>Montserrat</vt:lpstr>
      <vt:lpstr>Liberation Mono</vt:lpstr>
      <vt:lpstr>Open Sans</vt:lpstr>
      <vt:lpstr>League Spartan</vt:lpstr>
      <vt:lpstr>Calibri</vt:lpstr>
      <vt:lpstr>Microsoft YaHei</vt:lpstr>
      <vt:lpstr>Arial Unicode MS</vt:lpstr>
      <vt:lpstr>Tema do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rao656402</dc:creator>
  <cp:lastModifiedBy>USUARIO</cp:lastModifiedBy>
  <cp:revision>18</cp:revision>
  <dcterms:created xsi:type="dcterms:W3CDTF">2025-09-30T13:28:00Z</dcterms:created>
  <dcterms:modified xsi:type="dcterms:W3CDTF">2025-11-04T15:26:21Z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A92E215DE59C447F8E3734FC68A43AA7_12</vt:lpwstr>
  </property>
  <property fmtid="{D5CDD505-2E9C-101B-9397-08002B2CF9AE}" pid="3" name="KSOProductBuildVer">
    <vt:lpwstr>1046-12.2.0.23131</vt:lpwstr>
  </property>
</Properties>
</file>