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p:scale>
          <a:sx n="33" d="100"/>
          <a:sy n="33" d="100"/>
        </p:scale>
        <p:origin x="-2340" y="738"/>
      </p:cViewPr>
      <p:guideLst>
        <p:guide orient="horz" pos="12701"/>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04/11/2025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04/11/2025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04/11/2025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706712" y="9261683"/>
            <a:ext cx="10044726" cy="1251550"/>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 name="TextBox 16"/>
          <p:cNvSpPr txBox="1"/>
          <p:nvPr/>
        </p:nvSpPr>
        <p:spPr>
          <a:xfrm>
            <a:off x="840271" y="10348070"/>
            <a:ext cx="9896966" cy="2795637"/>
          </a:xfrm>
          <a:prstGeom prst="rect">
            <a:avLst/>
          </a:prstGeom>
        </p:spPr>
        <p:txBody>
          <a:bodyPr wrap="square" lIns="0" tIns="0" rIns="0" bIns="0" rtlCol="0" anchor="t">
            <a:spAutoFit/>
          </a:bodyPr>
          <a:lstStyle/>
          <a:p>
            <a:pPr algn="just">
              <a:lnSpc>
                <a:spcPts val="5486"/>
              </a:lnSpc>
            </a:pPr>
            <a:r>
              <a:rPr lang="pt-BR" sz="2800" dirty="0" smtClean="0"/>
              <a:t>Reativação </a:t>
            </a:r>
            <a:r>
              <a:rPr lang="pt-BR" sz="2800" dirty="0"/>
              <a:t>da vigilância da Doença de Chagas em territórios da VI Gerência Regional de Saúde, com enfoque em áreas rurais e de </a:t>
            </a:r>
            <a:r>
              <a:rPr lang="pt-BR" sz="2800" dirty="0" smtClean="0"/>
              <a:t>risco.</a:t>
            </a:r>
            <a:endParaRPr lang="en-US" sz="2800" dirty="0" smtClean="0">
              <a:solidFill>
                <a:srgbClr val="000000"/>
              </a:solidFill>
              <a:latin typeface="Montserrat" pitchFamily="2" charset="0"/>
              <a:ea typeface="Open Sans"/>
              <a:cs typeface="Open Sans"/>
              <a:sym typeface="Open Sans"/>
            </a:endParaRPr>
          </a:p>
          <a:p>
            <a:pPr algn="ctr">
              <a:lnSpc>
                <a:spcPts val="5337"/>
              </a:lnSpc>
            </a:pPr>
            <a:endParaRPr dirty="0"/>
          </a:p>
        </p:txBody>
      </p:sp>
      <p:sp>
        <p:nvSpPr>
          <p:cNvPr id="6" name="TextBox 17"/>
          <p:cNvSpPr txBox="1"/>
          <p:nvPr/>
        </p:nvSpPr>
        <p:spPr>
          <a:xfrm>
            <a:off x="1060044" y="9527332"/>
            <a:ext cx="948929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 DA EXPERIÊNCIA</a:t>
            </a:r>
          </a:p>
        </p:txBody>
      </p:sp>
      <p:sp>
        <p:nvSpPr>
          <p:cNvPr id="10" name="TextBox 55"/>
          <p:cNvSpPr txBox="1"/>
          <p:nvPr/>
        </p:nvSpPr>
        <p:spPr>
          <a:xfrm>
            <a:off x="740935" y="4388356"/>
            <a:ext cx="21278145" cy="1231106"/>
          </a:xfrm>
          <a:prstGeom prst="rect">
            <a:avLst/>
          </a:prstGeom>
        </p:spPr>
        <p:txBody>
          <a:bodyPr wrap="square" lIns="0" tIns="0" rIns="0" bIns="0" rtlCol="0" anchor="t">
            <a:spAutoFit/>
          </a:bodyPr>
          <a:lstStyle/>
          <a:p>
            <a:pPr algn="ctr"/>
            <a:r>
              <a:rPr lang="pt-BR" sz="4000" b="1" dirty="0" smtClean="0">
                <a:solidFill>
                  <a:srgbClr val="0089CD"/>
                </a:solidFill>
                <a:latin typeface="Montserrat" pitchFamily="2" charset="0"/>
                <a:ea typeface="League Spartan"/>
                <a:cs typeface="League Spartan"/>
                <a:sym typeface="League Spartan"/>
              </a:rPr>
              <a:t>Retomada </a:t>
            </a:r>
            <a:r>
              <a:rPr lang="pt-BR" sz="4000" b="1" dirty="0">
                <a:solidFill>
                  <a:srgbClr val="0089CD"/>
                </a:solidFill>
                <a:latin typeface="Montserrat" pitchFamily="2" charset="0"/>
                <a:ea typeface="League Spartan"/>
                <a:cs typeface="League Spartan"/>
                <a:sym typeface="League Spartan"/>
              </a:rPr>
              <a:t>das Ações de Vigilância da Doença de Chagas Uma experiência da VI Gerência Regional de Saúde no fortalecimento da proteção à </a:t>
            </a:r>
            <a:r>
              <a:rPr lang="pt-BR" sz="4000" b="1" dirty="0" smtClean="0">
                <a:solidFill>
                  <a:srgbClr val="0089CD"/>
                </a:solidFill>
                <a:latin typeface="Montserrat" pitchFamily="2" charset="0"/>
                <a:ea typeface="League Spartan"/>
                <a:cs typeface="League Spartan"/>
                <a:sym typeface="League Spartan"/>
              </a:rPr>
              <a:t>vida</a:t>
            </a:r>
            <a:endParaRPr lang="en-US" sz="4000" b="1" dirty="0">
              <a:solidFill>
                <a:srgbClr val="0089CD"/>
              </a:solidFill>
              <a:latin typeface="Montserrat" pitchFamily="2" charset="0"/>
              <a:ea typeface="League Spartan"/>
              <a:cs typeface="League Spartan"/>
              <a:sym typeface="League Spartan"/>
            </a:endParaRPr>
          </a:p>
        </p:txBody>
      </p:sp>
      <p:sp>
        <p:nvSpPr>
          <p:cNvPr id="11" name="TextBox 56"/>
          <p:cNvSpPr txBox="1"/>
          <p:nvPr/>
        </p:nvSpPr>
        <p:spPr>
          <a:xfrm>
            <a:off x="1342833" y="5899594"/>
            <a:ext cx="20939036" cy="2170018"/>
          </a:xfrm>
          <a:prstGeom prst="rect">
            <a:avLst/>
          </a:prstGeom>
        </p:spPr>
        <p:txBody>
          <a:bodyPr wrap="square" lIns="0" tIns="0" rIns="0" bIns="0" rtlCol="0" anchor="t">
            <a:spAutoFit/>
          </a:bodyPr>
          <a:lstStyle/>
          <a:p>
            <a:pPr algn="ctr">
              <a:spcBef>
                <a:spcPct val="0"/>
              </a:spcBef>
            </a:pPr>
            <a:r>
              <a:rPr lang="en-US" sz="3918" dirty="0">
                <a:solidFill>
                  <a:srgbClr val="000000"/>
                </a:solidFill>
                <a:latin typeface="Montserrat" pitchFamily="2" charset="0"/>
                <a:ea typeface="Open Sans"/>
                <a:cs typeface="Open Sans"/>
                <a:sym typeface="Open Sans"/>
              </a:rPr>
              <a:t> </a:t>
            </a:r>
            <a:r>
              <a:rPr lang="en-US" sz="2800" b="1" dirty="0" smtClean="0">
                <a:solidFill>
                  <a:srgbClr val="000000"/>
                </a:solidFill>
                <a:latin typeface="Montserrat" pitchFamily="2" charset="0"/>
                <a:ea typeface="Open Sans"/>
                <a:cs typeface="Open Sans"/>
                <a:sym typeface="Open Sans"/>
              </a:rPr>
              <a:t>Marcia Adriana da Silva Vasconcellos</a:t>
            </a:r>
            <a:r>
              <a:rPr lang="en-US" sz="2800" b="1" dirty="0" smtClean="0">
                <a:solidFill>
                  <a:srgbClr val="000000"/>
                </a:solidFill>
                <a:latin typeface="Montserrat" pitchFamily="2" charset="0"/>
                <a:ea typeface="Open Sans"/>
                <a:cs typeface="Open Sans"/>
                <a:sym typeface="Open Sans"/>
              </a:rPr>
              <a:t>¹</a:t>
            </a:r>
            <a:r>
              <a:rPr lang="en-US" sz="2800" b="1" dirty="0">
                <a:solidFill>
                  <a:srgbClr val="000000"/>
                </a:solidFill>
                <a:latin typeface="Montserrat" pitchFamily="2" charset="0"/>
                <a:ea typeface="Open Sans"/>
                <a:cs typeface="Open Sans"/>
                <a:sym typeface="Open Sans"/>
              </a:rPr>
              <a:t>*, </a:t>
            </a:r>
            <a:r>
              <a:rPr lang="en-US" sz="2800" b="1" dirty="0" smtClean="0">
                <a:solidFill>
                  <a:srgbClr val="000000"/>
                </a:solidFill>
                <a:latin typeface="Montserrat" pitchFamily="2" charset="0"/>
                <a:ea typeface="Open Sans"/>
                <a:cs typeface="Open Sans"/>
                <a:sym typeface="Open Sans"/>
              </a:rPr>
              <a:t>Ana C. R. Silva</a:t>
            </a:r>
            <a:r>
              <a:rPr lang="en-US" sz="2800" b="1" dirty="0" smtClean="0">
                <a:solidFill>
                  <a:srgbClr val="000000"/>
                </a:solidFill>
                <a:latin typeface="Montserrat" pitchFamily="2" charset="0"/>
                <a:ea typeface="Open Sans"/>
                <a:cs typeface="Open Sans"/>
                <a:sym typeface="Open Sans"/>
              </a:rPr>
              <a:t>²</a:t>
            </a:r>
            <a:r>
              <a:rPr lang="en-US" sz="2800" b="1" dirty="0">
                <a:solidFill>
                  <a:srgbClr val="000000"/>
                </a:solidFill>
                <a:latin typeface="Montserrat" pitchFamily="2" charset="0"/>
                <a:ea typeface="Open Sans"/>
                <a:cs typeface="Open Sans"/>
                <a:sym typeface="Open Sans"/>
              </a:rPr>
              <a:t>, </a:t>
            </a:r>
            <a:r>
              <a:rPr lang="en-US" sz="2800" b="1" dirty="0" smtClean="0">
                <a:solidFill>
                  <a:srgbClr val="000000"/>
                </a:solidFill>
                <a:latin typeface="Montserrat" pitchFamily="2" charset="0"/>
                <a:ea typeface="Open Sans"/>
                <a:cs typeface="Open Sans"/>
                <a:sym typeface="Open Sans"/>
              </a:rPr>
              <a:t>Ana PP. D. Pires³</a:t>
            </a:r>
            <a:r>
              <a:rPr lang="en-US" sz="2800" b="1" dirty="0">
                <a:solidFill>
                  <a:srgbClr val="000000"/>
                </a:solidFill>
                <a:latin typeface="Montserrat" pitchFamily="2" charset="0"/>
                <a:ea typeface="Open Sans"/>
                <a:cs typeface="Open Sans"/>
                <a:sym typeface="Open Sans"/>
              </a:rPr>
              <a:t>, </a:t>
            </a:r>
            <a:r>
              <a:rPr lang="en-US" sz="2800" b="1" dirty="0" smtClean="0">
                <a:solidFill>
                  <a:srgbClr val="000000"/>
                </a:solidFill>
                <a:latin typeface="Montserrat" pitchFamily="2" charset="0"/>
                <a:ea typeface="Open Sans"/>
                <a:cs typeface="Open Sans"/>
                <a:sym typeface="Open Sans"/>
              </a:rPr>
              <a:t>Bruno H. A.G.L Barros</a:t>
            </a:r>
            <a:r>
              <a:rPr lang="en-US" sz="2800" b="1" dirty="0" smtClean="0">
                <a:solidFill>
                  <a:srgbClr val="000000"/>
                </a:solidFill>
                <a:latin typeface="Montserrat" pitchFamily="2" charset="0"/>
                <a:ea typeface="Open Sans"/>
                <a:cs typeface="Open Sans"/>
                <a:sym typeface="Open Sans"/>
              </a:rPr>
              <a:t>²</a:t>
            </a:r>
            <a:r>
              <a:rPr lang="en-US" sz="2800" b="1" dirty="0">
                <a:solidFill>
                  <a:srgbClr val="000000"/>
                </a:solidFill>
                <a:latin typeface="Montserrat" pitchFamily="2" charset="0"/>
                <a:ea typeface="Open Sans"/>
                <a:cs typeface="Open Sans"/>
                <a:sym typeface="Open Sans"/>
              </a:rPr>
              <a:t>, </a:t>
            </a:r>
            <a:r>
              <a:rPr lang="en-US" sz="2800" b="1" dirty="0" err="1" smtClean="0">
                <a:solidFill>
                  <a:srgbClr val="000000"/>
                </a:solidFill>
                <a:latin typeface="Montserrat" pitchFamily="2" charset="0"/>
                <a:ea typeface="Open Sans"/>
                <a:cs typeface="Open Sans"/>
                <a:sym typeface="Open Sans"/>
              </a:rPr>
              <a:t>Darly</a:t>
            </a:r>
            <a:r>
              <a:rPr lang="en-US" sz="2800" b="1" dirty="0" smtClean="0">
                <a:solidFill>
                  <a:srgbClr val="000000"/>
                </a:solidFill>
                <a:latin typeface="Montserrat" pitchFamily="2" charset="0"/>
                <a:ea typeface="Open Sans"/>
                <a:cs typeface="Open Sans"/>
                <a:sym typeface="Open Sans"/>
              </a:rPr>
              <a:t> M. S. Gomes</a:t>
            </a:r>
            <a:r>
              <a:rPr lang="en-US" sz="2800" b="1" dirty="0" smtClean="0">
                <a:solidFill>
                  <a:srgbClr val="000000"/>
                </a:solidFill>
                <a:latin typeface="Montserrat" pitchFamily="2" charset="0"/>
                <a:ea typeface="Open Sans"/>
                <a:cs typeface="Open Sans"/>
                <a:sym typeface="Open Sans"/>
              </a:rPr>
              <a:t>³, </a:t>
            </a:r>
            <a:r>
              <a:rPr lang="en-US" sz="2800" b="1" dirty="0" err="1" smtClean="0">
                <a:solidFill>
                  <a:srgbClr val="000000"/>
                </a:solidFill>
                <a:latin typeface="Montserrat" pitchFamily="2" charset="0"/>
                <a:ea typeface="Open Sans"/>
                <a:cs typeface="Open Sans"/>
                <a:sym typeface="Open Sans"/>
              </a:rPr>
              <a:t>Débora</a:t>
            </a:r>
            <a:r>
              <a:rPr lang="en-US" sz="2800" b="1" dirty="0" smtClean="0">
                <a:solidFill>
                  <a:srgbClr val="000000"/>
                </a:solidFill>
                <a:latin typeface="Montserrat" pitchFamily="2" charset="0"/>
                <a:ea typeface="Open Sans"/>
                <a:cs typeface="Open Sans"/>
                <a:sym typeface="Open Sans"/>
              </a:rPr>
              <a:t> M. A. Costa</a:t>
            </a:r>
            <a:r>
              <a:rPr lang="en-US" sz="2800" b="1" baseline="30000" dirty="0" smtClean="0">
                <a:solidFill>
                  <a:srgbClr val="000000"/>
                </a:solidFill>
                <a:latin typeface="Montserrat" pitchFamily="2" charset="0"/>
                <a:ea typeface="Open Sans"/>
                <a:cs typeface="Open Sans"/>
                <a:sym typeface="Open Sans"/>
              </a:rPr>
              <a:t>4</a:t>
            </a:r>
            <a:r>
              <a:rPr lang="en-US" sz="2800" b="1" dirty="0" smtClean="0">
                <a:solidFill>
                  <a:srgbClr val="000000"/>
                </a:solidFill>
                <a:latin typeface="Montserrat" pitchFamily="2" charset="0"/>
                <a:ea typeface="Open Sans"/>
                <a:cs typeface="Open Sans"/>
                <a:sym typeface="Open Sans"/>
              </a:rPr>
              <a:t> </a:t>
            </a:r>
            <a:r>
              <a:rPr lang="pt-BR" sz="2800" b="1" dirty="0" err="1" smtClean="0">
                <a:latin typeface="Montserrat"/>
              </a:rPr>
              <a:t>Flaviane</a:t>
            </a:r>
            <a:r>
              <a:rPr lang="pt-BR" sz="2800" b="1" dirty="0" smtClean="0">
                <a:latin typeface="Montserrat"/>
              </a:rPr>
              <a:t> </a:t>
            </a:r>
            <a:r>
              <a:rPr lang="pt-BR" sz="2800" b="1" dirty="0">
                <a:latin typeface="Montserrat"/>
              </a:rPr>
              <a:t>Alves de Araújo </a:t>
            </a:r>
            <a:r>
              <a:rPr lang="pt-BR" sz="2800" b="1" dirty="0" smtClean="0">
                <a:latin typeface="Montserrat"/>
              </a:rPr>
              <a:t>Ferraz</a:t>
            </a:r>
            <a:r>
              <a:rPr lang="pt-BR" sz="2800" b="1" baseline="30000" dirty="0" smtClean="0">
                <a:latin typeface="Montserrat"/>
              </a:rPr>
              <a:t>5</a:t>
            </a:r>
            <a:r>
              <a:rPr lang="pt-BR" sz="2800" b="1" dirty="0" smtClean="0">
                <a:latin typeface="Montserrat"/>
              </a:rPr>
              <a:t>; </a:t>
            </a:r>
            <a:r>
              <a:rPr lang="pt-BR" sz="2800" b="1" dirty="0" err="1">
                <a:latin typeface="Montserrat"/>
              </a:rPr>
              <a:t>Glawcy</a:t>
            </a:r>
            <a:r>
              <a:rPr lang="pt-BR" sz="2800" b="1" dirty="0">
                <a:latin typeface="Montserrat"/>
              </a:rPr>
              <a:t> </a:t>
            </a:r>
            <a:r>
              <a:rPr lang="pt-BR" sz="2800" b="1" dirty="0" err="1">
                <a:latin typeface="Montserrat"/>
              </a:rPr>
              <a:t>Reginna</a:t>
            </a:r>
            <a:r>
              <a:rPr lang="pt-BR" sz="2800" b="1" dirty="0">
                <a:latin typeface="Montserrat"/>
              </a:rPr>
              <a:t> Amaral Ramos Silva </a:t>
            </a:r>
            <a:r>
              <a:rPr lang="pt-BR" sz="2800" b="1" dirty="0" smtClean="0">
                <a:latin typeface="Montserrat"/>
              </a:rPr>
              <a:t>Barros</a:t>
            </a:r>
            <a:r>
              <a:rPr lang="pt-BR" sz="2800" b="1" baseline="30000" dirty="0" smtClean="0">
                <a:latin typeface="Montserrat"/>
              </a:rPr>
              <a:t>6</a:t>
            </a:r>
            <a:r>
              <a:rPr lang="pt-BR" sz="2800" b="1" dirty="0" smtClean="0">
                <a:latin typeface="Montserrat"/>
              </a:rPr>
              <a:t>; </a:t>
            </a:r>
            <a:r>
              <a:rPr lang="pt-BR" sz="2800" b="1" dirty="0">
                <a:latin typeface="Montserrat"/>
              </a:rPr>
              <a:t>Hellen Viana </a:t>
            </a:r>
            <a:r>
              <a:rPr lang="pt-BR" sz="2800" b="1" dirty="0" smtClean="0">
                <a:latin typeface="Montserrat"/>
              </a:rPr>
              <a:t>Matias</a:t>
            </a:r>
            <a:r>
              <a:rPr lang="pt-BR" sz="2800" b="1" baseline="30000" dirty="0" smtClean="0">
                <a:latin typeface="Montserrat"/>
              </a:rPr>
              <a:t>7</a:t>
            </a:r>
            <a:r>
              <a:rPr lang="pt-BR" sz="2800" b="1" dirty="0" smtClean="0">
                <a:latin typeface="Montserrat"/>
              </a:rPr>
              <a:t>; </a:t>
            </a:r>
            <a:r>
              <a:rPr lang="pt-BR" sz="2800" b="1" dirty="0">
                <a:latin typeface="Montserrat"/>
              </a:rPr>
              <a:t>Luciana Cristiane da Silva Barros Santos </a:t>
            </a:r>
            <a:r>
              <a:rPr lang="pt-BR" sz="2800" b="1" dirty="0" smtClean="0">
                <a:latin typeface="Montserrat"/>
              </a:rPr>
              <a:t>Mandú</a:t>
            </a:r>
            <a:r>
              <a:rPr lang="pt-BR" sz="2800" b="1" baseline="30000" dirty="0" smtClean="0">
                <a:latin typeface="Montserrat"/>
              </a:rPr>
              <a:t>8</a:t>
            </a:r>
            <a:r>
              <a:rPr lang="pt-BR" sz="2800" b="1" dirty="0" smtClean="0">
                <a:latin typeface="Montserrat"/>
              </a:rPr>
              <a:t>; </a:t>
            </a:r>
            <a:r>
              <a:rPr lang="pt-BR" sz="2800" b="1" dirty="0">
                <a:latin typeface="Montserrat"/>
              </a:rPr>
              <a:t>Rosângela Maria Rodrigues </a:t>
            </a:r>
            <a:r>
              <a:rPr lang="pt-BR" sz="2800" b="1" dirty="0" smtClean="0">
                <a:latin typeface="Montserrat"/>
              </a:rPr>
              <a:t>Silva</a:t>
            </a:r>
            <a:r>
              <a:rPr lang="pt-BR" sz="2800" b="1" baseline="30000" dirty="0" smtClean="0">
                <a:latin typeface="Montserrat"/>
              </a:rPr>
              <a:t>9</a:t>
            </a:r>
            <a:r>
              <a:rPr lang="pt-BR" sz="2800" b="1" dirty="0" smtClean="0">
                <a:latin typeface="Montserrat"/>
              </a:rPr>
              <a:t>.</a:t>
            </a:r>
            <a:endParaRPr lang="pt-BR" sz="2800" b="1" dirty="0">
              <a:latin typeface="Montserrat"/>
            </a:endParaRPr>
          </a:p>
          <a:p>
            <a:pPr algn="ctr">
              <a:lnSpc>
                <a:spcPts val="5486"/>
              </a:lnSpc>
              <a:spcBef>
                <a:spcPct val="0"/>
              </a:spcBef>
            </a:pPr>
            <a:endParaRPr lang="en-US" sz="2800" b="1" baseline="30000" dirty="0" smtClean="0">
              <a:solidFill>
                <a:srgbClr val="000000"/>
              </a:solidFill>
              <a:latin typeface="Montserrat" pitchFamily="2" charset="0"/>
              <a:ea typeface="Open Sans"/>
              <a:cs typeface="Open Sans"/>
              <a:sym typeface="Open Sans"/>
            </a:endParaRPr>
          </a:p>
        </p:txBody>
      </p:sp>
      <p:sp>
        <p:nvSpPr>
          <p:cNvPr id="12" name="TextBox 57"/>
          <p:cNvSpPr txBox="1"/>
          <p:nvPr/>
        </p:nvSpPr>
        <p:spPr>
          <a:xfrm>
            <a:off x="840271" y="7559940"/>
            <a:ext cx="21674408" cy="1023357"/>
          </a:xfrm>
          <a:prstGeom prst="rect">
            <a:avLst/>
          </a:prstGeom>
        </p:spPr>
        <p:txBody>
          <a:bodyPr wrap="square" lIns="0" tIns="0" rIns="0" bIns="0" rtlCol="0" anchor="t">
            <a:spAutoFit/>
          </a:bodyPr>
          <a:lstStyle/>
          <a:p>
            <a:pPr algn="ctr">
              <a:spcBef>
                <a:spcPct val="0"/>
              </a:spcBef>
            </a:pPr>
            <a:r>
              <a:rPr lang="en-US" sz="2400" dirty="0" smtClean="0">
                <a:solidFill>
                  <a:srgbClr val="000000"/>
                </a:solidFill>
                <a:latin typeface="Montserrat" pitchFamily="2" charset="0"/>
                <a:ea typeface="Open Sans"/>
                <a:cs typeface="Open Sans"/>
                <a:sym typeface="Open Sans"/>
              </a:rPr>
              <a:t>¹VI  </a:t>
            </a:r>
            <a:r>
              <a:rPr lang="en-US" sz="2400" dirty="0" err="1" smtClean="0">
                <a:solidFill>
                  <a:srgbClr val="000000"/>
                </a:solidFill>
                <a:latin typeface="Montserrat" pitchFamily="2" charset="0"/>
                <a:ea typeface="Open Sans"/>
                <a:cs typeface="Open Sans"/>
                <a:sym typeface="Open Sans"/>
              </a:rPr>
              <a:t>Gerência</a:t>
            </a:r>
            <a:r>
              <a:rPr lang="en-US" sz="2400" dirty="0" smtClean="0">
                <a:solidFill>
                  <a:srgbClr val="000000"/>
                </a:solidFill>
                <a:latin typeface="Montserrat" pitchFamily="2" charset="0"/>
                <a:ea typeface="Open Sans"/>
                <a:cs typeface="Open Sans"/>
                <a:sym typeface="Open Sans"/>
              </a:rPr>
              <a:t>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 VI GERES-PE),  </a:t>
            </a:r>
            <a:r>
              <a:rPr lang="en-US" sz="2400" dirty="0" err="1" smtClean="0">
                <a:solidFill>
                  <a:srgbClr val="000000"/>
                </a:solidFill>
                <a:latin typeface="Montserrat" pitchFamily="2" charset="0"/>
                <a:ea typeface="Open Sans"/>
                <a:cs typeface="Open Sans"/>
                <a:sym typeface="Open Sans"/>
              </a:rPr>
              <a:t>Arcoverde</a:t>
            </a:r>
            <a:r>
              <a:rPr lang="en-US" sz="2400" dirty="0" smtClean="0">
                <a:solidFill>
                  <a:srgbClr val="000000"/>
                </a:solidFill>
                <a:latin typeface="Montserrat" pitchFamily="2" charset="0"/>
                <a:ea typeface="Open Sans"/>
                <a:cs typeface="Open Sans"/>
                <a:sym typeface="Open Sans"/>
              </a:rPr>
              <a:t> </a:t>
            </a:r>
            <a:r>
              <a:rPr lang="en-US" sz="2400" dirty="0" smtClean="0">
                <a:solidFill>
                  <a:srgbClr val="000000"/>
                </a:solidFill>
                <a:latin typeface="Montserrat" pitchFamily="2" charset="0"/>
                <a:ea typeface="Open Sans"/>
                <a:cs typeface="Open Sans"/>
                <a:sym typeface="Open Sans"/>
              </a:rPr>
              <a:t>, </a:t>
            </a:r>
            <a:r>
              <a:rPr lang="en-US" sz="2400" dirty="0">
                <a:solidFill>
                  <a:srgbClr val="000000"/>
                </a:solidFill>
                <a:latin typeface="Montserrat" pitchFamily="2" charset="0"/>
                <a:ea typeface="Open Sans"/>
                <a:cs typeface="Open Sans"/>
                <a:sym typeface="Open Sans"/>
              </a:rPr>
              <a:t>Pernambuco</a:t>
            </a:r>
            <a:r>
              <a:rPr lang="en-US" sz="2400" baseline="30000" dirty="0">
                <a:solidFill>
                  <a:srgbClr val="000000"/>
                </a:solidFill>
                <a:latin typeface="Montserrat" pitchFamily="2" charset="0"/>
                <a:ea typeface="Open Sans"/>
                <a:cs typeface="Open Sans"/>
                <a:sym typeface="Open Sans"/>
              </a:rPr>
              <a:t>. </a:t>
            </a:r>
            <a:r>
              <a:rPr lang="en-US" sz="2400" baseline="30000" dirty="0" smtClean="0">
                <a:solidFill>
                  <a:srgbClr val="000000"/>
                </a:solidFill>
                <a:latin typeface="Montserrat" pitchFamily="2" charset="0"/>
                <a:ea typeface="Open Sans"/>
                <a:cs typeface="Open Sans"/>
                <a:sym typeface="Open Sans"/>
              </a:rPr>
              <a:t>2</a:t>
            </a:r>
            <a:r>
              <a:rPr lang="en-US" sz="2400" baseline="30000" dirty="0" smtClean="0">
                <a:solidFill>
                  <a:srgbClr val="000000"/>
                </a:solidFill>
                <a:latin typeface="Montserrat" pitchFamily="2" charset="0"/>
                <a:ea typeface="Open Sans"/>
                <a:cs typeface="Open Sans"/>
                <a:sym typeface="Open Sans"/>
              </a:rPr>
              <a:t>,</a:t>
            </a:r>
            <a:r>
              <a:rPr lang="en-US" sz="2400" baseline="30000" dirty="0" smtClean="0">
                <a:solidFill>
                  <a:srgbClr val="000000"/>
                </a:solidFill>
                <a:latin typeface="Montserrat" pitchFamily="2" charset="0"/>
                <a:ea typeface="Open Sans"/>
                <a:cs typeface="Open Sans"/>
                <a:sym typeface="Open Sans"/>
              </a:rPr>
              <a:t>3,4,,5, 6, 7 ,8, 9,10,11  VI</a:t>
            </a:r>
            <a:r>
              <a:rPr lang="en-US" sz="2400" dirty="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Vi</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Gerência</a:t>
            </a:r>
            <a:r>
              <a:rPr lang="en-US" sz="2400" dirty="0" smtClean="0">
                <a:solidFill>
                  <a:srgbClr val="000000"/>
                </a:solidFill>
                <a:latin typeface="Montserrat" pitchFamily="2" charset="0"/>
                <a:ea typeface="Open Sans"/>
                <a:cs typeface="Open Sans"/>
                <a:sym typeface="Open Sans"/>
              </a:rPr>
              <a:t> Regional de </a:t>
            </a:r>
            <a:r>
              <a:rPr lang="en-US" sz="2400" dirty="0" err="1" smtClean="0">
                <a:solidFill>
                  <a:srgbClr val="000000"/>
                </a:solidFill>
                <a:latin typeface="Montserrat" pitchFamily="2" charset="0"/>
                <a:ea typeface="Open Sans"/>
                <a:cs typeface="Open Sans"/>
                <a:sym typeface="Open Sans"/>
              </a:rPr>
              <a:t>Saúde</a:t>
            </a:r>
            <a:r>
              <a:rPr lang="en-US" sz="2400" dirty="0" smtClean="0">
                <a:solidFill>
                  <a:srgbClr val="000000"/>
                </a:solidFill>
                <a:latin typeface="Montserrat" pitchFamily="2" charset="0"/>
                <a:ea typeface="Open Sans"/>
                <a:cs typeface="Open Sans"/>
                <a:sym typeface="Open Sans"/>
              </a:rPr>
              <a:t>, </a:t>
            </a:r>
            <a:r>
              <a:rPr lang="en-US" sz="2400" dirty="0" err="1" smtClean="0">
                <a:solidFill>
                  <a:srgbClr val="000000"/>
                </a:solidFill>
                <a:latin typeface="Montserrat" pitchFamily="2" charset="0"/>
                <a:ea typeface="Open Sans"/>
                <a:cs typeface="Open Sans"/>
                <a:sym typeface="Open Sans"/>
              </a:rPr>
              <a:t>Ar</a:t>
            </a:r>
            <a:r>
              <a:rPr lang="en-US" sz="2400" dirty="0" err="1" smtClean="0">
                <a:solidFill>
                  <a:srgbClr val="000000"/>
                </a:solidFill>
                <a:latin typeface="Montserrat" pitchFamily="2" charset="0"/>
                <a:ea typeface="Open Sans"/>
                <a:cs typeface="Open Sans"/>
                <a:sym typeface="Open Sans"/>
              </a:rPr>
              <a:t>coverde</a:t>
            </a:r>
            <a:r>
              <a:rPr lang="en-US" sz="2400" dirty="0" smtClean="0">
                <a:solidFill>
                  <a:srgbClr val="000000"/>
                </a:solidFill>
                <a:latin typeface="Montserrat" pitchFamily="2" charset="0"/>
                <a:ea typeface="Open Sans"/>
                <a:cs typeface="Open Sans"/>
                <a:sym typeface="Open Sans"/>
              </a:rPr>
              <a:t>, </a:t>
            </a:r>
            <a:r>
              <a:rPr lang="en-US" sz="2400" dirty="0">
                <a:solidFill>
                  <a:srgbClr val="000000"/>
                </a:solidFill>
                <a:latin typeface="Montserrat" pitchFamily="2" charset="0"/>
                <a:ea typeface="Open Sans"/>
                <a:cs typeface="Open Sans"/>
                <a:sym typeface="Open Sans"/>
              </a:rPr>
              <a:t>Pernambuco.</a:t>
            </a:r>
          </a:p>
          <a:p>
            <a:pPr algn="ctr">
              <a:lnSpc>
                <a:spcPts val="5120"/>
              </a:lnSpc>
              <a:spcBef>
                <a:spcPct val="0"/>
              </a:spcBef>
            </a:pPr>
            <a:r>
              <a:rPr lang="en-US" sz="2400" dirty="0">
                <a:solidFill>
                  <a:srgbClr val="000000"/>
                </a:solidFill>
                <a:latin typeface="Montserrat" pitchFamily="2" charset="0"/>
                <a:ea typeface="Open Sans"/>
                <a:cs typeface="Open Sans"/>
                <a:sym typeface="Open Sans"/>
              </a:rPr>
              <a:t>*</a:t>
            </a:r>
            <a:r>
              <a:rPr lang="en-US" sz="2400" dirty="0" err="1">
                <a:solidFill>
                  <a:srgbClr val="000000"/>
                </a:solidFill>
                <a:latin typeface="Montserrat" pitchFamily="2" charset="0"/>
                <a:ea typeface="Open Sans"/>
                <a:cs typeface="Open Sans"/>
                <a:sym typeface="Open Sans"/>
              </a:rPr>
              <a:t>Autor</a:t>
            </a:r>
            <a:r>
              <a:rPr lang="en-US" sz="2400" dirty="0">
                <a:solidFill>
                  <a:srgbClr val="000000"/>
                </a:solidFill>
                <a:latin typeface="Montserrat" pitchFamily="2" charset="0"/>
                <a:ea typeface="Open Sans"/>
                <a:cs typeface="Open Sans"/>
                <a:sym typeface="Open Sans"/>
              </a:rPr>
              <a:t> </a:t>
            </a:r>
            <a:r>
              <a:rPr lang="en-US" sz="2400" dirty="0" err="1">
                <a:solidFill>
                  <a:srgbClr val="000000"/>
                </a:solidFill>
                <a:latin typeface="Montserrat" pitchFamily="2" charset="0"/>
                <a:ea typeface="Open Sans"/>
                <a:cs typeface="Open Sans"/>
                <a:sym typeface="Open Sans"/>
              </a:rPr>
              <a:t>correspondente</a:t>
            </a:r>
            <a:r>
              <a:rPr lang="en-US" sz="2400" dirty="0">
                <a:solidFill>
                  <a:srgbClr val="000000"/>
                </a:solidFill>
                <a:latin typeface="Montserrat" pitchFamily="2" charset="0"/>
                <a:ea typeface="Open Sans"/>
                <a:cs typeface="Open Sans"/>
                <a:sym typeface="Open Sans"/>
              </a:rPr>
              <a:t>: </a:t>
            </a:r>
            <a:r>
              <a:rPr lang="en-US" sz="2400" dirty="0" smtClean="0">
                <a:solidFill>
                  <a:srgbClr val="000000"/>
                </a:solidFill>
                <a:latin typeface="Montserrat" pitchFamily="2" charset="0"/>
                <a:ea typeface="Open Sans"/>
                <a:cs typeface="Open Sans"/>
                <a:sym typeface="Open Sans"/>
              </a:rPr>
              <a:t>marcia.vasconcellos</a:t>
            </a:r>
            <a:r>
              <a:rPr lang="en-US" sz="2400" dirty="0" smtClean="0">
                <a:solidFill>
                  <a:srgbClr val="000000"/>
                </a:solidFill>
                <a:latin typeface="Montserrat" pitchFamily="2" charset="0"/>
                <a:ea typeface="Open Sans"/>
                <a:cs typeface="Open Sans"/>
                <a:sym typeface="Open Sans"/>
              </a:rPr>
              <a:t>@saúde.pe.gov.br</a:t>
            </a:r>
            <a:endParaRPr lang="en-US" sz="2400" dirty="0">
              <a:solidFill>
                <a:srgbClr val="000000"/>
              </a:solidFill>
              <a:latin typeface="Montserrat" pitchFamily="2" charset="0"/>
              <a:ea typeface="Open Sans"/>
              <a:cs typeface="Open Sans"/>
              <a:sym typeface="Open Sans"/>
            </a:endParaRPr>
          </a:p>
        </p:txBody>
      </p:sp>
      <p:sp>
        <p:nvSpPr>
          <p:cNvPr id="15" name="Freeform 14"/>
          <p:cNvSpPr/>
          <p:nvPr/>
        </p:nvSpPr>
        <p:spPr>
          <a:xfrm>
            <a:off x="740935" y="18362986"/>
            <a:ext cx="967546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6" name="TextBox 16"/>
          <p:cNvSpPr txBox="1"/>
          <p:nvPr/>
        </p:nvSpPr>
        <p:spPr>
          <a:xfrm>
            <a:off x="806062" y="19609623"/>
            <a:ext cx="9978973" cy="6347892"/>
          </a:xfrm>
          <a:prstGeom prst="rect">
            <a:avLst/>
          </a:prstGeom>
        </p:spPr>
        <p:txBody>
          <a:bodyPr wrap="square" lIns="0" tIns="0" rIns="0" bIns="0" rtlCol="0" anchor="t">
            <a:spAutoFit/>
          </a:bodyPr>
          <a:lstStyle/>
          <a:p>
            <a:pPr algn="just">
              <a:lnSpc>
                <a:spcPts val="5486"/>
              </a:lnSpc>
            </a:pPr>
            <a:r>
              <a:rPr lang="pt-BR" sz="2800" dirty="0" smtClean="0">
                <a:latin typeface="Montserrat"/>
              </a:rPr>
              <a:t>A </a:t>
            </a:r>
            <a:r>
              <a:rPr lang="pt-BR" sz="2800" dirty="0">
                <a:latin typeface="Montserrat"/>
              </a:rPr>
              <a:t>partir de 2024, iniciou-se o processo de retomada das ações de vigilância da Doença de Chagas na VI GERES, antes inativas. Foram realizadas oficinas técnicas com apoio estadual, reforçada a alimentação dos Sistemas de informação do Agravo (SINAN, e-SUS</a:t>
            </a:r>
            <a:r>
              <a:rPr lang="pt-BR" sz="2800" dirty="0" smtClean="0">
                <a:latin typeface="Montserrat"/>
              </a:rPr>
              <a:t>, </a:t>
            </a:r>
            <a:r>
              <a:rPr lang="pt-BR" sz="2800" dirty="0" err="1" smtClean="0">
                <a:latin typeface="Montserrat"/>
              </a:rPr>
              <a:t>SISPCDCh</a:t>
            </a:r>
            <a:r>
              <a:rPr lang="pt-BR" sz="2800" dirty="0">
                <a:latin typeface="Montserrat"/>
              </a:rPr>
              <a:t>), intensificadas as buscas ativas e investigações entomológicas. Campanhas educativas em escolas e comunidades promoveram prevenção, enquanto parcerias locais integraram agentes comunitários, vigilância ambiental e atenção </a:t>
            </a:r>
            <a:r>
              <a:rPr lang="pt-BR" sz="2800" dirty="0" smtClean="0">
                <a:latin typeface="Montserrat"/>
              </a:rPr>
              <a:t>primária.</a:t>
            </a:r>
            <a:endParaRPr dirty="0">
              <a:latin typeface="Montserrat"/>
            </a:endParaRPr>
          </a:p>
        </p:txBody>
      </p:sp>
      <p:sp>
        <p:nvSpPr>
          <p:cNvPr id="17" name="TextBox 17"/>
          <p:cNvSpPr txBox="1"/>
          <p:nvPr/>
        </p:nvSpPr>
        <p:spPr>
          <a:xfrm>
            <a:off x="706711" y="18362986"/>
            <a:ext cx="9948681"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871289" y="25957515"/>
            <a:ext cx="9742741"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19" name="TextBox 16"/>
          <p:cNvSpPr txBox="1"/>
          <p:nvPr/>
        </p:nvSpPr>
        <p:spPr>
          <a:xfrm>
            <a:off x="891796" y="27000416"/>
            <a:ext cx="9543359" cy="6322244"/>
          </a:xfrm>
          <a:prstGeom prst="rect">
            <a:avLst/>
          </a:prstGeom>
        </p:spPr>
        <p:txBody>
          <a:bodyPr wrap="square" lIns="0" tIns="0" rIns="0" bIns="0" rtlCol="0" anchor="t">
            <a:spAutoFit/>
          </a:bodyPr>
          <a:lstStyle/>
          <a:p>
            <a:pPr algn="just">
              <a:lnSpc>
                <a:spcPts val="5486"/>
              </a:lnSpc>
            </a:pPr>
            <a:r>
              <a:rPr lang="pt-BR" sz="2800" dirty="0" smtClean="0"/>
              <a:t> A </a:t>
            </a:r>
            <a:r>
              <a:rPr lang="pt-BR" sz="2800" dirty="0" smtClean="0">
                <a:latin typeface="Montserrat"/>
              </a:rPr>
              <a:t>integração </a:t>
            </a:r>
            <a:r>
              <a:rPr lang="pt-BR" sz="2800" dirty="0">
                <a:latin typeface="Montserrat"/>
              </a:rPr>
              <a:t>entre vigilância epidemiológica, ambiental, sanitária e atenção primária demonstrou ser essencial para enfrentar doenças negligenciadas. A experiência evidenciou que planejamento, capacitação contínua e trabalho em rede são fundamentais para reverter a invisibilidade epidemiológica. Entre os desafios, destacam-se a rotatividade de profissionais e a necessidade de apoio institucional </a:t>
            </a:r>
            <a:r>
              <a:rPr lang="pt-BR" sz="2800" dirty="0" smtClean="0">
                <a:latin typeface="Montserrat"/>
              </a:rPr>
              <a:t>contínuo</a:t>
            </a:r>
            <a:r>
              <a:rPr lang="pt-BR" sz="2800" dirty="0" smtClean="0"/>
              <a:t>.</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20" name="TextBox 17"/>
          <p:cNvSpPr txBox="1"/>
          <p:nvPr/>
        </p:nvSpPr>
        <p:spPr>
          <a:xfrm>
            <a:off x="806062" y="26111917"/>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735703" y="12821428"/>
            <a:ext cx="9855543"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49" name="TextBox 16"/>
          <p:cNvSpPr txBox="1"/>
          <p:nvPr/>
        </p:nvSpPr>
        <p:spPr>
          <a:xfrm>
            <a:off x="770392" y="13872149"/>
            <a:ext cx="9821318" cy="4911601"/>
          </a:xfrm>
          <a:prstGeom prst="rect">
            <a:avLst/>
          </a:prstGeom>
        </p:spPr>
        <p:txBody>
          <a:bodyPr wrap="square" lIns="0" tIns="0" rIns="0" bIns="0" rtlCol="0" anchor="t">
            <a:spAutoFit/>
          </a:bodyPr>
          <a:lstStyle/>
          <a:p>
            <a:pPr algn="just">
              <a:lnSpc>
                <a:spcPts val="5486"/>
              </a:lnSpc>
            </a:pPr>
            <a:r>
              <a:rPr lang="pt-BR" sz="2800" dirty="0" smtClean="0">
                <a:latin typeface="Montserrat"/>
              </a:rPr>
              <a:t>Fortalecer </a:t>
            </a:r>
            <a:r>
              <a:rPr lang="pt-BR" sz="2800" dirty="0">
                <a:latin typeface="Montserrat"/>
              </a:rPr>
              <a:t>a vigilância da Doença de Chagas por meio da capacitação técnica, reativação das notificações, ações de campo e educação em saúde, promovendo a articulação entre os </a:t>
            </a:r>
            <a:r>
              <a:rPr lang="pt-BR" sz="2800" dirty="0" smtClean="0">
                <a:latin typeface="Montserrat"/>
              </a:rPr>
              <a:t>componentes </a:t>
            </a:r>
            <a:r>
              <a:rPr lang="pt-BR" sz="2800" dirty="0">
                <a:latin typeface="Montserrat"/>
              </a:rPr>
              <a:t>da Vigilância em Saúde e a atenção primária nos </a:t>
            </a:r>
            <a:r>
              <a:rPr lang="pt-BR" sz="2800" dirty="0" smtClean="0">
                <a:latin typeface="Montserrat"/>
              </a:rPr>
              <a:t> 13 municípios </a:t>
            </a:r>
            <a:r>
              <a:rPr lang="pt-BR" sz="2800" dirty="0">
                <a:latin typeface="Montserrat"/>
              </a:rPr>
              <a:t>da VI Gerência Regional de </a:t>
            </a:r>
            <a:r>
              <a:rPr lang="pt-BR" sz="2800" dirty="0" smtClean="0">
                <a:latin typeface="Montserrat"/>
              </a:rPr>
              <a:t>Saúde.</a:t>
            </a:r>
            <a:endParaRPr lang="en-US" sz="2800" dirty="0">
              <a:solidFill>
                <a:srgbClr val="000000"/>
              </a:solidFill>
              <a:latin typeface="Montserrat"/>
              <a:ea typeface="Open Sans"/>
              <a:cs typeface="Open Sans"/>
              <a:sym typeface="Open Sans"/>
            </a:endParaRPr>
          </a:p>
          <a:p>
            <a:pPr algn="just">
              <a:lnSpc>
                <a:spcPts val="5486"/>
              </a:lnSpc>
            </a:pP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50" name="TextBox 17"/>
          <p:cNvSpPr txBox="1"/>
          <p:nvPr/>
        </p:nvSpPr>
        <p:spPr>
          <a:xfrm>
            <a:off x="859387" y="12936419"/>
            <a:ext cx="9767398"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498827" y="9259326"/>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2" name="TextBox 16"/>
          <p:cNvSpPr txBox="1"/>
          <p:nvPr/>
        </p:nvSpPr>
        <p:spPr>
          <a:xfrm>
            <a:off x="12446715" y="10513233"/>
            <a:ext cx="9649072" cy="4150367"/>
          </a:xfrm>
          <a:prstGeom prst="rect">
            <a:avLst/>
          </a:prstGeom>
        </p:spPr>
        <p:txBody>
          <a:bodyPr wrap="square" lIns="0" tIns="0" rIns="0" bIns="0" rtlCol="0" anchor="t">
            <a:spAutoFit/>
          </a:bodyPr>
          <a:lstStyle/>
          <a:p>
            <a:pPr algn="just">
              <a:lnSpc>
                <a:spcPts val="5486"/>
              </a:lnSpc>
            </a:pPr>
            <a:r>
              <a:rPr lang="pt-BR" sz="2800" dirty="0" smtClean="0"/>
              <a:t>A </a:t>
            </a:r>
            <a:r>
              <a:rPr lang="pt-BR" sz="2800" dirty="0"/>
              <a:t>experiência resultou na retomada das notificações da doença nos sistemas oficiais, identificação de triatomíneos em áreas de risco e resposta rápida das equipes. Houve aumento expressivo na capacitação de profissionais, maior articulação entre os setores da saúde e sensibilização das comunidades, com fortalecimento do protagonismo dos municípios na vigilância da Doença de </a:t>
            </a:r>
            <a:r>
              <a:rPr lang="pt-BR" sz="2800" dirty="0" smtClean="0"/>
              <a:t>Chagas.</a:t>
            </a:r>
            <a:endParaRPr dirty="0"/>
          </a:p>
        </p:txBody>
      </p:sp>
      <p:sp>
        <p:nvSpPr>
          <p:cNvPr id="53" name="TextBox 17"/>
          <p:cNvSpPr txBox="1"/>
          <p:nvPr/>
        </p:nvSpPr>
        <p:spPr>
          <a:xfrm>
            <a:off x="12498827" y="9442508"/>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349941" y="30459981"/>
            <a:ext cx="966914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sp>
      <p:sp>
        <p:nvSpPr>
          <p:cNvPr id="55" name="TextBox 16"/>
          <p:cNvSpPr txBox="1"/>
          <p:nvPr/>
        </p:nvSpPr>
        <p:spPr>
          <a:xfrm>
            <a:off x="12370009" y="31612109"/>
            <a:ext cx="9649072" cy="4911601"/>
          </a:xfrm>
          <a:prstGeom prst="rect">
            <a:avLst/>
          </a:prstGeom>
        </p:spPr>
        <p:txBody>
          <a:bodyPr wrap="square" lIns="0" tIns="0" rIns="0" bIns="0" rtlCol="0" anchor="t">
            <a:spAutoFit/>
          </a:bodyPr>
          <a:lstStyle/>
          <a:p>
            <a:pPr algn="just">
              <a:lnSpc>
                <a:spcPts val="5486"/>
              </a:lnSpc>
            </a:pPr>
            <a:r>
              <a:rPr lang="pt-BR" sz="2800" dirty="0" smtClean="0"/>
              <a:t>A </a:t>
            </a:r>
            <a:r>
              <a:rPr lang="pt-BR" sz="2800" dirty="0"/>
              <a:t>experiência comprova que estratégias intersetoriais fortalecem a resposta à Doença de Chagas e protegem populações vulneráveis. Recomenda-se institucionalizar as ações, garantir formação continuada e ampliar a articulação entre os entes federativos, assegurando vigilância permanente, equidade e efetividade na proteção à </a:t>
            </a:r>
            <a:r>
              <a:rPr lang="pt-BR" sz="2800" dirty="0" smtClean="0"/>
              <a:t>saúde.</a:t>
            </a:r>
            <a:endParaRPr lang="en-US" sz="2800" dirty="0">
              <a:solidFill>
                <a:srgbClr val="000000"/>
              </a:solidFill>
              <a:latin typeface="Montserrat" pitchFamily="2" charset="0"/>
              <a:ea typeface="Open Sans"/>
              <a:cs typeface="Open Sans"/>
              <a:sym typeface="Open Sans"/>
            </a:endParaRPr>
          </a:p>
          <a:p>
            <a:pPr algn="ctr">
              <a:lnSpc>
                <a:spcPts val="5337"/>
              </a:lnSpc>
            </a:pPr>
            <a:endParaRPr dirty="0"/>
          </a:p>
        </p:txBody>
      </p:sp>
      <p:sp>
        <p:nvSpPr>
          <p:cNvPr id="56" name="TextBox 17"/>
          <p:cNvSpPr txBox="1"/>
          <p:nvPr/>
        </p:nvSpPr>
        <p:spPr>
          <a:xfrm>
            <a:off x="12246457" y="30459981"/>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CONCLUSÃO E/OU RECOMENDAÇÕES</a:t>
            </a:r>
          </a:p>
        </p:txBody>
      </p:sp>
      <p:sp>
        <p:nvSpPr>
          <p:cNvPr id="57" name="TextBox 58"/>
          <p:cNvSpPr txBox="1"/>
          <p:nvPr/>
        </p:nvSpPr>
        <p:spPr>
          <a:xfrm>
            <a:off x="950913" y="32981588"/>
            <a:ext cx="9786324" cy="820738"/>
          </a:xfrm>
          <a:prstGeom prst="rect">
            <a:avLst/>
          </a:prstGeom>
        </p:spPr>
        <p:txBody>
          <a:bodyPr wrap="square" lIns="0" tIns="0" rIns="0" bIns="0" rtlCol="0" anchor="t">
            <a:spAutoFit/>
          </a:bodyPr>
          <a:lstStyle/>
          <a:p>
            <a:pPr algn="ctr">
              <a:lnSpc>
                <a:spcPts val="6400"/>
              </a:lnSpc>
            </a:pPr>
            <a:r>
              <a:rPr lang="en-US" sz="4572" b="1" dirty="0" err="1">
                <a:solidFill>
                  <a:srgbClr val="000000"/>
                </a:solidFill>
                <a:latin typeface="Montserrat" pitchFamily="2" charset="0"/>
                <a:ea typeface="League Spartan"/>
                <a:cs typeface="League Spartan"/>
                <a:sym typeface="League Spartan"/>
              </a:rPr>
              <a:t>Referências</a:t>
            </a:r>
            <a:endParaRPr lang="en-US" sz="4572" b="1" dirty="0">
              <a:solidFill>
                <a:srgbClr val="000000"/>
              </a:solidFill>
              <a:latin typeface="Montserrat" pitchFamily="2" charset="0"/>
              <a:ea typeface="League Spartan"/>
              <a:cs typeface="League Spartan"/>
              <a:sym typeface="League Spartan"/>
            </a:endParaRPr>
          </a:p>
        </p:txBody>
      </p:sp>
      <p:sp>
        <p:nvSpPr>
          <p:cNvPr id="58" name="TextBox 59"/>
          <p:cNvSpPr txBox="1"/>
          <p:nvPr/>
        </p:nvSpPr>
        <p:spPr>
          <a:xfrm>
            <a:off x="859387" y="33322660"/>
            <a:ext cx="9556253" cy="4616648"/>
          </a:xfrm>
          <a:prstGeom prst="rect">
            <a:avLst/>
          </a:prstGeom>
        </p:spPr>
        <p:txBody>
          <a:bodyPr wrap="square" lIns="0" tIns="0" rIns="0" bIns="0" rtlCol="0" anchor="t">
            <a:spAutoFit/>
          </a:bodyPr>
          <a:lstStyle/>
          <a:p>
            <a:pPr algn="just">
              <a:lnSpc>
                <a:spcPts val="4023"/>
              </a:lnSpc>
              <a:spcBef>
                <a:spcPct val="0"/>
              </a:spcBef>
            </a:pPr>
            <a:endParaRPr lang="en-US" sz="2400" dirty="0">
              <a:solidFill>
                <a:srgbClr val="000000"/>
              </a:solidFill>
              <a:latin typeface="Montserrat" pitchFamily="2" charset="0"/>
              <a:ea typeface="Open Sans"/>
              <a:cs typeface="Open Sans"/>
              <a:sym typeface="Open Sans"/>
            </a:endParaRPr>
          </a:p>
          <a:p>
            <a:pPr algn="just">
              <a:lnSpc>
                <a:spcPts val="4023"/>
              </a:lnSpc>
              <a:spcBef>
                <a:spcPct val="0"/>
              </a:spcBef>
            </a:pPr>
            <a:r>
              <a:rPr lang="pt-BR" sz="2400" dirty="0">
                <a:latin typeface="Montserrat"/>
              </a:rPr>
              <a:t>BRASIL. Ministério da Saúde. </a:t>
            </a:r>
            <a:r>
              <a:rPr lang="pt-BR" sz="2400" i="1" dirty="0">
                <a:latin typeface="Montserrat"/>
              </a:rPr>
              <a:t>Guia de Vigilância em Saúde: volume único.</a:t>
            </a:r>
            <a:r>
              <a:rPr lang="pt-BR" sz="2400" dirty="0">
                <a:latin typeface="Montserrat"/>
              </a:rPr>
              <a:t> 5. ed. Brasília: Ministério da Saúde, 2023</a:t>
            </a:r>
            <a:r>
              <a:rPr lang="pt-BR" sz="2400" dirty="0" smtClean="0">
                <a:latin typeface="Montserrat"/>
              </a:rPr>
              <a:t>.</a:t>
            </a:r>
          </a:p>
          <a:p>
            <a:pPr algn="just">
              <a:lnSpc>
                <a:spcPts val="4023"/>
              </a:lnSpc>
              <a:spcBef>
                <a:spcPct val="0"/>
              </a:spcBef>
            </a:pPr>
            <a:endParaRPr lang="pt-BR" sz="2400" dirty="0">
              <a:latin typeface="Montserrat"/>
            </a:endParaRPr>
          </a:p>
          <a:p>
            <a:pPr algn="just">
              <a:lnSpc>
                <a:spcPts val="4023"/>
              </a:lnSpc>
              <a:spcBef>
                <a:spcPct val="0"/>
              </a:spcBef>
            </a:pPr>
            <a:r>
              <a:rPr lang="pt-BR" sz="2400" dirty="0" smtClean="0">
                <a:latin typeface="Montserrat"/>
              </a:rPr>
              <a:t>PERNAMBUCO Secretaria Estadual de Saúde. Secretaria Executiva de Vigilância em saúde. Guia de Operação do Sistema de Informação do Programa de Controle da Doença de Chagas para os municípios do Estado de Pernambuco: 1ª edição, 2020.</a:t>
            </a:r>
            <a:endParaRPr sz="2400" dirty="0">
              <a:latin typeface="Montserrat"/>
            </a:endParaRPr>
          </a:p>
          <a:p>
            <a:pPr algn="just">
              <a:lnSpc>
                <a:spcPts val="4023"/>
              </a:lnSpc>
              <a:spcBef>
                <a:spcPct val="0"/>
              </a:spcBef>
            </a:pPr>
            <a:endParaRPr lang="en-US" sz="2400" dirty="0">
              <a:solidFill>
                <a:srgbClr val="000000"/>
              </a:solidFill>
              <a:latin typeface="Montserrat"/>
              <a:ea typeface="Open Sans"/>
              <a:cs typeface="Open Sans"/>
              <a:sym typeface="Open Sans"/>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70009" y="23047532"/>
            <a:ext cx="9762976" cy="6128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46457" y="15677681"/>
            <a:ext cx="9772624" cy="6304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534</Words>
  <Application>Microsoft Office PowerPoint</Application>
  <PresentationFormat>Personalizar</PresentationFormat>
  <Paragraphs>21</Paragraphs>
  <Slides>1</Slides>
  <Notes>0</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Epidemiologia VI G</cp:lastModifiedBy>
  <cp:revision>25</cp:revision>
  <dcterms:created xsi:type="dcterms:W3CDTF">2025-09-30T13:28:19Z</dcterms:created>
  <dcterms:modified xsi:type="dcterms:W3CDTF">2025-11-04T14:49:01Z</dcterms:modified>
</cp:coreProperties>
</file>