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sldIdLst>
    <p:sldId id="256" r:id="rId5"/>
  </p:sldIdLst>
  <p:sldSz cy="40325675" cx="23402925"/>
  <p:notesSz cx="6858000" cy="9144000"/>
  <p:defaultTextStyle>
    <a:defPPr lvl="0">
      <a:defRPr lang="pt-BR"/>
    </a:defPPr>
    <a:lvl1pPr defTabSz="3641598" eaLnBrk="1" hangingPunct="1" latinLnBrk="0" lvl="0" marL="0" rtl="0" algn="l">
      <a:defRPr kern="1200" sz="7200">
        <a:solidFill>
          <a:schemeClr val="tx1"/>
        </a:solidFill>
        <a:latin typeface="+mn-lt"/>
        <a:ea typeface="+mn-ea"/>
        <a:cs typeface="+mn-cs"/>
      </a:defRPr>
    </a:lvl1pPr>
    <a:lvl2pPr defTabSz="3641598" eaLnBrk="1" hangingPunct="1" latinLnBrk="0" lvl="1" marL="1820799" rtl="0" algn="l">
      <a:defRPr kern="1200" sz="7200">
        <a:solidFill>
          <a:schemeClr val="tx1"/>
        </a:solidFill>
        <a:latin typeface="+mn-lt"/>
        <a:ea typeface="+mn-ea"/>
        <a:cs typeface="+mn-cs"/>
      </a:defRPr>
    </a:lvl2pPr>
    <a:lvl3pPr defTabSz="3641598" eaLnBrk="1" hangingPunct="1" latinLnBrk="0" lvl="2" marL="3641598" rtl="0" algn="l">
      <a:defRPr kern="1200" sz="7200">
        <a:solidFill>
          <a:schemeClr val="tx1"/>
        </a:solidFill>
        <a:latin typeface="+mn-lt"/>
        <a:ea typeface="+mn-ea"/>
        <a:cs typeface="+mn-cs"/>
      </a:defRPr>
    </a:lvl3pPr>
    <a:lvl4pPr defTabSz="3641598" eaLnBrk="1" hangingPunct="1" latinLnBrk="0" lvl="3" marL="5462397" rtl="0" algn="l">
      <a:defRPr kern="1200" sz="7200">
        <a:solidFill>
          <a:schemeClr val="tx1"/>
        </a:solidFill>
        <a:latin typeface="+mn-lt"/>
        <a:ea typeface="+mn-ea"/>
        <a:cs typeface="+mn-cs"/>
      </a:defRPr>
    </a:lvl4pPr>
    <a:lvl5pPr defTabSz="3641598" eaLnBrk="1" hangingPunct="1" latinLnBrk="0" lvl="4" marL="7283196" rtl="0" algn="l">
      <a:defRPr kern="1200" sz="7200">
        <a:solidFill>
          <a:schemeClr val="tx1"/>
        </a:solidFill>
        <a:latin typeface="+mn-lt"/>
        <a:ea typeface="+mn-ea"/>
        <a:cs typeface="+mn-cs"/>
      </a:defRPr>
    </a:lvl5pPr>
    <a:lvl6pPr defTabSz="3641598" eaLnBrk="1" hangingPunct="1" latinLnBrk="0" lvl="5" marL="9103995" rtl="0" algn="l">
      <a:defRPr kern="1200" sz="7200">
        <a:solidFill>
          <a:schemeClr val="tx1"/>
        </a:solidFill>
        <a:latin typeface="+mn-lt"/>
        <a:ea typeface="+mn-ea"/>
        <a:cs typeface="+mn-cs"/>
      </a:defRPr>
    </a:lvl6pPr>
    <a:lvl7pPr defTabSz="3641598" eaLnBrk="1" hangingPunct="1" latinLnBrk="0" lvl="6" marL="10924794" rtl="0" algn="l">
      <a:defRPr kern="1200" sz="7200">
        <a:solidFill>
          <a:schemeClr val="tx1"/>
        </a:solidFill>
        <a:latin typeface="+mn-lt"/>
        <a:ea typeface="+mn-ea"/>
        <a:cs typeface="+mn-cs"/>
      </a:defRPr>
    </a:lvl7pPr>
    <a:lvl8pPr defTabSz="3641598" eaLnBrk="1" hangingPunct="1" latinLnBrk="0" lvl="7" marL="12745593" rtl="0" algn="l">
      <a:defRPr kern="1200" sz="7200">
        <a:solidFill>
          <a:schemeClr val="tx1"/>
        </a:solidFill>
        <a:latin typeface="+mn-lt"/>
        <a:ea typeface="+mn-ea"/>
        <a:cs typeface="+mn-cs"/>
      </a:defRPr>
    </a:lvl8pPr>
    <a:lvl9pPr defTabSz="3641598" eaLnBrk="1" hangingPunct="1" latinLnBrk="0" lvl="8" marL="14566392" rtl="0" algn="l">
      <a:defRPr kern="1200" sz="7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2701" orient="horz"/>
        <p:guide pos="737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8" name="Shape 10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Google Shape;1029;p1"/>
          <p:cNvSpPr/>
          <p:nvPr/>
        </p:nvSpPr>
        <p:spPr>
          <a:xfrm>
            <a:off x="1108169" y="10776392"/>
            <a:ext cx="9577541" cy="1050631"/>
          </a:xfrm>
          <a:custGeom>
            <a:rect b="b" l="l" r="r" t="t"/>
            <a:pathLst>
              <a:path extrusionOk="0" h="115581" w="788275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  <a:ln>
            <a:noFill/>
          </a:ln>
        </p:spPr>
      </p:sp>
      <p:sp>
        <p:nvSpPr>
          <p:cNvPr id="1030" name="Google Shape;1030;p1"/>
          <p:cNvSpPr txBox="1"/>
          <p:nvPr/>
        </p:nvSpPr>
        <p:spPr>
          <a:xfrm>
            <a:off x="1060050" y="11984725"/>
            <a:ext cx="9849300" cy="522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959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chemeClr val="dk1"/>
                </a:solidFill>
              </a:rPr>
              <a:t>Elaboração e implementação de curso introdutório voltado à formação crítica de profissionais do SUS sobre racismo e equidade racial em saúde.</a:t>
            </a:r>
            <a:endParaRPr sz="3000">
              <a:solidFill>
                <a:schemeClr val="dk1"/>
              </a:solidFill>
            </a:endParaRPr>
          </a:p>
          <a:p>
            <a:pPr indent="0" lvl="0" marL="0" marR="0" rtl="0" algn="just">
              <a:lnSpc>
                <a:spcPct val="1959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just">
              <a:lnSpc>
                <a:spcPct val="1959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ctr">
              <a:lnSpc>
                <a:spcPct val="741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7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1" name="Google Shape;1031;p1"/>
          <p:cNvSpPr txBox="1"/>
          <p:nvPr/>
        </p:nvSpPr>
        <p:spPr>
          <a:xfrm>
            <a:off x="1016382" y="10954089"/>
            <a:ext cx="9489300" cy="9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OBJETIVO DA EXPERIÊNCIA</a:t>
            </a:r>
            <a:endParaRPr/>
          </a:p>
        </p:txBody>
      </p:sp>
      <p:sp>
        <p:nvSpPr>
          <p:cNvPr id="1032" name="Google Shape;1032;p1"/>
          <p:cNvSpPr txBox="1"/>
          <p:nvPr/>
        </p:nvSpPr>
        <p:spPr>
          <a:xfrm>
            <a:off x="2844478" y="4388356"/>
            <a:ext cx="17754900" cy="22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760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0089CD"/>
                </a:solidFill>
                <a:latin typeface="Montserrat"/>
                <a:ea typeface="Montserrat"/>
                <a:cs typeface="Montserrat"/>
                <a:sym typeface="Montserrat"/>
              </a:rPr>
              <a:t>Construção do Curso “Desigualdades Raciais e seus Efeitos na Saúde” como Estratégia de Educação Permanente em Saúde</a:t>
            </a:r>
            <a:endParaRPr b="1" sz="3600">
              <a:solidFill>
                <a:srgbClr val="0089CD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ctr">
              <a:lnSpc>
                <a:spcPct val="1760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0089CD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33" name="Google Shape;1033;p1"/>
          <p:cNvSpPr txBox="1"/>
          <p:nvPr/>
        </p:nvSpPr>
        <p:spPr>
          <a:xfrm>
            <a:off x="2174527" y="6042950"/>
            <a:ext cx="17319000" cy="205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918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b="1" lang="en-US" sz="2800">
                <a:latin typeface="Montserrat"/>
                <a:ea typeface="Montserrat"/>
                <a:cs typeface="Montserrat"/>
                <a:sym typeface="Montserrat"/>
              </a:rPr>
              <a:t>Melba Santiago Menezes</a:t>
            </a:r>
            <a:r>
              <a:rPr b="1" i="0" lang="en-US" sz="28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¹*, </a:t>
            </a:r>
            <a:r>
              <a:rPr b="1" lang="en-US" sz="2800">
                <a:latin typeface="Montserrat"/>
                <a:ea typeface="Montserrat"/>
                <a:cs typeface="Montserrat"/>
                <a:sym typeface="Montserrat"/>
              </a:rPr>
              <a:t>Diego Francisco Lima da Silva</a:t>
            </a:r>
            <a:r>
              <a:rPr b="1" i="0" lang="en-US" sz="28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², </a:t>
            </a:r>
            <a:r>
              <a:rPr b="1" lang="en-US" sz="2800">
                <a:latin typeface="Montserrat"/>
                <a:ea typeface="Montserrat"/>
                <a:cs typeface="Montserrat"/>
                <a:sym typeface="Montserrat"/>
              </a:rPr>
              <a:t>Bárbara Paloma Marques de Luna</a:t>
            </a:r>
            <a:r>
              <a:rPr b="1" baseline="30000" lang="en-US" sz="2800">
                <a:latin typeface="Montserrat"/>
                <a:ea typeface="Montserrat"/>
                <a:cs typeface="Montserrat"/>
                <a:sym typeface="Montserrat"/>
              </a:rPr>
              <a:t>2</a:t>
            </a:r>
            <a:r>
              <a:rPr b="1" i="0" lang="en-US" sz="28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b="1" lang="en-US" sz="2800">
                <a:latin typeface="Montserrat"/>
                <a:ea typeface="Montserrat"/>
                <a:cs typeface="Montserrat"/>
                <a:sym typeface="Montserrat"/>
              </a:rPr>
              <a:t>Emmanuelly Correira de Lemos</a:t>
            </a:r>
            <a:r>
              <a:rPr b="1" i="0" lang="en-US" sz="28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², A</a:t>
            </a:r>
            <a:r>
              <a:rPr b="1" lang="en-US" sz="2800">
                <a:latin typeface="Montserrat"/>
                <a:ea typeface="Montserrat"/>
                <a:cs typeface="Montserrat"/>
                <a:sym typeface="Montserrat"/>
              </a:rPr>
              <a:t>ndressaPurificação dos Anjos</a:t>
            </a:r>
            <a:r>
              <a:rPr b="1" baseline="30000" lang="en-US" sz="2800">
                <a:latin typeface="Montserrat"/>
                <a:ea typeface="Montserrat"/>
                <a:cs typeface="Montserrat"/>
                <a:sym typeface="Montserrat"/>
              </a:rPr>
              <a:t>3</a:t>
            </a:r>
            <a:r>
              <a:rPr b="1" lang="en-US" sz="2800">
                <a:latin typeface="Montserrat"/>
                <a:ea typeface="Montserrat"/>
                <a:cs typeface="Montserrat"/>
                <a:sym typeface="Montserrat"/>
              </a:rPr>
              <a:t>, Gerusa Victor Silva Guerra</a:t>
            </a:r>
            <a:r>
              <a:rPr b="1" baseline="30000" lang="en-US" sz="2800">
                <a:latin typeface="Montserrat"/>
                <a:ea typeface="Montserrat"/>
                <a:cs typeface="Montserrat"/>
                <a:sym typeface="Montserrat"/>
              </a:rPr>
              <a:t>1</a:t>
            </a:r>
            <a:r>
              <a:rPr b="1" lang="en-US" sz="2800">
                <a:latin typeface="Montserrat"/>
                <a:ea typeface="Montserrat"/>
                <a:cs typeface="Montserrat"/>
                <a:sym typeface="Montserrat"/>
              </a:rPr>
              <a:t>, Mayra Cavalcanti de Melo</a:t>
            </a:r>
            <a:r>
              <a:rPr b="1" baseline="30000" lang="en-US" sz="2800">
                <a:latin typeface="Montserrat"/>
                <a:ea typeface="Montserrat"/>
                <a:cs typeface="Montserrat"/>
                <a:sym typeface="Montserrat"/>
              </a:rPr>
              <a:t>4</a:t>
            </a:r>
            <a:endParaRPr baseline="30000"/>
          </a:p>
        </p:txBody>
      </p:sp>
      <p:sp>
        <p:nvSpPr>
          <p:cNvPr id="1034" name="Google Shape;1034;p1"/>
          <p:cNvSpPr txBox="1"/>
          <p:nvPr/>
        </p:nvSpPr>
        <p:spPr>
          <a:xfrm>
            <a:off x="884725" y="8255634"/>
            <a:ext cx="21674400" cy="23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21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¹Secretaria de Saúde de Pernambuco (SES-PE), Recife, Pernambuco.  </a:t>
            </a:r>
            <a:r>
              <a:rPr baseline="30000" lang="en-US" sz="2400">
                <a:latin typeface="Montserrat"/>
                <a:ea typeface="Montserrat"/>
                <a:cs typeface="Montserrat"/>
                <a:sym typeface="Montserrat"/>
              </a:rPr>
              <a:t>2</a:t>
            </a:r>
            <a:r>
              <a:rPr b="0" i="0" lang="en-US" sz="24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E</a:t>
            </a:r>
            <a:r>
              <a:rPr lang="en-US" sz="2400">
                <a:latin typeface="Montserrat"/>
                <a:ea typeface="Montserrat"/>
                <a:cs typeface="Montserrat"/>
                <a:sym typeface="Montserrat"/>
              </a:rPr>
              <a:t>scola de Saúde Publica de Pernambuco (ESPPE),</a:t>
            </a:r>
            <a:r>
              <a:rPr lang="en-US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Recife, Pernambuco. </a:t>
            </a:r>
            <a:r>
              <a:rPr lang="en-US" sz="2400">
                <a:latin typeface="Montserrat"/>
                <a:ea typeface="Montserrat"/>
                <a:cs typeface="Montserrat"/>
                <a:sym typeface="Montserrat"/>
              </a:rPr>
              <a:t>   </a:t>
            </a:r>
            <a:r>
              <a:rPr baseline="30000" lang="en-US" sz="2400">
                <a:latin typeface="Montserrat"/>
                <a:ea typeface="Montserrat"/>
                <a:cs typeface="Montserrat"/>
                <a:sym typeface="Montserrat"/>
              </a:rPr>
              <a:t>3</a:t>
            </a:r>
            <a:r>
              <a:rPr b="0" i="0" lang="en-US" sz="24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Universidade Federal Ru</a:t>
            </a:r>
            <a:r>
              <a:rPr lang="en-US" sz="2400">
                <a:latin typeface="Montserrat"/>
                <a:ea typeface="Montserrat"/>
                <a:cs typeface="Montserrat"/>
                <a:sym typeface="Montserrat"/>
              </a:rPr>
              <a:t>ral </a:t>
            </a:r>
            <a:r>
              <a:rPr b="0" i="0" lang="en-US" sz="24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de Pernambuco (UFPE), Recife, Pernambuco. </a:t>
            </a:r>
            <a:r>
              <a:rPr baseline="30000" lang="en-US" sz="2400">
                <a:latin typeface="Montserrat"/>
                <a:ea typeface="Montserrat"/>
                <a:cs typeface="Montserrat"/>
                <a:sym typeface="Montserrat"/>
              </a:rPr>
              <a:t>4</a:t>
            </a:r>
            <a:r>
              <a:rPr lang="en-US" sz="2400">
                <a:latin typeface="Montserrat"/>
                <a:ea typeface="Montserrat"/>
                <a:cs typeface="Montserrat"/>
                <a:sym typeface="Montserrat"/>
              </a:rPr>
              <a:t>Universidade de Pernambuco (UPE)</a:t>
            </a:r>
            <a:r>
              <a:rPr b="0" i="0" lang="en-US" sz="24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.</a:t>
            </a:r>
            <a:endParaRPr/>
          </a:p>
          <a:p>
            <a:pPr indent="0" lvl="0" marL="0" marR="0" rtl="0" algn="ctr">
              <a:lnSpc>
                <a:spcPct val="21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latin typeface="Montserrat"/>
                <a:ea typeface="Montserrat"/>
                <a:cs typeface="Montserrat"/>
                <a:sym typeface="Montserrat"/>
              </a:rPr>
              <a:t>.</a:t>
            </a:r>
            <a:r>
              <a:rPr b="0" i="0" lang="en-US" sz="24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*Autor correspondente: </a:t>
            </a:r>
            <a:r>
              <a:rPr lang="en-US" sz="2400">
                <a:latin typeface="Montserrat"/>
                <a:ea typeface="Montserrat"/>
                <a:cs typeface="Montserrat"/>
                <a:sym typeface="Montserrat"/>
              </a:rPr>
              <a:t>melba.santiago@upe.br</a:t>
            </a:r>
            <a:endParaRPr/>
          </a:p>
        </p:txBody>
      </p:sp>
      <p:sp>
        <p:nvSpPr>
          <p:cNvPr id="1035" name="Google Shape;1035;p1"/>
          <p:cNvSpPr/>
          <p:nvPr/>
        </p:nvSpPr>
        <p:spPr>
          <a:xfrm>
            <a:off x="972265" y="14677475"/>
            <a:ext cx="9577541" cy="1050631"/>
          </a:xfrm>
          <a:custGeom>
            <a:rect b="b" l="l" r="r" t="t"/>
            <a:pathLst>
              <a:path extrusionOk="0" h="115581" w="788275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  <a:ln>
            <a:noFill/>
          </a:ln>
        </p:spPr>
      </p:sp>
      <p:sp>
        <p:nvSpPr>
          <p:cNvPr id="1036" name="Google Shape;1036;p1"/>
          <p:cNvSpPr txBox="1"/>
          <p:nvPr/>
        </p:nvSpPr>
        <p:spPr>
          <a:xfrm>
            <a:off x="936442" y="16031100"/>
            <a:ext cx="9649200" cy="91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lang="en-US" sz="2400">
                <a:solidFill>
                  <a:schemeClr val="dk1"/>
                </a:solidFill>
              </a:rPr>
              <a:t>A experiência foi conduzida pela Coordenação de Atenção à Saúde da População Negra da Secretaria Estadual de Saúde de Pernambuco (CASPN/SES-PE), em parceria com a Escola de Governo em Saúde Pública de Pernambuco (ESPPE) e movimentos sociais. O curso foi estruturado em três módulos temáticos: (1) O SUS e a identificação das desigualdades raciais em saúde; (2) A importância do quesito raça/cor e do território na identificação das desigualdades; e (3) O enfrentamento do racismo e das desigualdades em saúde.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lang="en-US" sz="2400">
                <a:solidFill>
                  <a:schemeClr val="dk1"/>
                </a:solidFill>
              </a:rPr>
              <a:t>O material didático foi elaborado com base em referenciais teóricos como Frantz Fanon (2008), Lélia Gonzalez (1988), Kabengele Munanga (2004) e Jurema Werneck (2016), articulando aspectos históricos, conceituais e práticos do racismo como determinante social da saúde. A estratégia pedagógica utilizou metodologias ativas com vídeo-aulas, leituras reflexivas e exercícios de fixação, estimulando o pensamento crítico e a incorporação da perspectiva racial nas práticas do SUS (FAUSTINO, 2017).</a:t>
            </a:r>
            <a:endParaRPr sz="2400">
              <a:solidFill>
                <a:schemeClr val="dk1"/>
              </a:solidFill>
            </a:endParaRPr>
          </a:p>
          <a:p>
            <a:pPr indent="0" lvl="0" marL="0" marR="0" rtl="0" algn="just">
              <a:lnSpc>
                <a:spcPct val="195928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8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ctr">
              <a:lnSpc>
                <a:spcPct val="741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7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7" name="Google Shape;1037;p1"/>
          <p:cNvSpPr txBox="1"/>
          <p:nvPr/>
        </p:nvSpPr>
        <p:spPr>
          <a:xfrm>
            <a:off x="944228" y="14787934"/>
            <a:ext cx="9849300" cy="9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DESCRIÇÃO DA EXPERIÊNCIA</a:t>
            </a:r>
            <a:endParaRPr/>
          </a:p>
        </p:txBody>
      </p:sp>
      <p:sp>
        <p:nvSpPr>
          <p:cNvPr id="1038" name="Google Shape;1038;p1"/>
          <p:cNvSpPr/>
          <p:nvPr/>
        </p:nvSpPr>
        <p:spPr>
          <a:xfrm>
            <a:off x="972270" y="23475205"/>
            <a:ext cx="9577541" cy="1050631"/>
          </a:xfrm>
          <a:custGeom>
            <a:rect b="b" l="l" r="r" t="t"/>
            <a:pathLst>
              <a:path extrusionOk="0" h="115581" w="788275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  <a:ln>
            <a:noFill/>
          </a:ln>
        </p:spPr>
      </p:sp>
      <p:sp>
        <p:nvSpPr>
          <p:cNvPr id="1039" name="Google Shape;1039;p1"/>
          <p:cNvSpPr txBox="1"/>
          <p:nvPr/>
        </p:nvSpPr>
        <p:spPr>
          <a:xfrm>
            <a:off x="972271" y="24627333"/>
            <a:ext cx="9649200" cy="7744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lang="en-US" sz="3000">
                <a:solidFill>
                  <a:schemeClr val="dk1"/>
                </a:solidFill>
              </a:rPr>
              <a:t>A experiência evidenciou que o enfrentamento ao racismo institucional requer processos educativos permanentes e participativos, que promovam o diálogo entre gestão, trabalhadores e controle social. O processo formativo demonstrou o potencial da educação permanente como estratégia de transformação de práticas e promoção da justiça social no SUS (WERNECK, 2016; FAUSTINO, 2017). Contudo, identificou-se a necessidade de maior envolvimento das gestões municipais e de ampliação da interiorização da política de saúde da população negra, especialmente na Atenção Básica (MILANEZI, 2019).</a:t>
            </a:r>
            <a:endParaRPr sz="3000">
              <a:solidFill>
                <a:schemeClr val="dk1"/>
              </a:solidFill>
            </a:endParaRPr>
          </a:p>
          <a:p>
            <a:pPr indent="0" lvl="0" marL="0" marR="0" rtl="0" algn="just">
              <a:lnSpc>
                <a:spcPct val="195928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marR="0" rtl="0" algn="ctr">
              <a:lnSpc>
                <a:spcPct val="741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7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0" name="Google Shape;1040;p1"/>
          <p:cNvSpPr txBox="1"/>
          <p:nvPr/>
        </p:nvSpPr>
        <p:spPr>
          <a:xfrm>
            <a:off x="972270" y="23547214"/>
            <a:ext cx="9849300" cy="76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  <a:endParaRPr/>
          </a:p>
        </p:txBody>
      </p:sp>
      <p:sp>
        <p:nvSpPr>
          <p:cNvPr id="1041" name="Google Shape;1041;p1"/>
          <p:cNvSpPr/>
          <p:nvPr/>
        </p:nvSpPr>
        <p:spPr>
          <a:xfrm>
            <a:off x="12441600" y="10776406"/>
            <a:ext cx="9577541" cy="1050631"/>
          </a:xfrm>
          <a:custGeom>
            <a:rect b="b" l="l" r="r" t="t"/>
            <a:pathLst>
              <a:path extrusionOk="0" h="115581" w="788275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  <a:ln>
            <a:noFill/>
          </a:ln>
        </p:spPr>
      </p:sp>
      <p:sp>
        <p:nvSpPr>
          <p:cNvPr id="1042" name="Google Shape;1042;p1"/>
          <p:cNvSpPr txBox="1"/>
          <p:nvPr/>
        </p:nvSpPr>
        <p:spPr>
          <a:xfrm>
            <a:off x="12441950" y="12032613"/>
            <a:ext cx="9649200" cy="43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959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</a:rPr>
              <a:t>Promover a educação permanente sobre o enfrentamento ao racismo institucional no SUS; fortalecer a Política Nacional e Estadual de Saúde Integral da População Negra; sensibilizar trabalhadores e gestores para o uso do quesito raça/cor como ferramenta de diagnóstico e planejamento em saúde; e estimular práticas de cuidado equitativas e culturalmente sensíveis.</a:t>
            </a:r>
            <a:r>
              <a:rPr b="0" i="0" lang="en-US" sz="24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3" name="Google Shape;1043;p1"/>
          <p:cNvSpPr txBox="1"/>
          <p:nvPr/>
        </p:nvSpPr>
        <p:spPr>
          <a:xfrm>
            <a:off x="12449894" y="10836815"/>
            <a:ext cx="9489300" cy="9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OBJETIVOS</a:t>
            </a:r>
            <a:endParaRPr/>
          </a:p>
        </p:txBody>
      </p:sp>
      <p:sp>
        <p:nvSpPr>
          <p:cNvPr id="1044" name="Google Shape;1044;p1"/>
          <p:cNvSpPr/>
          <p:nvPr/>
        </p:nvSpPr>
        <p:spPr>
          <a:xfrm>
            <a:off x="12477784" y="17380164"/>
            <a:ext cx="9577541" cy="1050631"/>
          </a:xfrm>
          <a:custGeom>
            <a:rect b="b" l="l" r="r" t="t"/>
            <a:pathLst>
              <a:path extrusionOk="0" h="115581" w="788275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  <a:ln>
            <a:noFill/>
          </a:ln>
        </p:spPr>
      </p:sp>
      <p:sp>
        <p:nvSpPr>
          <p:cNvPr id="1045" name="Google Shape;1045;p1"/>
          <p:cNvSpPr txBox="1"/>
          <p:nvPr/>
        </p:nvSpPr>
        <p:spPr>
          <a:xfrm>
            <a:off x="12477785" y="18604301"/>
            <a:ext cx="9649200" cy="5781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lang="en-US" sz="2700">
                <a:solidFill>
                  <a:schemeClr val="dk1"/>
                </a:solidFill>
              </a:rPr>
              <a:t>O curso consolidou-se como ferramenta inovadora de formação em equidade racial, alcançando profissionais e estudantes das redes estadual e municipais de saúde. Contribuiu para o reconhecimento da importância da autodeclaração racial e da coleta qualificada do quesito raça/cor como instrumentos de gestão (PERNAMBUCO, 2016). Além disso, fortaleceu a transversalidade racial nas ações de planejamento e monitoramento em saúde e impulsionou a ampliação do debate sobre racismo institucional nos espaços formativos (BRASIL, 2016; GÓES; NASCIMENTO, 2013).</a:t>
            </a:r>
            <a:endParaRPr sz="2700"/>
          </a:p>
          <a:p>
            <a:pPr indent="0" lvl="0" marL="0" marR="0" rtl="0" algn="ctr">
              <a:lnSpc>
                <a:spcPct val="74125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0" i="0" sz="7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6" name="Google Shape;1046;p1"/>
          <p:cNvSpPr txBox="1"/>
          <p:nvPr/>
        </p:nvSpPr>
        <p:spPr>
          <a:xfrm>
            <a:off x="12477784" y="17452173"/>
            <a:ext cx="9849300" cy="76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  <a:endParaRPr/>
          </a:p>
        </p:txBody>
      </p:sp>
      <p:sp>
        <p:nvSpPr>
          <p:cNvPr id="1047" name="Google Shape;1047;p1"/>
          <p:cNvSpPr/>
          <p:nvPr/>
        </p:nvSpPr>
        <p:spPr>
          <a:xfrm>
            <a:off x="12405776" y="23500844"/>
            <a:ext cx="9577541" cy="1050631"/>
          </a:xfrm>
          <a:custGeom>
            <a:rect b="b" l="l" r="r" t="t"/>
            <a:pathLst>
              <a:path extrusionOk="0" h="115581" w="788275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  <a:ln>
            <a:noFill/>
          </a:ln>
        </p:spPr>
      </p:sp>
      <p:sp>
        <p:nvSpPr>
          <p:cNvPr id="1048" name="Google Shape;1048;p1"/>
          <p:cNvSpPr txBox="1"/>
          <p:nvPr/>
        </p:nvSpPr>
        <p:spPr>
          <a:xfrm>
            <a:off x="12405777" y="24652972"/>
            <a:ext cx="9649200" cy="691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lang="en-US" sz="2900">
                <a:solidFill>
                  <a:schemeClr val="dk1"/>
                </a:solidFill>
              </a:rPr>
              <a:t>O curso “Desigualdades Raciais e seus Efeitos na Saúde” reafirma o compromisso da gestão estadual com a promoção da equidade e o enfrentamento ao racismo institucional. Recomenda-se sua continuidade e atualização periódica, além da incorporação de seus conteúdos nos planos de educação permanente em saúde dos municípios. A transversalização do quesito raça/cor e a valorização das práticas de cuidado dos povos tradicionais devem ser eixos estratégicos para a consolidação de um SUS verdadeiramente antirracista.</a:t>
            </a:r>
            <a:endParaRPr sz="2900">
              <a:solidFill>
                <a:schemeClr val="dk1"/>
              </a:solidFill>
            </a:endParaRPr>
          </a:p>
          <a:p>
            <a:pPr indent="0" lvl="0" marL="0" marR="0" rtl="0" algn="just">
              <a:lnSpc>
                <a:spcPct val="195928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8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ctr">
              <a:lnSpc>
                <a:spcPct val="741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7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9" name="Google Shape;1049;p1"/>
          <p:cNvSpPr txBox="1"/>
          <p:nvPr/>
        </p:nvSpPr>
        <p:spPr>
          <a:xfrm>
            <a:off x="12405776" y="23572853"/>
            <a:ext cx="9849300" cy="8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  <a:endParaRPr/>
          </a:p>
        </p:txBody>
      </p:sp>
      <p:sp>
        <p:nvSpPr>
          <p:cNvPr id="1050" name="Google Shape;1050;p1"/>
          <p:cNvSpPr txBox="1"/>
          <p:nvPr/>
        </p:nvSpPr>
        <p:spPr>
          <a:xfrm>
            <a:off x="4284638" y="30761751"/>
            <a:ext cx="14830800" cy="77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8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572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Referências</a:t>
            </a:r>
            <a:endParaRPr b="1" i="0" sz="4572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51" name="Google Shape;1051;p1"/>
          <p:cNvSpPr txBox="1"/>
          <p:nvPr/>
        </p:nvSpPr>
        <p:spPr>
          <a:xfrm>
            <a:off x="1044599" y="31633127"/>
            <a:ext cx="9432900" cy="57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676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latin typeface="Montserrat"/>
                <a:ea typeface="Montserrat"/>
                <a:cs typeface="Montserrat"/>
                <a:sym typeface="Montserrat"/>
              </a:rPr>
              <a:t>BRASIL. Ministério da Saúde. Política Nacional de Saúde Integral da População Negra: uma questão de equidade. Brasília: Ministério da Saúde, 2009.</a:t>
            </a:r>
            <a:endParaRPr sz="19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just">
              <a:lnSpc>
                <a:spcPct val="1676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latin typeface="Montserrat"/>
                <a:ea typeface="Montserrat"/>
                <a:cs typeface="Montserrat"/>
                <a:sym typeface="Montserrat"/>
              </a:rPr>
              <a:t>BRASIL. Ministério da Saúde. Secretaria de Gestão Estratégica e Participativa. Saúde da População Negra. Brasília: Ministério da Saúde, 2016.</a:t>
            </a:r>
            <a:endParaRPr sz="19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just">
              <a:lnSpc>
                <a:spcPct val="1676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latin typeface="Montserrat"/>
                <a:ea typeface="Montserrat"/>
                <a:cs typeface="Montserrat"/>
                <a:sym typeface="Montserrat"/>
              </a:rPr>
              <a:t>FAUSTINO, Deivison Mendes. A universalização dos direitos e a promoção da equidade: o caso da saúde da população negra. Ciência &amp; Saúde Coletiva, v. 22, n. 12, p. 3831–3840, 2017.</a:t>
            </a:r>
            <a:endParaRPr sz="19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just">
              <a:lnSpc>
                <a:spcPct val="1676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latin typeface="Montserrat"/>
                <a:ea typeface="Montserrat"/>
                <a:cs typeface="Montserrat"/>
                <a:sym typeface="Montserrat"/>
              </a:rPr>
              <a:t>FANON, Frantz. Pele negra, máscaras brancas. Salvador: EDUFBA, 2008.</a:t>
            </a:r>
            <a:endParaRPr sz="19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just">
              <a:lnSpc>
                <a:spcPct val="1676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latin typeface="Montserrat"/>
                <a:ea typeface="Montserrat"/>
                <a:cs typeface="Montserrat"/>
                <a:sym typeface="Montserrat"/>
              </a:rPr>
              <a:t>GONZALEZ, Lélia. Racismo e sexismo na cultura brasileira. In: GONZALEZ, L. Primavera para as rosas negras. São Paulo: Zahar, 1988.</a:t>
            </a:r>
            <a:endParaRPr sz="19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just">
              <a:lnSpc>
                <a:spcPct val="1676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2" name="Google Shape;1052;p1"/>
          <p:cNvSpPr txBox="1"/>
          <p:nvPr/>
        </p:nvSpPr>
        <p:spPr>
          <a:xfrm>
            <a:off x="12333951" y="31604815"/>
            <a:ext cx="9721200" cy="1354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just">
              <a:lnSpc>
                <a:spcPct val="1676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MILANEZI, Jaciane. Silêncios e confrontos: a saúde da população negra em burocracias do SUS. 2019. Tese (Doutorado em Sociologia) – UFRJ, Rio de Janeiro, 2019.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just">
              <a:lnSpc>
                <a:spcPct val="1676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MUNANGA, Kabengele. Uma abordagem conceitual das noções de raça, racismo, identidade e etnia. Niterói: EDUFF, 2004.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just">
              <a:lnSpc>
                <a:spcPct val="1676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PERNAMBUCO. Governo do Estado. Decreto nº 37.949, de 08 de março de 2012. Institui a Coordenação de Atenção à Saúde da População Negra. Diário Oficial do Estado, Recife, 2012.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just">
              <a:lnSpc>
                <a:spcPct val="1676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PERNAMBUCO. Governo do Estado. Decreto nº 43.777, de 21 de novembro de 2016. Dispõe sobre a inclusão do quesito raça/cor nos sistemas de informação da administração pública estadual. Diário Oficial do Estado, Recife, 2016.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just">
              <a:lnSpc>
                <a:spcPct val="1676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WERNECK, Jurema. Racismo institucional e saúde da população negra. Saúde e Sociedade, v. 25, n. 3, p. 535–549, 2016.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just">
              <a:lnSpc>
                <a:spcPct val="1676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