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50" d="100"/>
          <a:sy n="50" d="100"/>
        </p:scale>
        <p:origin x="-1110" y="6846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863099" y="1134436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827332" y="12414653"/>
            <a:ext cx="9649072" cy="27956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Contribuir para a redução dos índices de acidentes, a qualificação dos dados de vigilância e o engajamento regional em prol da segurança no trânsito.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b="1" dirty="0"/>
          </a:p>
        </p:txBody>
      </p:sp>
      <p:sp>
        <p:nvSpPr>
          <p:cNvPr id="6" name="TextBox 17"/>
          <p:cNvSpPr txBox="1"/>
          <p:nvPr/>
        </p:nvSpPr>
        <p:spPr>
          <a:xfrm>
            <a:off x="963228" y="11459354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844478" y="4177061"/>
            <a:ext cx="17754921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dirty="0"/>
              <a:t>Implementação do Comitê Regional de Prevenção de Acidentes de Moto (CRPAM): Avanços na Promoção e Prevenção de Acidentes por Transporte Terrestre.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863099" y="6670051"/>
            <a:ext cx="21827939" cy="14106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pt-BR" sz="2800" b="1" dirty="0" err="1">
                <a:latin typeface="Montserrat"/>
              </a:rPr>
              <a:t>Darly</a:t>
            </a:r>
            <a:r>
              <a:rPr lang="pt-BR" sz="2800" b="1" dirty="0">
                <a:latin typeface="Montserrat"/>
              </a:rPr>
              <a:t> </a:t>
            </a:r>
            <a:r>
              <a:rPr lang="pt-BR" sz="2800" b="1" dirty="0" err="1">
                <a:latin typeface="Montserrat"/>
              </a:rPr>
              <a:t>Macena</a:t>
            </a:r>
            <a:r>
              <a:rPr lang="pt-BR" sz="2800" b="1" dirty="0">
                <a:latin typeface="Montserrat"/>
              </a:rPr>
              <a:t> Da </a:t>
            </a:r>
            <a:r>
              <a:rPr lang="pt-BR" sz="2800" b="1" dirty="0" smtClean="0">
                <a:latin typeface="Montserrat"/>
              </a:rPr>
              <a:t>S. Gomes*</a:t>
            </a:r>
            <a:r>
              <a:rPr lang="pt-BR" sz="2800" b="1" baseline="30000" dirty="0" smtClean="0">
                <a:latin typeface="Montserrat"/>
              </a:rPr>
              <a:t>1</a:t>
            </a:r>
            <a:r>
              <a:rPr lang="pt-BR" sz="2800" b="1" dirty="0" smtClean="0">
                <a:latin typeface="Montserrat"/>
              </a:rPr>
              <a:t> </a:t>
            </a:r>
            <a:r>
              <a:rPr lang="pt-BR" sz="2800" b="1" dirty="0" err="1" smtClean="0">
                <a:latin typeface="Montserrat"/>
              </a:rPr>
              <a:t>Flaviane</a:t>
            </a:r>
            <a:r>
              <a:rPr lang="pt-BR" sz="2800" b="1" dirty="0" smtClean="0">
                <a:latin typeface="Montserrat"/>
              </a:rPr>
              <a:t> Alves. A. Ferraz</a:t>
            </a:r>
            <a:r>
              <a:rPr lang="pt-BR" sz="2800" b="1" baseline="30000" dirty="0" smtClean="0">
                <a:latin typeface="Montserrat"/>
              </a:rPr>
              <a:t>2</a:t>
            </a:r>
            <a:r>
              <a:rPr lang="pt-BR" sz="2800" b="1" dirty="0" smtClean="0">
                <a:latin typeface="Montserrat"/>
              </a:rPr>
              <a:t>; </a:t>
            </a:r>
            <a:r>
              <a:rPr lang="pt-BR" sz="2800" b="1" dirty="0">
                <a:latin typeface="Montserrat"/>
              </a:rPr>
              <a:t>Luciana </a:t>
            </a:r>
            <a:r>
              <a:rPr lang="pt-BR" sz="2800" b="1" dirty="0" smtClean="0">
                <a:latin typeface="Montserrat"/>
              </a:rPr>
              <a:t>C. S. Mandu</a:t>
            </a:r>
            <a:r>
              <a:rPr lang="pt-BR" sz="2800" b="1" baseline="30000" dirty="0" smtClean="0">
                <a:latin typeface="Montserrat"/>
              </a:rPr>
              <a:t>3</a:t>
            </a:r>
            <a:r>
              <a:rPr lang="pt-BR" sz="2800" b="1" dirty="0" smtClean="0">
                <a:latin typeface="Montserrat"/>
              </a:rPr>
              <a:t>; </a:t>
            </a:r>
            <a:r>
              <a:rPr lang="pt-BR" sz="2800" b="1" dirty="0">
                <a:latin typeface="Montserrat"/>
              </a:rPr>
              <a:t>Rosangela </a:t>
            </a:r>
            <a:r>
              <a:rPr lang="pt-BR" sz="2800" b="1" dirty="0" smtClean="0">
                <a:latin typeface="Montserrat"/>
              </a:rPr>
              <a:t>M. S. Rodrigues</a:t>
            </a:r>
            <a:r>
              <a:rPr lang="pt-BR" sz="2800" b="1" baseline="30000" dirty="0">
                <a:latin typeface="Montserrat"/>
              </a:rPr>
              <a:t>2</a:t>
            </a:r>
            <a:r>
              <a:rPr lang="pt-BR" sz="2800" b="1" dirty="0" smtClean="0">
                <a:latin typeface="Montserrat"/>
              </a:rPr>
              <a:t>; </a:t>
            </a:r>
            <a:r>
              <a:rPr lang="pt-BR" sz="2800" b="1" dirty="0" err="1">
                <a:latin typeface="Montserrat"/>
              </a:rPr>
              <a:t>Sergialyson</a:t>
            </a:r>
            <a:r>
              <a:rPr lang="pt-BR" sz="2800" b="1" dirty="0">
                <a:latin typeface="Montserrat"/>
              </a:rPr>
              <a:t> </a:t>
            </a:r>
            <a:r>
              <a:rPr lang="pt-BR" sz="2800" b="1" dirty="0" smtClean="0">
                <a:latin typeface="Montserrat"/>
              </a:rPr>
              <a:t>B. Farias</a:t>
            </a:r>
            <a:r>
              <a:rPr lang="pt-BR" sz="2800" b="1" baseline="30000" dirty="0">
                <a:latin typeface="Montserrat"/>
              </a:rPr>
              <a:t>3</a:t>
            </a:r>
            <a:r>
              <a:rPr lang="pt-BR" sz="2800" b="1" dirty="0" smtClean="0">
                <a:latin typeface="Montserrat"/>
              </a:rPr>
              <a:t>; </a:t>
            </a:r>
            <a:r>
              <a:rPr lang="pt-BR" sz="2800" b="1" dirty="0">
                <a:latin typeface="Montserrat"/>
              </a:rPr>
              <a:t>Marcia Adriana </a:t>
            </a:r>
            <a:r>
              <a:rPr lang="pt-BR" sz="2800" b="1" dirty="0" smtClean="0">
                <a:latin typeface="Montserrat"/>
              </a:rPr>
              <a:t>S. Vasconcellos</a:t>
            </a:r>
            <a:r>
              <a:rPr lang="pt-BR" sz="2800" b="1" baseline="30000" dirty="0" smtClean="0">
                <a:latin typeface="Montserrat"/>
              </a:rPr>
              <a:t>4</a:t>
            </a:r>
            <a:r>
              <a:rPr lang="pt-BR" sz="2800" b="1" dirty="0" smtClean="0">
                <a:latin typeface="Montserrat"/>
              </a:rPr>
              <a:t>; </a:t>
            </a:r>
            <a:r>
              <a:rPr lang="pt-BR" sz="2800" b="1" dirty="0">
                <a:latin typeface="Montserrat"/>
              </a:rPr>
              <a:t>Alder Pacheco </a:t>
            </a:r>
            <a:r>
              <a:rPr lang="pt-BR" sz="2800" b="1" dirty="0" smtClean="0">
                <a:latin typeface="Montserrat"/>
              </a:rPr>
              <a:t>Vilela</a:t>
            </a:r>
            <a:r>
              <a:rPr lang="pt-BR" sz="2800" b="1" baseline="30000" dirty="0">
                <a:latin typeface="Montserrat"/>
              </a:rPr>
              <a:t>5</a:t>
            </a:r>
            <a:r>
              <a:rPr lang="pt-BR" sz="2800" b="1" dirty="0" smtClean="0">
                <a:latin typeface="Montserrat"/>
              </a:rPr>
              <a:t>; </a:t>
            </a:r>
            <a:r>
              <a:rPr lang="pt-BR" sz="2800" b="1" dirty="0">
                <a:latin typeface="Montserrat"/>
              </a:rPr>
              <a:t>Juliana de </a:t>
            </a:r>
            <a:r>
              <a:rPr lang="pt-BR" sz="2800" b="1" dirty="0" smtClean="0">
                <a:latin typeface="Montserrat"/>
              </a:rPr>
              <a:t>O. Barreto</a:t>
            </a:r>
            <a:r>
              <a:rPr lang="pt-BR" sz="2800" b="1" baseline="30000" dirty="0">
                <a:latin typeface="Montserrat"/>
              </a:rPr>
              <a:t>6</a:t>
            </a:r>
            <a:r>
              <a:rPr lang="pt-BR" sz="2800" b="1" dirty="0" smtClean="0">
                <a:latin typeface="Montserrat"/>
              </a:rPr>
              <a:t>; </a:t>
            </a:r>
            <a:r>
              <a:rPr lang="pt-BR" sz="2800" b="1" dirty="0">
                <a:latin typeface="Montserrat"/>
              </a:rPr>
              <a:t>Willians Emanuel </a:t>
            </a:r>
            <a:r>
              <a:rPr lang="pt-BR" sz="2800" b="1" dirty="0" smtClean="0">
                <a:latin typeface="Montserrat"/>
              </a:rPr>
              <a:t>S. Melo</a:t>
            </a:r>
            <a:r>
              <a:rPr lang="pt-BR" sz="2800" b="1" baseline="30000" dirty="0" smtClean="0">
                <a:latin typeface="Montserrat"/>
              </a:rPr>
              <a:t>7</a:t>
            </a:r>
            <a:r>
              <a:rPr lang="pt-BR" sz="2800" b="1" dirty="0" smtClean="0">
                <a:latin typeface="Montserrat"/>
              </a:rPr>
              <a:t>; </a:t>
            </a:r>
            <a:r>
              <a:rPr lang="pt-BR" sz="2800" b="1" dirty="0">
                <a:latin typeface="Montserrat"/>
              </a:rPr>
              <a:t>Cicero Ferreira da </a:t>
            </a:r>
            <a:r>
              <a:rPr lang="pt-BR" sz="2800" b="1" dirty="0" smtClean="0">
                <a:latin typeface="Montserrat"/>
              </a:rPr>
              <a:t>Silva</a:t>
            </a:r>
            <a:r>
              <a:rPr lang="pt-BR" sz="2800" b="1" baseline="30000" dirty="0">
                <a:latin typeface="Montserrat"/>
              </a:rPr>
              <a:t>8</a:t>
            </a:r>
            <a:r>
              <a:rPr lang="pt-BR" sz="2800" b="1" dirty="0" smtClean="0">
                <a:latin typeface="Montserrat"/>
              </a:rPr>
              <a:t>;</a:t>
            </a:r>
            <a:endParaRPr lang="en-US" sz="2800" b="1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863099" y="8281517"/>
            <a:ext cx="21827939" cy="27699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 VI Regional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(VI GERES-PE),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Arcoverde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Pernambuco.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 VI Regional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(VI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GERES- PE),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Arcoverde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³VI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Regional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(VI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GERES-PE),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Arcoverde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Regional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(VI GERES-PE),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Arcoverde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3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Regional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(VI GERES-PE),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Arcoverde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4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Regional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(VI GERES-PE),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Arcoverde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5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Regional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(VI GERES-PE),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Arcoverde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6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Regional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(VI GERES-PE),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Arcoverde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baseline="30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7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Regional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(VI GERES-PE),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Arcoverde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baseline="30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8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Regional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(VI GERES-PE),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Arcoverde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pt-BR" sz="2400" dirty="0" smtClean="0">
                <a:latin typeface="Montserrat"/>
                <a:sym typeface="Open Sans"/>
              </a:rPr>
              <a:t>A</a:t>
            </a:r>
            <a:r>
              <a:rPr lang="pt-BR" sz="2400" dirty="0" smtClean="0">
                <a:latin typeface="Montserrat"/>
                <a:sym typeface="Open Sans"/>
              </a:rPr>
              <a:t>utor correspondente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: darlymacena@hotmail.com</a:t>
            </a:r>
            <a:endParaRPr lang="en-US" sz="24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863099" y="1628740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963228" y="17497532"/>
            <a:ext cx="9649072" cy="6347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Trata-se de um relato de experiência descritivo, desenvolvido a partir das ações </a:t>
            </a:r>
            <a:r>
              <a:rPr lang="pt-BR" sz="2800" dirty="0" err="1">
                <a:latin typeface="Montserrat"/>
              </a:rPr>
              <a:t>intersetoriais</a:t>
            </a:r>
            <a:r>
              <a:rPr lang="pt-BR" sz="2800" dirty="0">
                <a:latin typeface="Montserrat"/>
              </a:rPr>
              <a:t> realizadas pela equipe de Vigilância. O processo de implementação do CRPAM traz um diagnóstico situacional dos acidentes por transporte terrestre; Sensibilização e mobilização dos gestores; Criação do comitê regional com representação </a:t>
            </a:r>
            <a:r>
              <a:rPr lang="pt-BR" sz="2800" dirty="0" err="1">
                <a:latin typeface="Montserrat"/>
              </a:rPr>
              <a:t>intersetorial</a:t>
            </a:r>
            <a:r>
              <a:rPr lang="pt-BR" sz="2800" dirty="0">
                <a:latin typeface="Montserrat"/>
              </a:rPr>
              <a:t>; Planejamento participativo das ações; Realização de campanhas, oficinas e capacitações; Acompanhamento e análise dos indicadores.</a:t>
            </a:r>
            <a:endParaRPr dirty="0">
              <a:latin typeface="Montserrat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863099" y="1643256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40848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16812" y="25198222"/>
            <a:ext cx="9649072" cy="35266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A experiência demonstrou que a articulação </a:t>
            </a:r>
            <a:r>
              <a:rPr lang="pt-BR" sz="2800" dirty="0" err="1">
                <a:latin typeface="Montserrat"/>
              </a:rPr>
              <a:t>intersetorial</a:t>
            </a:r>
            <a:r>
              <a:rPr lang="pt-BR" sz="2800" dirty="0">
                <a:latin typeface="Montserrat"/>
              </a:rPr>
              <a:t> e a gestão participativa são fundamentais para a efetividade das ações de promoção da saúde e prevenção de agravos, consolidando o CRPAM como um espaço permanente de planejamento, monitoramento e tomada de decisão.</a:t>
            </a:r>
            <a:endParaRPr dirty="0">
              <a:latin typeface="Montserrat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972270" y="2422996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320195" y="1134436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248661" y="12368682"/>
            <a:ext cx="9649072" cy="42062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Relatar as ações de implementação do Comitê Regional de Prevenção de Acidentes de Moto (CRPAM) na VI Região de Saúde, destacar suas estratégias, desafios, resultados alcançados; Melhorar a participação e articulação </a:t>
            </a:r>
            <a:r>
              <a:rPr lang="pt-BR" sz="2800" dirty="0" err="1">
                <a:latin typeface="Montserrat"/>
              </a:rPr>
              <a:t>intersetorial</a:t>
            </a:r>
            <a:r>
              <a:rPr lang="pt-BR" sz="2800" dirty="0">
                <a:latin typeface="Montserrat"/>
              </a:rPr>
              <a:t> entre membros do comitê; Fortalecer ações sobre o tema.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516017" y="11498563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391966" y="1628740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248661" y="17319371"/>
            <a:ext cx="9649072" cy="6347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A implementação do CRPAM favoreceu a integração das ações regionais e municipais, fortalecendo a articulação entre as áreas de vigilância, atenção básica, educação, segurança e transporte. Entre os principais resultados, destacam-se: • Criação de fluxos de comunicação entre municípios e região de saúde; • Ampliação das notificações e qualificação dos dados sobre acidentes; • Realização de campanhas educativas voltadas a motociclistas, estudantes e profissionais de entrega.</a:t>
            </a:r>
            <a:endParaRPr dirty="0">
              <a:latin typeface="Montserrat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391966" y="1643256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335201" y="2408480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248661" y="25198222"/>
            <a:ext cx="9649072" cy="56425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A experiência do CRPAM evidencia o potencial de uma abordagem regional e </a:t>
            </a:r>
            <a:r>
              <a:rPr lang="pt-BR" sz="2800" dirty="0" err="1">
                <a:latin typeface="Montserrat"/>
              </a:rPr>
              <a:t>intersetorial</a:t>
            </a:r>
            <a:r>
              <a:rPr lang="pt-BR" sz="2800" dirty="0">
                <a:latin typeface="Montserrat"/>
              </a:rPr>
              <a:t> na redução dos acidentes de transporte terrestre e na prevenção da vida no trânsito. O sucesso da iniciativa está relacionado ao engajamento dos municípios, à coordenação regional e à integração entre políticas públicas de saúde, educação e mobilidade. Como continuidade, prevê-se a expansão das ações educativas, a ampliação do monitoramento epidemiológica.</a:t>
            </a:r>
            <a:endParaRPr dirty="0">
              <a:latin typeface="Montserrat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430074" y="24084805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7" y="30807009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32836" y="31487053"/>
            <a:ext cx="9433048" cy="568360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spcBef>
                <a:spcPct val="0"/>
              </a:spcBef>
            </a:pPr>
            <a:r>
              <a:rPr lang="pt-BR" sz="2400" b="1" dirty="0">
                <a:latin typeface="Montserrat"/>
              </a:rPr>
              <a:t>Ministério da Saúde (Brasil).</a:t>
            </a:r>
            <a:r>
              <a:rPr lang="pt-BR" sz="2400" dirty="0">
                <a:latin typeface="Montserrat"/>
              </a:rPr>
              <a:t/>
            </a:r>
            <a:br>
              <a:rPr lang="pt-BR" sz="2400" dirty="0">
                <a:latin typeface="Montserrat"/>
              </a:rPr>
            </a:br>
            <a:r>
              <a:rPr lang="pt-BR" sz="2400" dirty="0">
                <a:latin typeface="Montserrat"/>
              </a:rPr>
              <a:t>Secretaria de Vigilância em Saúde. Política Nacional de Redução da Morbimortalidade por Acidentes e Violências. Brasília: Ministério da Saúde, 2001</a:t>
            </a:r>
            <a:r>
              <a:rPr lang="pt-BR" sz="2400" dirty="0" smtClean="0">
                <a:latin typeface="Montserrat"/>
              </a:rPr>
              <a:t>.</a:t>
            </a:r>
          </a:p>
          <a:p>
            <a:pPr algn="just">
              <a:spcBef>
                <a:spcPct val="0"/>
              </a:spcBef>
            </a:pPr>
            <a:endParaRPr sz="2400" dirty="0">
              <a:latin typeface="Montserrat"/>
            </a:endParaRPr>
          </a:p>
          <a:p>
            <a:pPr algn="just">
              <a:spcBef>
                <a:spcPct val="0"/>
              </a:spcBef>
            </a:pPr>
            <a:r>
              <a:rPr lang="pt-BR" sz="2400" b="1" dirty="0" smtClean="0">
                <a:latin typeface="Montserrat"/>
              </a:rPr>
              <a:t>Organização </a:t>
            </a:r>
            <a:r>
              <a:rPr lang="pt-BR" sz="2400" b="1" dirty="0">
                <a:latin typeface="Montserrat"/>
              </a:rPr>
              <a:t>Pan-Americana da Saúde (OPAS).</a:t>
            </a:r>
            <a:r>
              <a:rPr lang="pt-BR" sz="2400" dirty="0">
                <a:latin typeface="Montserrat"/>
              </a:rPr>
              <a:t/>
            </a:r>
            <a:br>
              <a:rPr lang="pt-BR" sz="2400" dirty="0">
                <a:latin typeface="Montserrat"/>
              </a:rPr>
            </a:br>
            <a:r>
              <a:rPr lang="pt-BR" sz="2400" dirty="0">
                <a:latin typeface="Montserrat"/>
              </a:rPr>
              <a:t>Segurança no Trânsito no Brasil: panorama, desafios e ações </a:t>
            </a:r>
            <a:r>
              <a:rPr lang="pt-BR" sz="2400" dirty="0" err="1">
                <a:latin typeface="Montserrat"/>
              </a:rPr>
              <a:t>intersetoriais</a:t>
            </a:r>
            <a:r>
              <a:rPr lang="pt-BR" sz="2400" dirty="0">
                <a:latin typeface="Montserrat"/>
              </a:rPr>
              <a:t>. Brasília: OPAS, 2019</a:t>
            </a:r>
            <a:r>
              <a:rPr lang="pt-BR" sz="2400" dirty="0" smtClean="0">
                <a:latin typeface="Montserrat"/>
              </a:rPr>
              <a:t>.</a:t>
            </a:r>
            <a:r>
              <a:rPr lang="pt-BR" sz="2400" b="1" dirty="0">
                <a:latin typeface="Montserrat"/>
              </a:rPr>
              <a:t> </a:t>
            </a:r>
            <a:endParaRPr lang="pt-BR" sz="2400" b="1" dirty="0" smtClean="0">
              <a:latin typeface="Montserrat"/>
            </a:endParaRPr>
          </a:p>
          <a:p>
            <a:pPr algn="just">
              <a:spcBef>
                <a:spcPct val="0"/>
              </a:spcBef>
            </a:pPr>
            <a:endParaRPr lang="pt-BR" sz="2400" b="1" dirty="0">
              <a:latin typeface="Montserrat"/>
            </a:endParaRPr>
          </a:p>
          <a:p>
            <a:pPr algn="just">
              <a:spcBef>
                <a:spcPct val="0"/>
              </a:spcBef>
            </a:pPr>
            <a:r>
              <a:rPr lang="pt-BR" sz="2400" b="1" dirty="0" smtClean="0">
                <a:latin typeface="Montserrat"/>
              </a:rPr>
              <a:t>Ministério </a:t>
            </a:r>
            <a:r>
              <a:rPr lang="pt-BR" sz="2400" b="1" dirty="0">
                <a:latin typeface="Montserrat"/>
              </a:rPr>
              <a:t>da Saúde (Brasil).</a:t>
            </a:r>
            <a:r>
              <a:rPr lang="pt-BR" sz="2400" dirty="0">
                <a:latin typeface="Montserrat"/>
              </a:rPr>
              <a:t/>
            </a:r>
            <a:br>
              <a:rPr lang="pt-BR" sz="2400" dirty="0">
                <a:latin typeface="Montserrat"/>
              </a:rPr>
            </a:br>
            <a:r>
              <a:rPr lang="pt-BR" sz="2400" dirty="0">
                <a:latin typeface="Montserrat"/>
              </a:rPr>
              <a:t>Manual de Implantação dos Comitês Regionais de Prevenção de Acidentes de Moto (CRPAM). Brasília: MS, Departamento de Análise de Situação em Saúde, 2020.</a:t>
            </a:r>
          </a:p>
          <a:p>
            <a:pPr algn="just"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320195" y="31303553"/>
            <a:ext cx="9721080" cy="38369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spcBef>
                <a:spcPct val="0"/>
              </a:spcBef>
            </a:pPr>
            <a:endParaRPr sz="2400" dirty="0" smtClean="0">
              <a:latin typeface="Montserrat"/>
            </a:endParaRPr>
          </a:p>
          <a:p>
            <a:pPr algn="just">
              <a:spcBef>
                <a:spcPct val="0"/>
              </a:spcBef>
            </a:pPr>
            <a:r>
              <a:rPr lang="pt-BR" sz="2400" b="1" dirty="0">
                <a:latin typeface="Montserrat"/>
              </a:rPr>
              <a:t>Observatório Nacional de Segurança Viária (ONSV).</a:t>
            </a:r>
            <a:r>
              <a:rPr lang="pt-BR" sz="2400" dirty="0">
                <a:latin typeface="Montserrat"/>
              </a:rPr>
              <a:t/>
            </a:r>
            <a:br>
              <a:rPr lang="pt-BR" sz="2400" dirty="0">
                <a:latin typeface="Montserrat"/>
              </a:rPr>
            </a:br>
            <a:r>
              <a:rPr lang="pt-BR" sz="2400" dirty="0">
                <a:latin typeface="Montserrat"/>
              </a:rPr>
              <a:t>Relatórios Anuais de Acidentes de Trânsito e Boas Práticas Regionais. 2018–2024</a:t>
            </a:r>
            <a:r>
              <a:rPr lang="pt-BR" sz="2400" dirty="0" smtClean="0">
                <a:latin typeface="Montserrat"/>
              </a:rPr>
              <a:t>.</a:t>
            </a:r>
          </a:p>
          <a:p>
            <a:pPr algn="just">
              <a:spcBef>
                <a:spcPct val="0"/>
              </a:spcBef>
            </a:pPr>
            <a:endParaRPr lang="pt-BR" sz="2400" dirty="0" smtClean="0">
              <a:latin typeface="Montserrat"/>
            </a:endParaRPr>
          </a:p>
          <a:p>
            <a:pPr algn="just">
              <a:spcBef>
                <a:spcPct val="0"/>
              </a:spcBef>
            </a:pPr>
            <a:r>
              <a:rPr lang="pt-BR" sz="2400" b="1" dirty="0">
                <a:latin typeface="Montserrat"/>
              </a:rPr>
              <a:t>Ministério da Saúde (Brasil).</a:t>
            </a:r>
            <a:r>
              <a:rPr lang="pt-BR" sz="2400" dirty="0">
                <a:latin typeface="Montserrat"/>
              </a:rPr>
              <a:t/>
            </a:r>
            <a:br>
              <a:rPr lang="pt-BR" sz="2400" dirty="0">
                <a:latin typeface="Montserrat"/>
              </a:rPr>
            </a:br>
            <a:r>
              <a:rPr lang="pt-BR" sz="2400" dirty="0">
                <a:latin typeface="Montserrat"/>
              </a:rPr>
              <a:t>Diretrizes para a Promoção da Saúde no SUS: Política Nacional de Promoção da Saúde (PNPS). Brasília: MS, 2015.</a:t>
            </a:r>
            <a:endParaRPr lang="pt-BR" sz="2400" dirty="0" smtClean="0">
              <a:latin typeface="Montserrat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558</Words>
  <Application>Microsoft Office PowerPoint</Application>
  <PresentationFormat>Personalizar</PresentationFormat>
  <Paragraphs>28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EPIDEMIOLOGIA VIG</cp:lastModifiedBy>
  <cp:revision>19</cp:revision>
  <dcterms:created xsi:type="dcterms:W3CDTF">2025-09-30T13:28:19Z</dcterms:created>
  <dcterms:modified xsi:type="dcterms:W3CDTF">2025-11-04T13:40:05Z</dcterms:modified>
</cp:coreProperties>
</file>