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4" d="100"/>
          <a:sy n="24" d="100"/>
        </p:scale>
        <p:origin x="2107" y="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unisepe.com.br/unifia/wp-content/uploads/sites/10001/2018/06/025_insercao_biomedico_esf.pdf?utm_source=chatgpt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08166" y="1012309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127993" y="11220276"/>
            <a:ext cx="9557711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Desenvolvida no contexto da residência multiprofissional, a experiência consistiu em ações de educação em saúde sobre a fase pré-analítica dos exames laboratoriais, promovendo o diálogo entre usuários e profissionais e contribuindo para a qualificação do cuidado e da prática diagnóstica. As ações educativas foram realizadas em Unidades de Saúde da Família (USF) do município de Caruaru/PE. 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82581" y="1025499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02239" y="4271065"/>
            <a:ext cx="21995679" cy="2932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PRÁTICAS DE EDUCAÇÃO EM SAÚDE CONDUZIDAS POR BIOMÉDICOS DA ATENÇÃO PRIMÁRIA SOBRE ORIENTAÇÕES PRÉ-ANALÍTICAS E SEU REFLEXO NA SEGURANÇA DO DIAGNÓSTICO LABORATORIAL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93365" y="7217645"/>
            <a:ext cx="22213425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Thayná da Silva Melo¹*, Danielle Cristina Lima Ramos¹,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Ariádenny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Gennefer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Santos Silva¹, Lucas dos Santos Silva²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9607" y="7795213"/>
            <a:ext cx="21660940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¹Centro Universitário Tabosa de Almeida (ASCES-UNITA), Caruaru,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Caruaru (SMS), Caruaru,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thaynamlls6@gmail.com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60044" y="163198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52160" y="17482405"/>
            <a:ext cx="9561299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experiência foi conduzida por residentes biomédicos em Unidades de Saúde da Família, por meio de rodas de conversa, orientações individuais e distribuição de materiais educativos, como placas lúdicas de “verdadeiro” e “falso” e a utilização de dinâmicas para promover maior interação com os usuários. Os temas abordaram o tempo de jejum, uso de medicamentos, hábitos alimentares e fatores que interferem nos resultados laboratoriais, com foco na redução de erros pré-analíticos.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924148" y="1642593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1797" y="24627333"/>
            <a:ext cx="9577063" cy="7101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vivência destacou a importância da atuação do profissional biomédico para além da análise técnica, evidenciando seu potencial educativo e preventivo dentro do contexto multiprofissional na APS. As metodologias lúdicas e a linguagem acessível favoreceram a troca de saberes e a aproximação entre profissionais e usuários. Apesar das limitações estruturais, a experiência promoveu aprendizado mútuo, fortalecendo a integralidade, a escuta ativa e a necessidade de educação contínua em saúde.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269406" y="1012501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241522" y="11190321"/>
            <a:ext cx="9561298" cy="428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Promover a conscientização dos usuários da Atenção Primária sobre a importância do preparo adequado antes da realização de exames laboratoriais, destacando o papel do biomédico na educação em saúde e na garantia da segurança diagnóstica.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313530" y="1022638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05302" y="163282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05302" y="17478200"/>
            <a:ext cx="9577063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Observou-se maior compreensão dos usuários sobre o preparo adequado e redução de erros relacionados à fase pré-analítica, como coletas repetidas e resultados inconclusivos. Durante a ação, os participantes relataram hábitos que poderiam interferir nos exames e refletiram, junto aos profissionais, sobre possíveis mudanças em suas práticas cotidianas. A ação fortaleceu o vínculo entre equipe e comunidade e valorizou o papel do biomédico na promoção da qualidade e segurança diagnóstica.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269406" y="1639183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577063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As ações educativas mostraram-se fundamentais para aprimorar a qualidade dos exames laboratoriais e reforçar a relevância técnica e educativa do biomédico na Atenção Primária. Recomenda-se a continuidade dessas práticas e a inserção efetiva desse profissional nas equipes multiprofissionais, fortalecendo a etapa pré-analítica e a segurança diagnóstica nas USF. Tais práticas otimizam o uso de insumos e recursos financeiros nos serviços de saúde.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0" y="31112092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924148" y="32587600"/>
            <a:ext cx="9433048" cy="4055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RIBEIRO, M. A. et al. Educação em Saúde no Sistema Único de Saúde (SUS). </a:t>
            </a:r>
            <a:r>
              <a:rPr lang="pt-BR" sz="2400" i="1" dirty="0" err="1">
                <a:latin typeface="Montserrat" panose="00000500000000000000" pitchFamily="2" charset="0"/>
              </a:rPr>
              <a:t>Brazilian</a:t>
            </a:r>
            <a:r>
              <a:rPr lang="pt-BR" sz="2400" i="1" dirty="0">
                <a:latin typeface="Montserrat" panose="00000500000000000000" pitchFamily="2" charset="0"/>
              </a:rPr>
              <a:t> </a:t>
            </a:r>
            <a:r>
              <a:rPr lang="pt-BR" sz="2400" i="1" dirty="0" err="1">
                <a:latin typeface="Montserrat" panose="00000500000000000000" pitchFamily="2" charset="0"/>
              </a:rPr>
              <a:t>Journal</a:t>
            </a:r>
            <a:r>
              <a:rPr lang="pt-BR" sz="2400" i="1" dirty="0">
                <a:latin typeface="Montserrat" panose="00000500000000000000" pitchFamily="2" charset="0"/>
              </a:rPr>
              <a:t> </a:t>
            </a:r>
            <a:r>
              <a:rPr lang="pt-BR" sz="2400" i="1" dirty="0" err="1">
                <a:latin typeface="Montserrat" panose="00000500000000000000" pitchFamily="2" charset="0"/>
              </a:rPr>
              <a:t>of</a:t>
            </a:r>
            <a:r>
              <a:rPr lang="pt-BR" sz="2400" i="1" dirty="0">
                <a:latin typeface="Montserrat" panose="00000500000000000000" pitchFamily="2" charset="0"/>
              </a:rPr>
              <a:t> </a:t>
            </a:r>
            <a:r>
              <a:rPr lang="pt-BR" sz="2400" i="1" dirty="0" err="1">
                <a:latin typeface="Montserrat" panose="00000500000000000000" pitchFamily="2" charset="0"/>
              </a:rPr>
              <a:t>Implantology</a:t>
            </a:r>
            <a:r>
              <a:rPr lang="pt-BR" sz="2400" i="1" dirty="0">
                <a:latin typeface="Montserrat" panose="00000500000000000000" pitchFamily="2" charset="0"/>
              </a:rPr>
              <a:t> </a:t>
            </a:r>
            <a:r>
              <a:rPr lang="pt-BR" sz="2400" i="1" dirty="0" err="1">
                <a:latin typeface="Montserrat" panose="00000500000000000000" pitchFamily="2" charset="0"/>
              </a:rPr>
              <a:t>and</a:t>
            </a:r>
            <a:r>
              <a:rPr lang="pt-BR" sz="2400" i="1" dirty="0">
                <a:latin typeface="Montserrat" panose="00000500000000000000" pitchFamily="2" charset="0"/>
              </a:rPr>
              <a:t> Health </a:t>
            </a:r>
            <a:r>
              <a:rPr lang="pt-BR" sz="2400" i="1" dirty="0" err="1">
                <a:latin typeface="Montserrat" panose="00000500000000000000" pitchFamily="2" charset="0"/>
              </a:rPr>
              <a:t>Sciences</a:t>
            </a:r>
            <a:r>
              <a:rPr lang="pt-BR" sz="2400" dirty="0">
                <a:latin typeface="Montserrat" panose="00000500000000000000" pitchFamily="2" charset="0"/>
              </a:rPr>
              <a:t>, v. 6, n. 6, p. 1812-1823, 2024. DOI: 10.36557/2674-8169.2024v6n6p1812-1823.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BRASIL. Fundação Nacional de Saúde. </a:t>
            </a:r>
            <a:r>
              <a:rPr lang="pt-BR" sz="2400" i="1" dirty="0">
                <a:latin typeface="Montserrat" panose="00000500000000000000" pitchFamily="2" charset="0"/>
              </a:rPr>
              <a:t>Diretrizes de educação em saúde visando à promoção da saúde: documento base</a:t>
            </a:r>
            <a:r>
              <a:rPr lang="pt-BR" sz="2400" dirty="0">
                <a:latin typeface="Montserrat" panose="00000500000000000000" pitchFamily="2" charset="0"/>
              </a:rPr>
              <a:t>. Brasília: Funasa, 2007. 70 p.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405302" y="32596678"/>
            <a:ext cx="9721080" cy="4051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SILVA, A. P. et al. A inserção do biomédico na ESF (Estratégia de Saúde da Família). </a:t>
            </a:r>
            <a:r>
              <a:rPr lang="pt-BR" sz="2400" i="1" dirty="0">
                <a:latin typeface="Montserrat" panose="00000500000000000000" pitchFamily="2" charset="0"/>
              </a:rPr>
              <a:t>Jornada Científica da Faculdade São Lourenço – UNISEPE</a:t>
            </a:r>
            <a:r>
              <a:rPr lang="pt-BR" sz="2400" dirty="0">
                <a:latin typeface="Montserrat" panose="00000500000000000000" pitchFamily="2" charset="0"/>
              </a:rPr>
              <a:t>, São Lourenço/MG, 2015. Disponível em:</a:t>
            </a:r>
            <a:r>
              <a:rPr lang="pt-BR" sz="2400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https://portal.unisepe.com.br/</a:t>
            </a:r>
            <a:r>
              <a:rPr lang="pt-BR" sz="2400" dirty="0" err="1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unifia</a:t>
            </a:r>
            <a:r>
              <a:rPr lang="pt-BR" sz="2400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sz="2400" dirty="0" err="1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wp-content</a:t>
            </a:r>
            <a:r>
              <a:rPr lang="pt-BR" sz="2400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/uploads/sites/10001/2018/06/025_insercao_biomedico_esf.pdf</a:t>
            </a:r>
            <a:r>
              <a:rPr lang="pt-BR" sz="2400" dirty="0">
                <a:latin typeface="Montserrat" panose="00000500000000000000" pitchFamily="2" charset="0"/>
              </a:rPr>
              <a:t>. Acesso em: 16 de out. de 2025.</a:t>
            </a:r>
            <a:endParaRPr lang="en-US" sz="2400" dirty="0"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652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THAYN� DA SILVA MELO</cp:lastModifiedBy>
  <cp:revision>15</cp:revision>
  <dcterms:created xsi:type="dcterms:W3CDTF">2025-09-30T13:28:19Z</dcterms:created>
  <dcterms:modified xsi:type="dcterms:W3CDTF">2025-11-04T01:21:59Z</dcterms:modified>
</cp:coreProperties>
</file>