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30" d="100"/>
          <a:sy n="30" d="100"/>
        </p:scale>
        <p:origin x="-1170" y="15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628572" y="10661583"/>
            <a:ext cx="985844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842886" y="12090343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Relatar a experiência de capacitação em saúde ambiental e na VSPEA, destacando metodologias pedagógicas adotadas, produtos educativos elaborados e impactos observados na rede municipal de vigilância.</a:t>
            </a:r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200" dirty="0"/>
          </a:p>
        </p:txBody>
      </p:sp>
      <p:sp>
        <p:nvSpPr>
          <p:cNvPr id="6" name="TextBox 17"/>
          <p:cNvSpPr txBox="1"/>
          <p:nvPr/>
        </p:nvSpPr>
        <p:spPr>
          <a:xfrm>
            <a:off x="842886" y="10804459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414390" y="4446477"/>
            <a:ext cx="20574144" cy="2436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Saberes em Movimento: a VSPEA fortalecendo a vigilância </a:t>
            </a: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de populações </a:t>
            </a: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expostas em Pernambuco</a:t>
            </a:r>
            <a:endParaRPr lang="en-US" sz="5400" b="1" dirty="0">
              <a:solidFill>
                <a:srgbClr val="0089CD"/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628572" y="7232559"/>
            <a:ext cx="21788589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3600" b="1" dirty="0" smtClean="0"/>
              <a:t>Daniella Oliveira Albuquerque </a:t>
            </a:r>
            <a:r>
              <a:rPr lang="pt-BR" sz="3600" b="1" dirty="0" err="1" smtClean="0"/>
              <a:t>Lins¹</a:t>
            </a:r>
            <a:r>
              <a:rPr lang="pt-BR" sz="3600" dirty="0" smtClean="0"/>
              <a:t>*, Eduardo Augusto Duque </a:t>
            </a:r>
            <a:r>
              <a:rPr lang="pt-BR" sz="3600" dirty="0" err="1" smtClean="0"/>
              <a:t>Bezerra¹</a:t>
            </a:r>
            <a:r>
              <a:rPr lang="pt-BR" sz="3600" dirty="0" smtClean="0"/>
              <a:t>, Camila Caroline da </a:t>
            </a:r>
            <a:r>
              <a:rPr lang="pt-BR" sz="3600" dirty="0" smtClean="0"/>
              <a:t>Silva</a:t>
            </a:r>
            <a:r>
              <a:rPr lang="pt-BR" sz="3600" baseline="30000" dirty="0" smtClean="0"/>
              <a:t>2</a:t>
            </a:r>
            <a:r>
              <a:rPr lang="pt-BR" sz="3600" dirty="0" smtClean="0"/>
              <a:t>,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Camila Nóbrega </a:t>
            </a:r>
            <a:r>
              <a:rPr lang="pt-BR" sz="3600" dirty="0" err="1" smtClean="0"/>
              <a:t>Damasceno¹</a:t>
            </a:r>
            <a:r>
              <a:rPr lang="pt-BR" sz="3600" dirty="0" smtClean="0"/>
              <a:t>, Nara Gertrudes Diniz Oliveira </a:t>
            </a:r>
            <a:r>
              <a:rPr lang="pt-BR" sz="3600" dirty="0" err="1" smtClean="0"/>
              <a:t>Melo¹</a:t>
            </a:r>
            <a:r>
              <a:rPr lang="pt-BR" sz="3600" dirty="0" smtClean="0"/>
              <a:t>, Renan Carlos da Silva </a:t>
            </a:r>
            <a:r>
              <a:rPr lang="pt-BR" sz="3600" dirty="0" err="1" smtClean="0"/>
              <a:t>Freitas¹</a:t>
            </a:r>
            <a:endParaRPr lang="en-US" sz="36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42886" y="8589881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,, </a:t>
            </a:r>
            <a:r>
              <a:rPr lang="pt-BR" sz="2400" baseline="30000" dirty="0" smtClean="0"/>
              <a:t>2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Instituto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Aggeu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Magalhães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Recife,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pe.vigipeq@gmail.com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700010" y="16162309"/>
            <a:ext cx="978700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771448" y="17305317"/>
            <a:ext cx="9649072" cy="7758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Entre 2022 e 2025, a VIGIPEQ promoveu ações formativas da VSPEA voltadas às equipes municipais e estaduais, abrangendo oficinas regionais, o Curso Básico de Vigilância Sanitária (CBVISA) e os Seminários de Integração APEVISA–MPPE. Também foram realizadas capacitações temáticas sobre vigilância da água </a:t>
            </a:r>
            <a:r>
              <a:rPr lang="pt-BR" sz="3200" dirty="0" smtClean="0"/>
              <a:t>e agrotóxicos. Foram </a:t>
            </a:r>
            <a:r>
              <a:rPr lang="pt-BR" sz="3200" dirty="0" smtClean="0"/>
              <a:t>produzidos materiais pedagógicos, como apostilas, cartilhas digitais e QR </a:t>
            </a:r>
            <a:r>
              <a:rPr lang="pt-BR" sz="3200" dirty="0" err="1" smtClean="0"/>
              <a:t>Codes</a:t>
            </a:r>
            <a:r>
              <a:rPr lang="pt-BR" sz="3200" dirty="0" smtClean="0"/>
              <a:t> interativos, utilizando metodologias participativas que favoreceram a aproximação da vigilância com os contextos locais e fortaleceram o diálogo </a:t>
            </a:r>
            <a:r>
              <a:rPr lang="pt-BR" sz="3200" dirty="0" err="1" smtClean="0"/>
              <a:t>intersetorial</a:t>
            </a:r>
            <a:r>
              <a:rPr lang="pt-BR" sz="3200" dirty="0" smtClean="0"/>
              <a:t>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771448" y="1637662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85762" y="2616362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85762" y="27378075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A experiência demonstrou que a formação continuada é eixo estruturante da vigilância em saúde ambiental.</a:t>
            </a:r>
            <a:br>
              <a:rPr lang="pt-BR" sz="3200" dirty="0" smtClean="0"/>
            </a:br>
            <a:r>
              <a:rPr lang="pt-BR" sz="3200" dirty="0" smtClean="0"/>
              <a:t>A produção de materiais contextualizados e o uso de tecnologias digitais foram diferenciais, porém permanecem desafios quanto à manutenção das capacitações em municípios com alta rotatividade de profissionais e à necessidade de institucionalizar a educação permanente.</a:t>
            </a:r>
            <a:endParaRPr sz="3200" dirty="0"/>
          </a:p>
        </p:txBody>
      </p:sp>
      <p:sp>
        <p:nvSpPr>
          <p:cNvPr id="20" name="TextBox 17"/>
          <p:cNvSpPr txBox="1"/>
          <p:nvPr/>
        </p:nvSpPr>
        <p:spPr>
          <a:xfrm>
            <a:off x="985762" y="2630650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87280" y="1066158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87280" y="11804591"/>
            <a:ext cx="9649072" cy="73866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3200" b="1" dirty="0" smtClean="0"/>
              <a:t>Específicos</a:t>
            </a:r>
            <a:r>
              <a:rPr lang="pt-BR" sz="3200" b="1" dirty="0" smtClean="0"/>
              <a:t>:</a:t>
            </a:r>
            <a:endParaRPr lang="pt-BR" sz="3200" dirty="0" smtClean="0"/>
          </a:p>
          <a:p>
            <a:r>
              <a:rPr lang="pt-BR" sz="3200" dirty="0" smtClean="0"/>
              <a:t>Promover o fortalecimento técnico das equipes municipais e estaduais por meio de oficinas, cursos e formações regionais.</a:t>
            </a:r>
          </a:p>
          <a:p>
            <a:r>
              <a:rPr lang="pt-BR" sz="3200" dirty="0" smtClean="0"/>
              <a:t>Desenvolver e difundir materiais pedagógicos inovadores (apostilas, cartilhas digitais e QR </a:t>
            </a:r>
            <a:r>
              <a:rPr lang="pt-BR" sz="3200" dirty="0" err="1" smtClean="0"/>
              <a:t>Codes</a:t>
            </a:r>
            <a:r>
              <a:rPr lang="pt-BR" sz="3200" dirty="0" smtClean="0"/>
              <a:t>) que </a:t>
            </a:r>
            <a:r>
              <a:rPr lang="pt-BR" sz="3200" dirty="0" err="1" smtClean="0"/>
              <a:t>apoiem</a:t>
            </a:r>
            <a:r>
              <a:rPr lang="pt-BR" sz="3200" dirty="0" smtClean="0"/>
              <a:t> a atuação da vigilância ambiental.</a:t>
            </a:r>
          </a:p>
          <a:p>
            <a:r>
              <a:rPr lang="pt-BR" sz="3200" dirty="0" smtClean="0"/>
              <a:t>Estimular a integração entre as vigilâncias ambiental, sanitária e epidemiológica e demais setores estratégicos (MPPE, APS, educação e meio ambiente).</a:t>
            </a:r>
          </a:p>
          <a:p>
            <a:r>
              <a:rPr lang="pt-BR" sz="3200" dirty="0" smtClean="0"/>
              <a:t>Ampliar a apropriação dos conceitos de vigilância de populações expostas e a execução dos Planos de Ação Municipais da VSPEA.</a:t>
            </a:r>
          </a:p>
          <a:p>
            <a:pPr algn="just"/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/>
            <a:endParaRPr sz="3200" dirty="0"/>
          </a:p>
        </p:txBody>
      </p:sp>
      <p:sp>
        <p:nvSpPr>
          <p:cNvPr id="50" name="TextBox 17"/>
          <p:cNvSpPr txBox="1"/>
          <p:nvPr/>
        </p:nvSpPr>
        <p:spPr>
          <a:xfrm>
            <a:off x="12558718" y="1080445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44404" y="1901982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15842" y="20520027"/>
            <a:ext cx="9649072" cy="56040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3200" dirty="0" smtClean="0"/>
              <a:t>Mais de 300 profissionais foram capacitados, entre fiscais sanitários, representantes do MPPE, trabalhadores da Atenção Primária à Saúde e gestores municipais e estaduais</a:t>
            </a:r>
            <a:r>
              <a:rPr lang="pt-BR" sz="3200" dirty="0" smtClean="0"/>
              <a:t>.</a:t>
            </a:r>
          </a:p>
          <a:p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Observou-se:</a:t>
            </a:r>
          </a:p>
          <a:p>
            <a:r>
              <a:rPr lang="pt-BR" sz="3200" dirty="0" smtClean="0"/>
              <a:t>- maior </a:t>
            </a:r>
            <a:r>
              <a:rPr lang="pt-BR" sz="3200" dirty="0" smtClean="0"/>
              <a:t>apropriação dos conceitos de vigilância ambiental;</a:t>
            </a:r>
          </a:p>
          <a:p>
            <a:r>
              <a:rPr lang="pt-BR" sz="3200" dirty="0" smtClean="0"/>
              <a:t>- ampliação </a:t>
            </a:r>
            <a:r>
              <a:rPr lang="pt-BR" sz="3200" dirty="0" smtClean="0"/>
              <a:t>das notificações de intoxicação exógena;</a:t>
            </a:r>
          </a:p>
          <a:p>
            <a:r>
              <a:rPr lang="pt-BR" sz="3200" dirty="0" smtClean="0"/>
              <a:t>- fortalecimento </a:t>
            </a:r>
            <a:r>
              <a:rPr lang="pt-BR" sz="3200" dirty="0" smtClean="0"/>
              <a:t>da execução dos planos de ação municipais da VSPEA.</a:t>
            </a:r>
          </a:p>
          <a:p>
            <a:pPr algn="ctr">
              <a:lnSpc>
                <a:spcPts val="5337"/>
              </a:lnSpc>
            </a:pPr>
            <a:endParaRPr sz="3200" dirty="0"/>
          </a:p>
        </p:txBody>
      </p:sp>
      <p:sp>
        <p:nvSpPr>
          <p:cNvPr id="53" name="TextBox 17"/>
          <p:cNvSpPr txBox="1"/>
          <p:nvPr/>
        </p:nvSpPr>
        <p:spPr>
          <a:xfrm>
            <a:off x="12344404" y="1916270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201528" y="26092191"/>
            <a:ext cx="979185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201528" y="27592389"/>
            <a:ext cx="964907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A educação permanente consolidou a VSPEA como estratégia de fortalecimento da vigilância em Pernambuco e mostrou potencial de replicação </a:t>
            </a:r>
            <a:r>
              <a:rPr lang="pt-BR" sz="3200" dirty="0" smtClean="0"/>
              <a:t>nacional. Recomenda-se </a:t>
            </a:r>
            <a:r>
              <a:rPr lang="pt-BR" sz="3200" dirty="0" smtClean="0"/>
              <a:t>ampliar o uso de tecnologias digitais e institucionalizar ações formativas como política contínua de vigilância e cuidado às populações expostas.</a:t>
            </a:r>
            <a:endParaRPr sz="3200" dirty="0"/>
          </a:p>
        </p:txBody>
      </p:sp>
      <p:sp>
        <p:nvSpPr>
          <p:cNvPr id="56" name="TextBox 17"/>
          <p:cNvSpPr txBox="1"/>
          <p:nvPr/>
        </p:nvSpPr>
        <p:spPr>
          <a:xfrm>
            <a:off x="12201528" y="2623506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71910" y="3387893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14324" y="35307693"/>
            <a:ext cx="21800942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3200" dirty="0" smtClean="0"/>
              <a:t>BRASIL. Ministério da Saúde. </a:t>
            </a:r>
            <a:r>
              <a:rPr lang="pt-BR" sz="3200" b="1" dirty="0" smtClean="0"/>
              <a:t>Vigilância em Saúde de Populações Expostas a Agrotóxicos – Manual de Apoio Técnico</a:t>
            </a:r>
            <a:r>
              <a:rPr lang="pt-BR" sz="3200" dirty="0" smtClean="0"/>
              <a:t>. Brasília: MS, 2023.</a:t>
            </a:r>
            <a:br>
              <a:rPr lang="pt-BR" sz="3200" dirty="0" smtClean="0"/>
            </a:br>
            <a:r>
              <a:rPr lang="pt-BR" sz="3200" dirty="0" smtClean="0"/>
              <a:t>SES-PE. </a:t>
            </a:r>
            <a:r>
              <a:rPr lang="pt-BR" sz="3200" b="1" dirty="0" smtClean="0"/>
              <a:t>Relatórios técnicos da VSPEA e VIGIPEQ (2022–2025)</a:t>
            </a:r>
            <a:r>
              <a:rPr lang="pt-BR" sz="3200" dirty="0" smtClean="0"/>
              <a:t>. Recife: Secretaria Estadual de Saúde de Pernambuco, 2025.</a:t>
            </a:r>
            <a:endParaRPr lang="en-US" sz="32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387</Words>
  <Application>Microsoft Macintosh PowerPoint</Application>
  <PresentationFormat>Personalizar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DGCDA</cp:lastModifiedBy>
  <cp:revision>13</cp:revision>
  <dcterms:created xsi:type="dcterms:W3CDTF">2025-09-30T13:28:19Z</dcterms:created>
  <dcterms:modified xsi:type="dcterms:W3CDTF">2025-11-04T01:14:53Z</dcterms:modified>
</cp:coreProperties>
</file>