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936" y="2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795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fiscalização intensiva em barracas, bares e restaurantes instalados para o evento, orientações técnicas aos comerciantes.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>
              <a:latin typeface="Montserrat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7311061" y="6838609"/>
            <a:ext cx="8772358" cy="7053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Airton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Bezerra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Alemida¹*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78370" y="7549531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¹Airton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Bezerrta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Almeida,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Arcoverde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Airton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Bezerra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airton.vigilancia.arcoverde@gmail.com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60583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7282518"/>
            <a:ext cx="9649072" cy="4937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O São João de Arcoverde/2025 pode ser considerado um marco na consolidação da cultura de segurança alimentar e sanitária no município, fortalecendo a confiança da população na Visa. Além disso, reforça a importância da cooperação </a:t>
            </a:r>
            <a:r>
              <a:rPr lang="pt-BR" sz="2800" dirty="0" err="1">
                <a:latin typeface="Montserrat"/>
              </a:rPr>
              <a:t>intersetorial</a:t>
            </a:r>
            <a:r>
              <a:rPr lang="pt-BR" sz="2800" dirty="0">
                <a:latin typeface="Montserrat"/>
              </a:rPr>
              <a:t>, uma vez que as ações se articularam com a Secretaria de Saúde, comerciantes e comunidade local.</a:t>
            </a:r>
            <a:endParaRPr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44278" y="1620239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217906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3331189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experiência de Arcoverde evidencia a necessidade de fortalecer a formação contínua das equipes de fiscalização. A literatura enfatiza que a capacitação técnica e a atualização permanente são fundamentais para que a vigilância sanitária responda de forma adequada às demandas complexas que emergem em situações de grande concentração </a:t>
            </a:r>
            <a:r>
              <a:rPr lang="pt-BR" sz="2800" dirty="0" err="1">
                <a:latin typeface="Montserrat"/>
              </a:rPr>
              <a:t>populacionalo.São</a:t>
            </a:r>
            <a:r>
              <a:rPr lang="pt-BR" sz="2800" dirty="0">
                <a:latin typeface="Montserrat"/>
              </a:rPr>
              <a:t> João de 2025 não apenas consolidou a importância da Visa municipal, mas também revelou caminhos para a ampliação das boas práticas sanitárias.</a:t>
            </a:r>
            <a:endParaRPr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225107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Fiscalizar e orientar os estabelecimentos temporários e fixos quanto às boas práticas de higiene, manipulação e comercialização de alimentos. Verificar as condições Higiênico-sanitárias dos espaços de eventos e dos serviços ofertados. Reduzir riscos de contaminação alimentar e outros agravos à </a:t>
            </a:r>
            <a:r>
              <a:rPr lang="pt-BR" sz="2800" dirty="0" smtClean="0">
                <a:latin typeface="Montserrat"/>
              </a:rPr>
              <a:t>saúde.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>
              <a:latin typeface="Montserrat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608402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7308157"/>
            <a:ext cx="9649072" cy="4937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Durante a festividade foram realizadas 2.400 inspeções sanitárias, abrangendo todos os estabelecimentos de alimentação temporários e fixos do evento. Foram registradas 8 intercorrências, com apreensão de alimentos de procedência duvidosa, além de 12% dos estabelecimentos novos licenciados com ressalvas. Não foram registrados agravos graves de saúde relacionados ao evento.</a:t>
            </a:r>
            <a:endParaRPr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77784" y="1622803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2204700"/>
            <a:ext cx="966531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3356828"/>
            <a:ext cx="9649072" cy="4937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As ações da Vigilância Sanitária de Arcoverde no São João de 2025 configuram uma experiência exitosa em saúde pública, garantindo a segurança sanitária durante um evento de grande porte. O resultado alcançado evidencia a relevância da atuação preventiva e educativa, servindo de referência para outros municípios que realizam festividades de similar magnitude.</a:t>
            </a: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277526" y="22276709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29883917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0950299"/>
            <a:ext cx="9433048" cy="59093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400" dirty="0">
                <a:latin typeface="Montserrat"/>
              </a:rPr>
              <a:t>BRASIL. Lei nº 8.080, de 19 de </a:t>
            </a:r>
            <a:r>
              <a:rPr lang="en-US" sz="2400" dirty="0" err="1">
                <a:latin typeface="Montserrat"/>
              </a:rPr>
              <a:t>setembro</a:t>
            </a:r>
            <a:r>
              <a:rPr lang="en-US" sz="2400" dirty="0">
                <a:latin typeface="Montserrat"/>
              </a:rPr>
              <a:t> de 1990. </a:t>
            </a:r>
            <a:r>
              <a:rPr lang="en-US" sz="2400" dirty="0" err="1">
                <a:latin typeface="Montserrat"/>
              </a:rPr>
              <a:t>Dispõe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sobre</a:t>
            </a:r>
            <a:r>
              <a:rPr lang="en-US" sz="2400" dirty="0">
                <a:latin typeface="Montserrat"/>
              </a:rPr>
              <a:t> as </a:t>
            </a:r>
            <a:r>
              <a:rPr lang="en-US" sz="2400" dirty="0" err="1">
                <a:latin typeface="Montserrat"/>
              </a:rPr>
              <a:t>condições</a:t>
            </a:r>
            <a:r>
              <a:rPr lang="en-US" sz="2400" dirty="0">
                <a:latin typeface="Montserrat"/>
              </a:rPr>
              <a:t> para a </a:t>
            </a:r>
            <a:r>
              <a:rPr lang="en-US" sz="2400" dirty="0" err="1">
                <a:latin typeface="Montserrat"/>
              </a:rPr>
              <a:t>promoção</a:t>
            </a:r>
            <a:r>
              <a:rPr lang="en-US" sz="2400" dirty="0">
                <a:latin typeface="Montserrat"/>
              </a:rPr>
              <a:t>, </a:t>
            </a:r>
            <a:r>
              <a:rPr lang="en-US" sz="2400" dirty="0" err="1">
                <a:latin typeface="Montserrat"/>
              </a:rPr>
              <a:t>proteção</a:t>
            </a:r>
            <a:r>
              <a:rPr lang="en-US" sz="2400" dirty="0">
                <a:latin typeface="Montserrat"/>
              </a:rPr>
              <a:t> e </a:t>
            </a:r>
            <a:r>
              <a:rPr lang="en-US" sz="2400" dirty="0" err="1">
                <a:latin typeface="Montserrat"/>
              </a:rPr>
              <a:t>recuperação</a:t>
            </a:r>
            <a:r>
              <a:rPr lang="en-US" sz="2400" dirty="0">
                <a:latin typeface="Montserrat"/>
              </a:rPr>
              <a:t> da </a:t>
            </a:r>
            <a:r>
              <a:rPr lang="en-US" sz="2400" dirty="0" err="1">
                <a:latin typeface="Montserrat"/>
              </a:rPr>
              <a:t>saúde</a:t>
            </a:r>
            <a:r>
              <a:rPr lang="en-US" sz="2400" dirty="0">
                <a:latin typeface="Montserrat"/>
              </a:rPr>
              <a:t>. </a:t>
            </a:r>
            <a:r>
              <a:rPr lang="en-US" sz="2400" dirty="0" err="1">
                <a:latin typeface="Montserrat"/>
              </a:rPr>
              <a:t>Diário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Oficial</a:t>
            </a:r>
            <a:r>
              <a:rPr lang="en-US" sz="2400" dirty="0">
                <a:latin typeface="Montserrat"/>
              </a:rPr>
              <a:t> da </a:t>
            </a:r>
            <a:r>
              <a:rPr lang="en-US" sz="2400" dirty="0" err="1">
                <a:latin typeface="Montserrat"/>
              </a:rPr>
              <a:t>União</a:t>
            </a:r>
            <a:r>
              <a:rPr lang="en-US" sz="2400" dirty="0">
                <a:latin typeface="Montserrat"/>
              </a:rPr>
              <a:t>, Brasília, 1990</a:t>
            </a:r>
            <a:r>
              <a:rPr lang="en-US" sz="2400" dirty="0" smtClean="0">
                <a:latin typeface="Montserrat"/>
              </a:rPr>
              <a:t>.</a:t>
            </a:r>
          </a:p>
          <a:p>
            <a:pPr algn="just"/>
            <a:endParaRPr lang="pt-BR" sz="2400" dirty="0">
              <a:latin typeface="Montserrat"/>
            </a:endParaRPr>
          </a:p>
          <a:p>
            <a:pPr algn="just"/>
            <a:r>
              <a:rPr lang="en-US" sz="2400" dirty="0">
                <a:latin typeface="Montserrat"/>
              </a:rPr>
              <a:t>BRASIL. </a:t>
            </a:r>
            <a:r>
              <a:rPr lang="en-US" sz="2400" dirty="0" err="1">
                <a:latin typeface="Montserrat"/>
              </a:rPr>
              <a:t>Agência</a:t>
            </a:r>
            <a:r>
              <a:rPr lang="en-US" sz="2400" dirty="0">
                <a:latin typeface="Montserrat"/>
              </a:rPr>
              <a:t> Nacional de </a:t>
            </a:r>
            <a:r>
              <a:rPr lang="en-US" sz="2400" dirty="0" err="1">
                <a:latin typeface="Montserrat"/>
              </a:rPr>
              <a:t>Vigilância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Sanitária</a:t>
            </a:r>
            <a:r>
              <a:rPr lang="en-US" sz="2400" dirty="0">
                <a:latin typeface="Montserrat"/>
              </a:rPr>
              <a:t>. </a:t>
            </a:r>
            <a:r>
              <a:rPr lang="en-US" sz="2400" dirty="0" err="1">
                <a:latin typeface="Montserrat"/>
              </a:rPr>
              <a:t>Regulamento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Sanitário</a:t>
            </a:r>
            <a:r>
              <a:rPr lang="en-US" sz="2400" dirty="0">
                <a:latin typeface="Montserrat"/>
              </a:rPr>
              <a:t> Nacional. Brasília: ANVISA, 2009</a:t>
            </a:r>
            <a:r>
              <a:rPr lang="en-US" sz="2400" dirty="0" smtClean="0">
                <a:latin typeface="Montserrat"/>
              </a:rPr>
              <a:t>.</a:t>
            </a:r>
          </a:p>
          <a:p>
            <a:pPr algn="just"/>
            <a:endParaRPr lang="pt-BR" sz="2400" dirty="0">
              <a:latin typeface="Montserrat"/>
            </a:endParaRPr>
          </a:p>
          <a:p>
            <a:pPr algn="just"/>
            <a:r>
              <a:rPr lang="en-US" sz="2400" dirty="0">
                <a:latin typeface="Montserrat"/>
              </a:rPr>
              <a:t>BRASIL. </a:t>
            </a:r>
            <a:r>
              <a:rPr lang="en-US" sz="2400" dirty="0" err="1">
                <a:latin typeface="Montserrat"/>
              </a:rPr>
              <a:t>Ministério</a:t>
            </a:r>
            <a:r>
              <a:rPr lang="en-US" sz="2400" dirty="0">
                <a:latin typeface="Montserrat"/>
              </a:rPr>
              <a:t> da </a:t>
            </a:r>
            <a:r>
              <a:rPr lang="en-US" sz="2400" dirty="0" err="1">
                <a:latin typeface="Montserrat"/>
              </a:rPr>
              <a:t>Saúde</a:t>
            </a:r>
            <a:r>
              <a:rPr lang="en-US" sz="2400" dirty="0">
                <a:latin typeface="Montserrat"/>
              </a:rPr>
              <a:t>. </a:t>
            </a:r>
            <a:r>
              <a:rPr lang="en-US" sz="2400" dirty="0" err="1">
                <a:latin typeface="Montserrat"/>
              </a:rPr>
              <a:t>Portaria</a:t>
            </a:r>
            <a:r>
              <a:rPr lang="en-US" sz="2400" dirty="0">
                <a:latin typeface="Montserrat"/>
              </a:rPr>
              <a:t> GM/MS nº 888, de 4 de </a:t>
            </a:r>
            <a:r>
              <a:rPr lang="en-US" sz="2400" dirty="0" err="1">
                <a:latin typeface="Montserrat"/>
              </a:rPr>
              <a:t>maio</a:t>
            </a:r>
            <a:r>
              <a:rPr lang="en-US" sz="2400" dirty="0">
                <a:latin typeface="Montserrat"/>
              </a:rPr>
              <a:t> de 2021. </a:t>
            </a:r>
            <a:r>
              <a:rPr lang="en-US" sz="2400" dirty="0" err="1">
                <a:latin typeface="Montserrat"/>
              </a:rPr>
              <a:t>Estabelece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os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procedimentos</a:t>
            </a:r>
            <a:r>
              <a:rPr lang="en-US" sz="2400" dirty="0">
                <a:latin typeface="Montserrat"/>
              </a:rPr>
              <a:t> de </a:t>
            </a:r>
            <a:r>
              <a:rPr lang="en-US" sz="2400" dirty="0" err="1">
                <a:latin typeface="Montserrat"/>
              </a:rPr>
              <a:t>controle</a:t>
            </a:r>
            <a:r>
              <a:rPr lang="en-US" sz="2400" dirty="0">
                <a:latin typeface="Montserrat"/>
              </a:rPr>
              <a:t> e de </a:t>
            </a:r>
            <a:r>
              <a:rPr lang="en-US" sz="2400" dirty="0" err="1">
                <a:latin typeface="Montserrat"/>
              </a:rPr>
              <a:t>vigilância</a:t>
            </a:r>
            <a:r>
              <a:rPr lang="en-US" sz="2400" dirty="0">
                <a:latin typeface="Montserrat"/>
              </a:rPr>
              <a:t> da </a:t>
            </a:r>
            <a:r>
              <a:rPr lang="en-US" sz="2400" dirty="0" err="1">
                <a:latin typeface="Montserrat"/>
              </a:rPr>
              <a:t>qualidade</a:t>
            </a:r>
            <a:r>
              <a:rPr lang="en-US" sz="2400" dirty="0">
                <a:latin typeface="Montserrat"/>
              </a:rPr>
              <a:t> da </a:t>
            </a:r>
            <a:r>
              <a:rPr lang="en-US" sz="2400" dirty="0" err="1">
                <a:latin typeface="Montserrat"/>
              </a:rPr>
              <a:t>água</a:t>
            </a:r>
            <a:r>
              <a:rPr lang="en-US" sz="2400" dirty="0">
                <a:latin typeface="Montserrat"/>
              </a:rPr>
              <a:t> para </a:t>
            </a:r>
            <a:r>
              <a:rPr lang="en-US" sz="2400" dirty="0" err="1">
                <a:latin typeface="Montserrat"/>
              </a:rPr>
              <a:t>consumo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humano</a:t>
            </a:r>
            <a:r>
              <a:rPr lang="en-US" sz="2400" dirty="0">
                <a:latin typeface="Montserrat"/>
              </a:rPr>
              <a:t>. Brasília, 2021</a:t>
            </a:r>
            <a:r>
              <a:rPr lang="en-US" sz="2400" dirty="0" smtClean="0">
                <a:latin typeface="Montserrat"/>
              </a:rPr>
              <a:t>.</a:t>
            </a:r>
          </a:p>
          <a:p>
            <a:pPr algn="just"/>
            <a:endParaRPr lang="pt-BR" sz="2400" dirty="0">
              <a:latin typeface="Montserrat"/>
            </a:endParaRPr>
          </a:p>
          <a:p>
            <a:pPr algn="just"/>
            <a:r>
              <a:rPr lang="en-US" sz="2400" dirty="0">
                <a:latin typeface="Montserrat"/>
              </a:rPr>
              <a:t>CRUZ, R. </a:t>
            </a:r>
            <a:r>
              <a:rPr lang="en-US" sz="2400" dirty="0" err="1">
                <a:latin typeface="Montserrat"/>
              </a:rPr>
              <a:t>Vigilância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em</a:t>
            </a:r>
            <a:r>
              <a:rPr lang="en-US" sz="2400" dirty="0">
                <a:latin typeface="Montserrat"/>
              </a:rPr>
              <a:t> </a:t>
            </a:r>
            <a:r>
              <a:rPr lang="en-US" sz="2400" dirty="0" err="1">
                <a:latin typeface="Montserrat"/>
              </a:rPr>
              <a:t>saúde</a:t>
            </a:r>
            <a:r>
              <a:rPr lang="en-US" sz="2400" dirty="0">
                <a:latin typeface="Montserrat"/>
              </a:rPr>
              <a:t>: </a:t>
            </a:r>
            <a:r>
              <a:rPr lang="en-US" sz="2400" dirty="0" err="1">
                <a:latin typeface="Montserrat"/>
              </a:rPr>
              <a:t>fundamentos</a:t>
            </a:r>
            <a:r>
              <a:rPr lang="en-US" sz="2400" dirty="0">
                <a:latin typeface="Montserrat"/>
              </a:rPr>
              <a:t> e </a:t>
            </a:r>
            <a:r>
              <a:rPr lang="en-US" sz="2400" dirty="0" err="1">
                <a:latin typeface="Montserrat"/>
              </a:rPr>
              <a:t>práticas</a:t>
            </a:r>
            <a:r>
              <a:rPr lang="en-US" sz="2400" dirty="0">
                <a:latin typeface="Montserrat"/>
              </a:rPr>
              <a:t>. São Paulo: </a:t>
            </a:r>
            <a:r>
              <a:rPr lang="en-US" sz="2400" dirty="0" err="1">
                <a:latin typeface="Montserrat"/>
              </a:rPr>
              <a:t>Hucitec</a:t>
            </a:r>
            <a:r>
              <a:rPr lang="en-US" sz="2400" dirty="0">
                <a:latin typeface="Montserrat"/>
              </a:rPr>
              <a:t>, 2016</a:t>
            </a:r>
            <a:r>
              <a:rPr lang="en-US" sz="2400" dirty="0" smtClean="0">
                <a:latin typeface="Montserrat"/>
              </a:rPr>
              <a:t>.</a:t>
            </a:r>
          </a:p>
          <a:p>
            <a:pPr algn="just"/>
            <a:endParaRPr lang="pt-BR" sz="2400" dirty="0">
              <a:latin typeface="Montserrat"/>
            </a:endParaRPr>
          </a:p>
          <a:p>
            <a:pPr algn="just"/>
            <a:r>
              <a:rPr lang="en-US" sz="2400" dirty="0">
                <a:latin typeface="Montserrat"/>
              </a:rPr>
              <a:t>GIL, A. C. </a:t>
            </a:r>
            <a:r>
              <a:rPr lang="en-US" sz="2400" dirty="0" err="1">
                <a:latin typeface="Montserrat"/>
              </a:rPr>
              <a:t>Métodos</a:t>
            </a:r>
            <a:r>
              <a:rPr lang="en-US" sz="2400" dirty="0">
                <a:latin typeface="Montserrat"/>
              </a:rPr>
              <a:t> e </a:t>
            </a:r>
            <a:r>
              <a:rPr lang="en-US" sz="2400" dirty="0" err="1">
                <a:latin typeface="Montserrat"/>
              </a:rPr>
              <a:t>técnicas</a:t>
            </a:r>
            <a:r>
              <a:rPr lang="en-US" sz="2400" dirty="0">
                <a:latin typeface="Montserrat"/>
              </a:rPr>
              <a:t> de </a:t>
            </a:r>
            <a:r>
              <a:rPr lang="en-US" sz="2400" dirty="0" err="1">
                <a:latin typeface="Montserrat"/>
              </a:rPr>
              <a:t>pesquisa</a:t>
            </a:r>
            <a:r>
              <a:rPr lang="en-US" sz="2400" dirty="0">
                <a:latin typeface="Montserrat"/>
              </a:rPr>
              <a:t> social. 6. ed. São Paulo: Atlas, 2008.</a:t>
            </a:r>
            <a:endParaRPr lang="pt-BR" sz="2400" dirty="0">
              <a:latin typeface="Montserrat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1022307"/>
            <a:ext cx="9721080" cy="66479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400" dirty="0"/>
              <a:t>LUCHESE, G. </a:t>
            </a:r>
            <a:r>
              <a:rPr lang="en-US" sz="2400" dirty="0" err="1"/>
              <a:t>Vigilância</a:t>
            </a:r>
            <a:r>
              <a:rPr lang="en-US" sz="2400" dirty="0"/>
              <a:t> </a:t>
            </a:r>
            <a:r>
              <a:rPr lang="en-US" sz="2400" dirty="0" err="1"/>
              <a:t>sanitária</a:t>
            </a:r>
            <a:r>
              <a:rPr lang="en-US" sz="2400" dirty="0"/>
              <a:t>: </a:t>
            </a:r>
            <a:r>
              <a:rPr lang="en-US" sz="2400" dirty="0" err="1"/>
              <a:t>fundamentos</a:t>
            </a:r>
            <a:r>
              <a:rPr lang="en-US" sz="2400" dirty="0"/>
              <a:t> e </a:t>
            </a:r>
            <a:r>
              <a:rPr lang="en-US" sz="2400" dirty="0" err="1"/>
              <a:t>práticas</a:t>
            </a:r>
            <a:r>
              <a:rPr lang="en-US" sz="2400" dirty="0"/>
              <a:t>. Rio de Janeiro: </a:t>
            </a:r>
            <a:r>
              <a:rPr lang="en-US" sz="2400" dirty="0" err="1"/>
              <a:t>Fiocruz</a:t>
            </a:r>
            <a:r>
              <a:rPr lang="en-US" sz="2400" dirty="0"/>
              <a:t>, 2010</a:t>
            </a:r>
            <a:r>
              <a:rPr lang="en-US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en-US" sz="2400" dirty="0"/>
              <a:t>MINAYO, M. C. S. O </a:t>
            </a:r>
            <a:r>
              <a:rPr lang="en-US" sz="2400" dirty="0" err="1"/>
              <a:t>desafio</a:t>
            </a:r>
            <a:r>
              <a:rPr lang="en-US" sz="2400" dirty="0"/>
              <a:t> do </a:t>
            </a:r>
            <a:r>
              <a:rPr lang="en-US" sz="2400" dirty="0" err="1"/>
              <a:t>conhecimento</a:t>
            </a:r>
            <a:r>
              <a:rPr lang="en-US" sz="2400" dirty="0"/>
              <a:t>: </a:t>
            </a:r>
            <a:r>
              <a:rPr lang="en-US" sz="2400" dirty="0" err="1"/>
              <a:t>pesquisa</a:t>
            </a:r>
            <a:r>
              <a:rPr lang="en-US" sz="2400" dirty="0"/>
              <a:t> </a:t>
            </a:r>
            <a:r>
              <a:rPr lang="en-US" sz="2400" dirty="0" err="1"/>
              <a:t>qualitativa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saúde</a:t>
            </a:r>
            <a:r>
              <a:rPr lang="en-US" sz="2400" dirty="0"/>
              <a:t>. 14. ed. São Paulo: </a:t>
            </a:r>
            <a:r>
              <a:rPr lang="en-US" sz="2400" dirty="0" err="1"/>
              <a:t>Hucitec</a:t>
            </a:r>
            <a:r>
              <a:rPr lang="en-US" sz="2400" dirty="0"/>
              <a:t>, 2012</a:t>
            </a:r>
            <a:r>
              <a:rPr lang="en-US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en-US" sz="2400" dirty="0"/>
              <a:t>OLIVEIRA, L. S.; MARTINS, F. B. Boas </a:t>
            </a:r>
            <a:r>
              <a:rPr lang="en-US" sz="2400" dirty="0" err="1"/>
              <a:t>práticas</a:t>
            </a:r>
            <a:r>
              <a:rPr lang="en-US" sz="2400" dirty="0"/>
              <a:t> de </a:t>
            </a:r>
            <a:r>
              <a:rPr lang="en-US" sz="2400" dirty="0" err="1"/>
              <a:t>manipulação</a:t>
            </a:r>
            <a:r>
              <a:rPr lang="en-US" sz="2400" dirty="0"/>
              <a:t> de </a:t>
            </a:r>
            <a:r>
              <a:rPr lang="en-US" sz="2400" dirty="0" err="1"/>
              <a:t>alimentos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eventos</a:t>
            </a:r>
            <a:r>
              <a:rPr lang="en-US" sz="2400" dirty="0"/>
              <a:t> de </a:t>
            </a:r>
            <a:r>
              <a:rPr lang="en-US" sz="2400" dirty="0" err="1"/>
              <a:t>massa</a:t>
            </a:r>
            <a:r>
              <a:rPr lang="en-US" sz="2400" dirty="0"/>
              <a:t>. </a:t>
            </a:r>
            <a:r>
              <a:rPr lang="en-US" sz="2400" dirty="0" err="1"/>
              <a:t>Revista</a:t>
            </a:r>
            <a:r>
              <a:rPr lang="en-US" sz="2400" dirty="0"/>
              <a:t> de </a:t>
            </a:r>
            <a:r>
              <a:rPr lang="en-US" sz="2400" dirty="0" err="1"/>
              <a:t>Saúde</a:t>
            </a:r>
            <a:r>
              <a:rPr lang="en-US" sz="2400" dirty="0"/>
              <a:t> </a:t>
            </a:r>
            <a:r>
              <a:rPr lang="en-US" sz="2400" dirty="0" err="1"/>
              <a:t>Pública</a:t>
            </a:r>
            <a:r>
              <a:rPr lang="en-US" sz="2400" dirty="0"/>
              <a:t>, v. 55, n. 2, p. 1-9, 2021</a:t>
            </a:r>
            <a:r>
              <a:rPr lang="en-US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en-US" sz="2400" dirty="0"/>
              <a:t>SANTOS, M. A.; COSTA, P. R. </a:t>
            </a:r>
            <a:r>
              <a:rPr lang="en-US" sz="2400" dirty="0" err="1"/>
              <a:t>Vigilância</a:t>
            </a:r>
            <a:r>
              <a:rPr lang="en-US" sz="2400" dirty="0"/>
              <a:t> </a:t>
            </a:r>
            <a:r>
              <a:rPr lang="en-US" sz="2400" dirty="0" err="1"/>
              <a:t>Sanitária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grandes</a:t>
            </a:r>
            <a:r>
              <a:rPr lang="en-US" sz="2400" dirty="0"/>
              <a:t> </a:t>
            </a:r>
            <a:r>
              <a:rPr lang="en-US" sz="2400" dirty="0" err="1"/>
              <a:t>eventos</a:t>
            </a:r>
            <a:r>
              <a:rPr lang="en-US" sz="2400" dirty="0"/>
              <a:t>: </a:t>
            </a:r>
            <a:r>
              <a:rPr lang="en-US" sz="2400" dirty="0" err="1"/>
              <a:t>desafios</a:t>
            </a:r>
            <a:r>
              <a:rPr lang="en-US" sz="2400" dirty="0"/>
              <a:t> e </a:t>
            </a:r>
            <a:r>
              <a:rPr lang="en-US" sz="2400" dirty="0" err="1"/>
              <a:t>perspectivas</a:t>
            </a:r>
            <a:r>
              <a:rPr lang="en-US" sz="2400" dirty="0"/>
              <a:t>. </a:t>
            </a:r>
            <a:r>
              <a:rPr lang="en-US" sz="2400" dirty="0" err="1"/>
              <a:t>Cadernos</a:t>
            </a:r>
            <a:r>
              <a:rPr lang="en-US" sz="2400" dirty="0"/>
              <a:t> de </a:t>
            </a:r>
            <a:r>
              <a:rPr lang="en-US" sz="2400" dirty="0" err="1"/>
              <a:t>Saúde</a:t>
            </a:r>
            <a:r>
              <a:rPr lang="en-US" sz="2400" dirty="0"/>
              <a:t> </a:t>
            </a:r>
            <a:r>
              <a:rPr lang="en-US" sz="2400" dirty="0" err="1"/>
              <a:t>Coletiva</a:t>
            </a:r>
            <a:r>
              <a:rPr lang="en-US" sz="2400" dirty="0"/>
              <a:t>, v. 30, n. 3, p. 415-422, 2022</a:t>
            </a:r>
            <a:r>
              <a:rPr lang="en-US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en-US" sz="2400" dirty="0"/>
              <a:t>TEIXEIRA, C. F. A </a:t>
            </a:r>
            <a:r>
              <a:rPr lang="en-US" sz="2400" dirty="0" err="1"/>
              <a:t>vigilância</a:t>
            </a:r>
            <a:r>
              <a:rPr lang="en-US" sz="2400" dirty="0"/>
              <a:t> </a:t>
            </a:r>
            <a:r>
              <a:rPr lang="en-US" sz="2400" dirty="0" err="1"/>
              <a:t>sanitária</a:t>
            </a:r>
            <a:r>
              <a:rPr lang="en-US" sz="2400" dirty="0"/>
              <a:t> e a </a:t>
            </a:r>
            <a:r>
              <a:rPr lang="en-US" sz="2400" dirty="0" err="1"/>
              <a:t>saúde</a:t>
            </a:r>
            <a:r>
              <a:rPr lang="en-US" sz="2400" dirty="0"/>
              <a:t> </a:t>
            </a:r>
            <a:r>
              <a:rPr lang="en-US" sz="2400" dirty="0" err="1"/>
              <a:t>coletiva</a:t>
            </a:r>
            <a:r>
              <a:rPr lang="en-US" sz="2400" dirty="0"/>
              <a:t> no </a:t>
            </a:r>
            <a:r>
              <a:rPr lang="en-US" sz="2400" dirty="0" err="1"/>
              <a:t>Brasil</a:t>
            </a:r>
            <a:r>
              <a:rPr lang="en-US" sz="2400" dirty="0"/>
              <a:t>. Rio de Janeiro: </a:t>
            </a:r>
            <a:r>
              <a:rPr lang="en-US" sz="2400" dirty="0" err="1"/>
              <a:t>Fiocruz</a:t>
            </a:r>
            <a:r>
              <a:rPr lang="en-US" sz="2400" dirty="0"/>
              <a:t>, 2007</a:t>
            </a:r>
            <a:r>
              <a:rPr lang="en-US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en-US" sz="2400" dirty="0"/>
              <a:t>COSTA, E. L.; PINTO, J. M. </a:t>
            </a:r>
            <a:r>
              <a:rPr lang="en-US" sz="2400" dirty="0" err="1"/>
              <a:t>Vigilância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saúde</a:t>
            </a:r>
            <a:r>
              <a:rPr lang="en-US" sz="2400" dirty="0"/>
              <a:t> e </a:t>
            </a:r>
            <a:r>
              <a:rPr lang="en-US" sz="2400" dirty="0" err="1"/>
              <a:t>grandes</a:t>
            </a:r>
            <a:r>
              <a:rPr lang="en-US" sz="2400" dirty="0"/>
              <a:t> </a:t>
            </a:r>
            <a:r>
              <a:rPr lang="en-US" sz="2400" dirty="0" err="1"/>
              <a:t>eventos</a:t>
            </a:r>
            <a:r>
              <a:rPr lang="en-US" sz="2400" dirty="0"/>
              <a:t>: </a:t>
            </a:r>
            <a:r>
              <a:rPr lang="en-US" sz="2400" dirty="0" err="1"/>
              <a:t>aprendizados</a:t>
            </a:r>
            <a:r>
              <a:rPr lang="en-US" sz="2400" dirty="0"/>
              <a:t> da Copa do </a:t>
            </a:r>
            <a:r>
              <a:rPr lang="en-US" sz="2400" dirty="0" err="1"/>
              <a:t>Mundo</a:t>
            </a:r>
            <a:r>
              <a:rPr lang="en-US" sz="2400" dirty="0"/>
              <a:t> no </a:t>
            </a:r>
            <a:r>
              <a:rPr lang="en-US" sz="2400" dirty="0" err="1"/>
              <a:t>Brasil</a:t>
            </a:r>
            <a:r>
              <a:rPr lang="en-US" sz="2400" dirty="0"/>
              <a:t>. </a:t>
            </a:r>
            <a:r>
              <a:rPr lang="en-US" sz="2400" dirty="0" err="1"/>
              <a:t>Revista</a:t>
            </a:r>
            <a:r>
              <a:rPr lang="en-US" sz="2400" dirty="0"/>
              <a:t> </a:t>
            </a:r>
            <a:r>
              <a:rPr lang="en-US" sz="2400" dirty="0" err="1"/>
              <a:t>Panamericana</a:t>
            </a:r>
            <a:r>
              <a:rPr lang="en-US" sz="2400" dirty="0"/>
              <a:t> de </a:t>
            </a:r>
            <a:r>
              <a:rPr lang="en-US" sz="2400" dirty="0" err="1"/>
              <a:t>Saúde</a:t>
            </a:r>
            <a:r>
              <a:rPr lang="en-US" sz="2400" dirty="0"/>
              <a:t>, v. 42, p. 77-85, 2018.</a:t>
            </a:r>
            <a:endParaRPr lang="pt-BR" sz="2400" dirty="0"/>
          </a:p>
        </p:txBody>
      </p:sp>
      <p:sp>
        <p:nvSpPr>
          <p:cNvPr id="26" name="TextBox 55"/>
          <p:cNvSpPr txBox="1"/>
          <p:nvPr/>
        </p:nvSpPr>
        <p:spPr>
          <a:xfrm>
            <a:off x="391984" y="4327010"/>
            <a:ext cx="22610512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</a:rPr>
              <a:t>EXPERIÊNCIA EXITOSA DA VIGILÂNCIA SANITÁRIA NO SÃO JOÃO DE ARCOVERDE/PE: ESTRATÉGIAS DE FISCALIZAÇÃO E EDUCAÇÃO EM SAÚDE EM UM EVENTO DE GRANDE PORTE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699</Words>
  <Application>Microsoft Office PowerPoint</Application>
  <PresentationFormat>Personalizar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Conta da Microsoft</cp:lastModifiedBy>
  <cp:revision>13</cp:revision>
  <dcterms:created xsi:type="dcterms:W3CDTF">2025-09-30T13:28:19Z</dcterms:created>
  <dcterms:modified xsi:type="dcterms:W3CDTF">2025-11-03T10:54:39Z</dcterms:modified>
</cp:coreProperties>
</file>