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54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72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27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45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54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72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26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 userDrawn="1">
          <p15:clr>
            <a:srgbClr val="A4A3A4"/>
          </p15:clr>
        </p15:guide>
        <p15:guide id="2" pos="73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>
        <p:scale>
          <a:sx n="30" d="100"/>
          <a:sy n="30" d="100"/>
        </p:scale>
        <p:origin x="1242" y="2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leny Andrade" userId="419f48b86d643d5c" providerId="LiveId" clId="{B065D6D9-169F-4A83-8F84-866ABDE2BFB8}"/>
    <pc:docChg chg="modSld">
      <pc:chgData name="Marleny Andrade" userId="419f48b86d643d5c" providerId="LiveId" clId="{B065D6D9-169F-4A83-8F84-866ABDE2BFB8}" dt="2025-11-08T23:45:45.429" v="22" actId="20577"/>
      <pc:docMkLst>
        <pc:docMk/>
      </pc:docMkLst>
      <pc:sldChg chg="modSp">
        <pc:chgData name="Marleny Andrade" userId="419f48b86d643d5c" providerId="LiveId" clId="{B065D6D9-169F-4A83-8F84-866ABDE2BFB8}" dt="2025-11-08T23:45:45.429" v="22" actId="20577"/>
        <pc:sldMkLst>
          <pc:docMk/>
          <pc:sldMk cId="0" sldId="256"/>
        </pc:sldMkLst>
        <pc:spChg chg="mod">
          <ac:chgData name="Marleny Andrade" userId="419f48b86d643d5c" providerId="LiveId" clId="{B065D6D9-169F-4A83-8F84-866ABDE2BFB8}" dt="2025-11-08T23:45:35.911" v="19" actId="1076"/>
          <ac:spMkLst>
            <pc:docMk/>
            <pc:sldMk cId="0" sldId="256"/>
            <ac:spMk id="2" creationId="{750A2469-07D9-4202-95BA-BF03326C48EA}"/>
          </ac:spMkLst>
        </pc:spChg>
        <pc:spChg chg="mod">
          <ac:chgData name="Marleny Andrade" userId="419f48b86d643d5c" providerId="LiveId" clId="{B065D6D9-169F-4A83-8F84-866ABDE2BFB8}" dt="2025-11-08T23:44:48.254" v="5" actId="1076"/>
          <ac:spMkLst>
            <pc:docMk/>
            <pc:sldMk cId="0" sldId="256"/>
            <ac:spMk id="4" creationId="{00000000-0000-0000-0000-000000000000}"/>
          </ac:spMkLst>
        </pc:spChg>
        <pc:spChg chg="mod">
          <ac:chgData name="Marleny Andrade" userId="419f48b86d643d5c" providerId="LiveId" clId="{B065D6D9-169F-4A83-8F84-866ABDE2BFB8}" dt="2025-11-08T23:44:33.098" v="3" actId="1076"/>
          <ac:spMkLst>
            <pc:docMk/>
            <pc:sldMk cId="0" sldId="256"/>
            <ac:spMk id="5" creationId="{00000000-0000-0000-0000-000000000000}"/>
          </ac:spMkLst>
        </pc:spChg>
        <pc:spChg chg="mod">
          <ac:chgData name="Marleny Andrade" userId="419f48b86d643d5c" providerId="LiveId" clId="{B065D6D9-169F-4A83-8F84-866ABDE2BFB8}" dt="2025-11-08T23:44:51.345" v="6" actId="1076"/>
          <ac:spMkLst>
            <pc:docMk/>
            <pc:sldMk cId="0" sldId="256"/>
            <ac:spMk id="6" creationId="{00000000-0000-0000-0000-000000000000}"/>
          </ac:spMkLst>
        </pc:spChg>
        <pc:spChg chg="mod">
          <ac:chgData name="Marleny Andrade" userId="419f48b86d643d5c" providerId="LiveId" clId="{B065D6D9-169F-4A83-8F84-866ABDE2BFB8}" dt="2025-11-08T23:45:31.104" v="18" actId="14100"/>
          <ac:spMkLst>
            <pc:docMk/>
            <pc:sldMk cId="0" sldId="256"/>
            <ac:spMk id="10" creationId="{00000000-0000-0000-0000-000000000000}"/>
          </ac:spMkLst>
        </pc:spChg>
        <pc:spChg chg="mod">
          <ac:chgData name="Marleny Andrade" userId="419f48b86d643d5c" providerId="LiveId" clId="{B065D6D9-169F-4A83-8F84-866ABDE2BFB8}" dt="2025-11-08T23:45:45.429" v="22" actId="20577"/>
          <ac:spMkLst>
            <pc:docMk/>
            <pc:sldMk cId="0" sldId="256"/>
            <ac:spMk id="12" creationId="{00000000-0000-0000-0000-000000000000}"/>
          </ac:spMkLst>
        </pc:spChg>
        <pc:spChg chg="mod">
          <ac:chgData name="Marleny Andrade" userId="419f48b86d643d5c" providerId="LiveId" clId="{B065D6D9-169F-4A83-8F84-866ABDE2BFB8}" dt="2025-11-08T23:44:57.578" v="8" actId="1076"/>
          <ac:spMkLst>
            <pc:docMk/>
            <pc:sldMk cId="0" sldId="256"/>
            <ac:spMk id="48" creationId="{00000000-0000-0000-0000-000000000000}"/>
          </ac:spMkLst>
        </pc:spChg>
        <pc:spChg chg="mod">
          <ac:chgData name="Marleny Andrade" userId="419f48b86d643d5c" providerId="LiveId" clId="{B065D6D9-169F-4A83-8F84-866ABDE2BFB8}" dt="2025-11-08T23:44:29.723" v="2" actId="1076"/>
          <ac:spMkLst>
            <pc:docMk/>
            <pc:sldMk cId="0" sldId="256"/>
            <ac:spMk id="49" creationId="{00000000-0000-0000-0000-000000000000}"/>
          </ac:spMkLst>
        </pc:spChg>
        <pc:spChg chg="mod">
          <ac:chgData name="Marleny Andrade" userId="419f48b86d643d5c" providerId="LiveId" clId="{B065D6D9-169F-4A83-8F84-866ABDE2BFB8}" dt="2025-11-08T23:45:00.116" v="9" actId="1076"/>
          <ac:spMkLst>
            <pc:docMk/>
            <pc:sldMk cId="0" sldId="256"/>
            <ac:spMk id="5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08/11/2025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08/11/2025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08/11/2025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08/11/2025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54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72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27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45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08/11/2025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08/11/2025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08/11/2025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08/11/2025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08/11/2025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08/11/2025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545" indent="0">
              <a:buNone/>
              <a:defRPr sz="11200"/>
            </a:lvl2pPr>
            <a:lvl3pPr marL="3641725" indent="0">
              <a:buNone/>
              <a:defRPr sz="9600"/>
            </a:lvl3pPr>
            <a:lvl4pPr marL="5462270" indent="0">
              <a:buNone/>
              <a:defRPr sz="8000"/>
            </a:lvl4pPr>
            <a:lvl5pPr marL="7283450" indent="0">
              <a:buNone/>
              <a:defRPr sz="8000"/>
            </a:lvl5pPr>
            <a:lvl6pPr marL="9103995" indent="0">
              <a:buNone/>
              <a:defRPr sz="8000"/>
            </a:lvl6pPr>
            <a:lvl7pPr marL="10924540" indent="0">
              <a:buNone/>
              <a:defRPr sz="8000"/>
            </a:lvl7pPr>
            <a:lvl8pPr marL="12745720" indent="0">
              <a:buNone/>
              <a:defRPr sz="8000"/>
            </a:lvl8pPr>
            <a:lvl9pPr marL="14566265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08/11/2025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08/11/2025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725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885" indent="-1365885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9100" indent="-113792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231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86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40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58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3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631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85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54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72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27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45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54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72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26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95715" y="1129354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146221" y="13052517"/>
            <a:ext cx="9649072" cy="2869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Elaboração e implantação do Protocolo de Acolhimento e Classificação de Risco no setor de urgência adulto e pediátrica do HBC, em Goiana - PE.</a:t>
            </a:r>
            <a:endParaRPr lang="en-US" sz="2800" dirty="0">
              <a:solidFill>
                <a:srgbClr val="000000"/>
              </a:solidFill>
              <a:latin typeface="Montserrat" pitchFamily="2" charset="0"/>
              <a:sym typeface="Open Sans"/>
            </a:endParaRPr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132526" y="11375123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864258" y="4974077"/>
            <a:ext cx="21674408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000" b="1" dirty="0">
                <a:solidFill>
                  <a:srgbClr val="0089CD"/>
                </a:solidFill>
                <a:latin typeface="Montserrat" pitchFamily="2" charset="0"/>
              </a:rPr>
              <a:t>IMPLANTAÇÃO DO PROTOCOLO DE ACOLHIMENTO E CLASSIFICAÇÃO DE RISCO NA URGÊNCIA DO HOSPITAL BELARMINO CORREIA – HBC: RELATO DE EXPERIÊNCIA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864258" y="8409021"/>
            <a:ext cx="21674408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pt-PT" sz="2400" dirty="0">
                <a:solidFill>
                  <a:srgbClr val="000000"/>
                </a:solidFill>
                <a:latin typeface="Montserrat" pitchFamily="2" charset="0"/>
              </a:rPr>
              <a:t>Enfermeira, Coordenadora da Urgência Adulto e Urgência Pediátrica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 d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HBC. 2.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Enfermeiro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Enfermagem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HBC. 3. </a:t>
            </a:r>
            <a:r>
              <a:rPr lang="pt-PT" sz="2400" dirty="0">
                <a:solidFill>
                  <a:srgbClr val="000000"/>
                </a:solidFill>
                <a:latin typeface="Montserrat" pitchFamily="2" charset="0"/>
              </a:rPr>
              <a:t>Superintendente de Enfermagem e Interdisciplinar do HBC. 4. Gerente de Gestão do Trabalho e Educação na Saúde do HBC. 5. Gerente da Qualidade e Segurança do Paciente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do HBC. 6. </a:t>
            </a:r>
            <a:r>
              <a:rPr lang="pt-PT" sz="2400" dirty="0">
                <a:solidFill>
                  <a:srgbClr val="000000"/>
                </a:solidFill>
                <a:latin typeface="Montserrat" pitchFamily="2" charset="0"/>
              </a:rPr>
              <a:t>Enfermeira da Comissão de Controle de Infecção Hospitalar do HBC. 7. Coordenadora da Clínica Médica, Clínica Cirúrgica e Internamento Pediátrico do HBC.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8.</a:t>
            </a:r>
            <a:r>
              <a:rPr lang="pt-PT" sz="2400" dirty="0">
                <a:solidFill>
                  <a:srgbClr val="000000"/>
                </a:solidFill>
                <a:latin typeface="Montserrat" pitchFamily="2" charset="0"/>
              </a:rPr>
              <a:t> Coordenadora do Bloco Cirúrgico e Central de Material Esterilizado </a:t>
            </a:r>
            <a:r>
              <a:rPr lang="pt-PT" sz="2400">
                <a:solidFill>
                  <a:srgbClr val="000000"/>
                </a:solidFill>
                <a:latin typeface="Montserrat" pitchFamily="2" charset="0"/>
              </a:rPr>
              <a:t>do HBC.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*Enfermeira pela Universidade Federal de Campina Grande.  marlennyandrade25@gmail.com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72399" y="18918381"/>
            <a:ext cx="9649072" cy="3323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5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Em setembro de 2025 o protocolo foi elaborado, e em outubro do mesmo ano foram realizadas capacitações com as equipes de enfermagem, abordando fluxogramas clínicos, diretrizes legais e o papel privativo do enfermeiro na classificação de risco, conforme as Resoluções COFEN nº 661/2021 e CFM nº 2.077/2014.</a:t>
            </a:r>
            <a:endParaRPr sz="2800" dirty="0">
              <a:solidFill>
                <a:srgbClr val="000000"/>
              </a:solidFill>
              <a:latin typeface="Montserrat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00262" y="24916885"/>
            <a:ext cx="9649072" cy="556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Durante o processo, ficou evidente que a consolidação do protocolo depende do comprometimento institucional e da capacitação contínua das equipes. Destaca-se a importância de avaliar sistematicamente o alcance dos objetivos e metas propostos, realizar ajustes nos fluxos internos e fortalecer o trabalho multiprofissional. A experiência reafirma o protagonismo da enfermagem e o valor da escuta qualificada como base para um acolhimento humanizado e eficiente.</a:t>
            </a:r>
            <a:endParaRPr sz="2800" dirty="0">
              <a:solidFill>
                <a:srgbClr val="000000"/>
              </a:solidFill>
              <a:latin typeface="Montserrat" pitchFamily="2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21068" y="1124716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0" y="12811351"/>
            <a:ext cx="9649072" cy="3164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Instrumentalizar os profissionais classificadores para avaliar e estratificar pacientes conforme a gravidade clínica, garantindo atendimento rápido, efetivo e humanizado, em consonância com a Política Nacional de Humanização.</a:t>
            </a:r>
          </a:p>
          <a:p>
            <a:pPr algn="just">
              <a:lnSpc>
                <a:spcPct val="150000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sym typeface="Open Sans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277526" y="1130171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4151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5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A implantação trouxe melhorias perceptíveis na organização do fluxo de atendimento, na priorização dos casos críticos e na comunicação entre as equipes multiprofissionais. Também foi observado um maior fortalecimento do papel do enfermeiro na tomada de decisões, contribuindo para a segurança e a resolutividade da assistência prestada</a:t>
            </a:r>
            <a:r>
              <a:rPr lang="pt-BR" dirty="0"/>
              <a:t>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93550" y="25013021"/>
            <a:ext cx="9649072" cy="556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A recente implantação do Protocolo de Acolhimento e Classificação de Risco representa um avanço significativo na organização dos serviços de urgência. Entretanto, seu êxito requer acompanhamento constante, educação permanente dos profissionais e monitoramento dos resultados alcançados, assegurando a melhoria contínua da qualidade assistencial e a efetividade do cuidado prestado. Palavras-chaves: Acolhimento. Classificação de risco. Urgência.</a:t>
            </a:r>
            <a:endParaRPr sz="2800" dirty="0">
              <a:solidFill>
                <a:srgbClr val="000000"/>
              </a:solidFill>
              <a:latin typeface="Montserrat" pitchFamily="2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3780582" y="31087166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0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0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6000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CONSELHO FEDERAL DE ENFERMAGEM (COFEN). Resolução nº 661, de 16 de março de 2021. Dispõe sobre a atuação da Equipe de Enfermagem no atendimento pré-hospitalar e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inter-hospitalar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em situações de urgência e emergência, em ambulâncias terrestres, aéreas e marítimas. Diário Oficial da União: seção 1, Brasília, DF, 17 mar. 2021. Disponível em: http://www.cofen.gov.br/resolucao-cofen-no-661-2021_85992.html. Acesso em: 11 set. 2025.</a:t>
            </a:r>
          </a:p>
          <a:p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 </a:t>
            </a:r>
          </a:p>
          <a:p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CONSELHO FEDERAL DE MEDICINA (CFM). Resolução nº 2.110, de 16 de dezembro de 2014. Normatiza o atendimento médico pré-hospitalar e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inter-hospitalar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e dá outras providências. Diário Oficial da União: seção 1, Brasília, DF, 17 dez. 2014. Disponível em: https://portal.cfm.org.br/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resolucoes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/resolucao-cfm-no-2110-2014/. Acesso em: 11 set. 2025.</a:t>
            </a:r>
          </a:p>
          <a:p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 </a:t>
            </a:r>
          </a:p>
          <a:p>
            <a:pPr>
              <a:lnSpc>
                <a:spcPts val="4025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dern No. 20" panose="02070704070505020303" pitchFamily="18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6278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PT" sz="2400" dirty="0">
                <a:solidFill>
                  <a:srgbClr val="000000"/>
                </a:solidFill>
                <a:latin typeface="Montserrat" pitchFamily="2" charset="0"/>
              </a:rPr>
              <a:t>FOGAÇA, Hamilton Rosendo; ZIMMERMANN, Karina Luiza; MORELLI, Susana Rodrigues. Semiologia Pediatrica: Liga Interdisciplinar de Pediatria (LIPED). Thieme Revinter, 2023.</a:t>
            </a:r>
            <a:endParaRPr lang="pt-BR" sz="2400" dirty="0">
              <a:solidFill>
                <a:srgbClr val="000000"/>
              </a:solidFill>
              <a:latin typeface="Montserrat" pitchFamily="2" charset="0"/>
            </a:endParaRPr>
          </a:p>
          <a:p>
            <a:r>
              <a:rPr lang="pt-PT" sz="2400" dirty="0">
                <a:solidFill>
                  <a:srgbClr val="000000"/>
                </a:solidFill>
                <a:latin typeface="Montserrat" pitchFamily="2" charset="0"/>
              </a:rPr>
              <a:t> </a:t>
            </a:r>
            <a:endParaRPr lang="pt-BR" sz="2400" dirty="0">
              <a:solidFill>
                <a:srgbClr val="000000"/>
              </a:solidFill>
              <a:latin typeface="Montserrat" pitchFamily="2" charset="0"/>
            </a:endParaRPr>
          </a:p>
          <a:p>
            <a:r>
              <a:rPr lang="pt-PT" sz="2400" dirty="0">
                <a:solidFill>
                  <a:srgbClr val="000000"/>
                </a:solidFill>
                <a:latin typeface="Montserrat" pitchFamily="2" charset="0"/>
              </a:rPr>
              <a:t>GOMES, Thales Nicolau Primola et al. Regulação da Temperatura Corporal: Exercício Físico, Desempenho e Saúde. Editora Appris, 2024.</a:t>
            </a:r>
            <a:endParaRPr lang="pt-BR" sz="2400" dirty="0">
              <a:solidFill>
                <a:srgbClr val="000000"/>
              </a:solidFill>
              <a:latin typeface="Montserrat" pitchFamily="2" charset="0"/>
            </a:endParaRPr>
          </a:p>
          <a:p>
            <a:r>
              <a:rPr lang="pt-PT" sz="2400" dirty="0">
                <a:solidFill>
                  <a:srgbClr val="000000"/>
                </a:solidFill>
                <a:latin typeface="Montserrat" pitchFamily="2" charset="0"/>
              </a:rPr>
              <a:t> </a:t>
            </a:r>
            <a:endParaRPr lang="pt-BR" sz="2400" dirty="0">
              <a:solidFill>
                <a:srgbClr val="000000"/>
              </a:solidFill>
              <a:latin typeface="Montserrat" pitchFamily="2" charset="0"/>
            </a:endParaRPr>
          </a:p>
          <a:p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BRASIL. Lei nº 10.048, de 8 de novembro de 2000. Dá prioridade de atendimento às pessoas que especifica, e dá outras providências. Brasília, DF: PR, 2000a.</a:t>
            </a:r>
            <a:endParaRPr lang="pt-PT" sz="2400" dirty="0">
              <a:solidFill>
                <a:srgbClr val="000000"/>
              </a:solidFill>
              <a:latin typeface="Montserrat" pitchFamily="2" charset="0"/>
            </a:endParaRPr>
          </a:p>
          <a:p>
            <a:endParaRPr lang="pt-PT" sz="2400" dirty="0">
              <a:solidFill>
                <a:srgbClr val="000000"/>
              </a:solidFill>
              <a:latin typeface="Montserrat" pitchFamily="2" charset="0"/>
            </a:endParaRPr>
          </a:p>
          <a:p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FIGUEIRA, A. I. R.; AMARAL, G. M. M. da S.; CARMO, T. I. G. do.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Evaluación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y registro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del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dolor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en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el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servicio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de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urgencias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: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un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estudio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transversal.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Enfermería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: Cuidados Humanizados, [s. l.], v. 11, n. 1, 2022.</a:t>
            </a:r>
          </a:p>
          <a:p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 </a:t>
            </a:r>
          </a:p>
          <a:p>
            <a:endParaRPr lang="pt-BR" sz="2400" dirty="0">
              <a:solidFill>
                <a:srgbClr val="000000"/>
              </a:solidFill>
              <a:latin typeface="Montserrat" pitchFamily="2" charset="0"/>
            </a:endParaRPr>
          </a:p>
          <a:p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 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50A2469-07D9-4202-95BA-BF03326C48EA}"/>
              </a:ext>
            </a:extLst>
          </p:cNvPr>
          <p:cNvSpPr/>
          <p:nvPr/>
        </p:nvSpPr>
        <p:spPr>
          <a:xfrm>
            <a:off x="1552377" y="6988998"/>
            <a:ext cx="204502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 Marleny Andrade Abreu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*,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Pedro Fernandes de Araújo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²,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Júlia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</a:rPr>
              <a:t>Rafaele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 Matos Barbosa Jordana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³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, Rafael Ferreira de França4, Alessandra Barboza de Meneses Ribeiro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5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, Celina Emmanuelle Pereira de Santana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6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, Bárbara Nunes Rodrigues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7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, Juçara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</a:rPr>
              <a:t>Elke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 Lourenço da Silva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8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550</Words>
  <Application>Microsoft Office PowerPoint</Application>
  <PresentationFormat>Personalizar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Modern No. 20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Marleny Andrade</cp:lastModifiedBy>
  <cp:revision>16</cp:revision>
  <dcterms:created xsi:type="dcterms:W3CDTF">2025-09-30T13:28:00Z</dcterms:created>
  <dcterms:modified xsi:type="dcterms:W3CDTF">2025-11-08T23:46:02Z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FE7FB16CD9B34361AC1B10A5482BF857_13</vt:lpwstr>
  </property>
  <property fmtid="{D5CDD505-2E9C-101B-9397-08002B2CF9AE}" pid="3" name="KSOProductBuildVer">
    <vt:lpwstr>1046-12.2.0.23155</vt:lpwstr>
  </property>
</Properties>
</file>