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40325675" cx="23402925"/>
  <p:notesSz cx="6858000" cy="9144000"/>
  <p:embeddedFontLst>
    <p:embeddedFont>
      <p:font typeface="Montserrat"/>
      <p:regular r:id="rId7"/>
      <p:bold r:id="rId8"/>
      <p:italic r:id="rId9"/>
      <p:boldItalic r:id="rId10"/>
    </p:embeddedFont>
    <p:embeddedFont>
      <p:font typeface="Open Sans"/>
      <p:regular r:id="rId11"/>
      <p:bold r:id="rId12"/>
      <p:italic r:id="rId13"/>
      <p:boldItalic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  <p:ext uri="GoogleSlidesCustomDataVersion2">
      <go:slidesCustomData xmlns:go="http://customooxmlschemas.google.com/" r:id="rId15" roundtripDataSignature="AMtx7mjTg3bsfFYBwBjNdZsOe6v3PNLsl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2701" orient="horz"/>
        <p:guide pos="7371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OpenSans-regular.fntdata"/><Relationship Id="rId10" Type="http://schemas.openxmlformats.org/officeDocument/2006/relationships/font" Target="fonts/Montserrat-boldItalic.fntdata"/><Relationship Id="rId13" Type="http://schemas.openxmlformats.org/officeDocument/2006/relationships/font" Target="fonts/OpenSans-italic.fntdata"/><Relationship Id="rId12" Type="http://schemas.openxmlformats.org/officeDocument/2006/relationships/font" Target="fonts/OpenSans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Montserrat-italic.fntdata"/><Relationship Id="rId15" Type="http://customschemas.google.com/relationships/presentationmetadata" Target="metadata"/><Relationship Id="rId14" Type="http://schemas.openxmlformats.org/officeDocument/2006/relationships/font" Target="fonts/OpenSans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Montserrat-regular.fntdata"/><Relationship Id="rId8" Type="http://schemas.openxmlformats.org/officeDocument/2006/relationships/font" Target="fonts/Montserrat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ctrTitle"/>
          </p:nvPr>
        </p:nvSpPr>
        <p:spPr>
          <a:xfrm>
            <a:off x="1755220" y="12527099"/>
            <a:ext cx="19892486" cy="8643883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" type="subTitle"/>
          </p:nvPr>
        </p:nvSpPr>
        <p:spPr>
          <a:xfrm>
            <a:off x="3510439" y="22851216"/>
            <a:ext cx="16382048" cy="10305450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lvl="0" algn="ctr">
              <a:spcBef>
                <a:spcPts val="2540"/>
              </a:spcBef>
              <a:spcAft>
                <a:spcPts val="0"/>
              </a:spcAft>
              <a:buClr>
                <a:srgbClr val="888888"/>
              </a:buClr>
              <a:buSzPts val="127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2240"/>
              </a:spcBef>
              <a:spcAft>
                <a:spcPts val="0"/>
              </a:spcAft>
              <a:buClr>
                <a:srgbClr val="888888"/>
              </a:buClr>
              <a:buSzPts val="112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920"/>
              </a:spcBef>
              <a:spcAft>
                <a:spcPts val="0"/>
              </a:spcAft>
              <a:buClr>
                <a:srgbClr val="888888"/>
              </a:buClr>
              <a:buSzPts val="96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5" name="Google Shape;15;p3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2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" type="body"/>
          </p:nvPr>
        </p:nvSpPr>
        <p:spPr>
          <a:xfrm rot="5400000">
            <a:off x="-1605079" y="12184552"/>
            <a:ext cx="26613082" cy="21062633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is" type="vertTitleAndTx">
  <p:cSld name="VERTICAL_TITLE_AND_VERTICAL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3"/>
          <p:cNvSpPr txBox="1"/>
          <p:nvPr>
            <p:ph type="title"/>
          </p:nvPr>
        </p:nvSpPr>
        <p:spPr>
          <a:xfrm rot="5400000">
            <a:off x="2396195" y="16185826"/>
            <a:ext cx="34407509" cy="5265658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" type="body"/>
          </p:nvPr>
        </p:nvSpPr>
        <p:spPr>
          <a:xfrm rot="5400000">
            <a:off x="-8330146" y="11115192"/>
            <a:ext cx="34407509" cy="15406926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1848670" y="25912983"/>
            <a:ext cx="19892486" cy="8009127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900"/>
              <a:buFont typeface="Calibri"/>
              <a:buNone/>
              <a:defRPr b="1" sz="159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1848670" y="17091745"/>
            <a:ext cx="19892486" cy="8821238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indent="-228600" lvl="0" marL="457200" algn="l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 sz="8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1440"/>
              </a:spcBef>
              <a:spcAft>
                <a:spcPts val="0"/>
              </a:spcAft>
              <a:buClr>
                <a:srgbClr val="888888"/>
              </a:buClr>
              <a:buSzPts val="7200"/>
              <a:buNone/>
              <a:defRPr sz="72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280"/>
              </a:spcBef>
              <a:spcAft>
                <a:spcPts val="0"/>
              </a:spcAft>
              <a:buClr>
                <a:srgbClr val="888888"/>
              </a:buClr>
              <a:buSzPts val="6400"/>
              <a:buNone/>
              <a:defRPr sz="64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7" name="Google Shape;27;p5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" type="body"/>
          </p:nvPr>
        </p:nvSpPr>
        <p:spPr>
          <a:xfrm>
            <a:off x="1170146" y="9409327"/>
            <a:ext cx="10336292" cy="26613082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939800" lvl="0" marL="457200" algn="l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Char char="•"/>
              <a:defRPr sz="11200"/>
            </a:lvl1pPr>
            <a:lvl2pPr indent="-838200" lvl="1" marL="9144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–"/>
              <a:defRPr sz="9600"/>
            </a:lvl2pPr>
            <a:lvl3pPr indent="-736600" lvl="2" marL="1371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3pPr>
            <a:lvl4pPr indent="-685800" lvl="3" marL="1828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–"/>
              <a:defRPr sz="7200"/>
            </a:lvl4pPr>
            <a:lvl5pPr indent="-685800" lvl="4" marL="22860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»"/>
              <a:defRPr sz="7200"/>
            </a:lvl5pPr>
            <a:lvl6pPr indent="-685800" lvl="5" marL="27432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6pPr>
            <a:lvl7pPr indent="-685800" lvl="6" marL="32004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7pPr>
            <a:lvl8pPr indent="-685800" lvl="7" marL="3657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8pPr>
            <a:lvl9pPr indent="-685800" lvl="8" marL="4114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9pPr>
          </a:lstStyle>
          <a:p/>
        </p:txBody>
      </p:sp>
      <p:sp>
        <p:nvSpPr>
          <p:cNvPr id="33" name="Google Shape;33;p6"/>
          <p:cNvSpPr txBox="1"/>
          <p:nvPr>
            <p:ph idx="2" type="body"/>
          </p:nvPr>
        </p:nvSpPr>
        <p:spPr>
          <a:xfrm>
            <a:off x="11896487" y="9409327"/>
            <a:ext cx="10336292" cy="26613082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939800" lvl="0" marL="457200" algn="l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Char char="•"/>
              <a:defRPr sz="11200"/>
            </a:lvl1pPr>
            <a:lvl2pPr indent="-838200" lvl="1" marL="9144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–"/>
              <a:defRPr sz="9600"/>
            </a:lvl2pPr>
            <a:lvl3pPr indent="-736600" lvl="2" marL="1371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3pPr>
            <a:lvl4pPr indent="-685800" lvl="3" marL="1828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–"/>
              <a:defRPr sz="7200"/>
            </a:lvl4pPr>
            <a:lvl5pPr indent="-685800" lvl="4" marL="22860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»"/>
              <a:defRPr sz="7200"/>
            </a:lvl5pPr>
            <a:lvl6pPr indent="-685800" lvl="5" marL="27432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6pPr>
            <a:lvl7pPr indent="-685800" lvl="6" marL="32004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7pPr>
            <a:lvl8pPr indent="-685800" lvl="7" marL="3657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8pPr>
            <a:lvl9pPr indent="-685800" lvl="8" marL="4114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9pPr>
          </a:lstStyle>
          <a:p/>
        </p:txBody>
      </p:sp>
      <p:sp>
        <p:nvSpPr>
          <p:cNvPr id="34" name="Google Shape;34;p6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1170146" y="9026606"/>
            <a:ext cx="10340356" cy="3761860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indent="-228600" lvl="0" marL="457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b="1" sz="9600"/>
            </a:lvl1pPr>
            <a:lvl2pPr indent="-228600" lvl="1" marL="9144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b="1" sz="8000"/>
            </a:lvl2pPr>
            <a:lvl3pPr indent="-228600" lvl="2" marL="1371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b="1" sz="7200"/>
            </a:lvl3pPr>
            <a:lvl4pPr indent="-228600" lvl="3" marL="1828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4pPr>
            <a:lvl5pPr indent="-228600" lvl="4" marL="2286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5pPr>
            <a:lvl6pPr indent="-228600" lvl="5" marL="27432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6pPr>
            <a:lvl7pPr indent="-228600" lvl="6" marL="32004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7pPr>
            <a:lvl8pPr indent="-228600" lvl="7" marL="3657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8pPr>
            <a:lvl9pPr indent="-228600" lvl="8" marL="4114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9pPr>
          </a:lstStyle>
          <a:p/>
        </p:txBody>
      </p:sp>
      <p:sp>
        <p:nvSpPr>
          <p:cNvPr id="40" name="Google Shape;40;p7"/>
          <p:cNvSpPr txBox="1"/>
          <p:nvPr>
            <p:ph idx="2" type="body"/>
          </p:nvPr>
        </p:nvSpPr>
        <p:spPr>
          <a:xfrm>
            <a:off x="1170146" y="12788467"/>
            <a:ext cx="10340356" cy="23233939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838200" lvl="0" marL="457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•"/>
              <a:defRPr sz="9600"/>
            </a:lvl1pPr>
            <a:lvl2pPr indent="-736600" lvl="1" marL="9144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–"/>
              <a:defRPr sz="8000"/>
            </a:lvl2pPr>
            <a:lvl3pPr indent="-685800" lvl="2" marL="1371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3pPr>
            <a:lvl4pPr indent="-635000" lvl="3" marL="1828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–"/>
              <a:defRPr sz="6400"/>
            </a:lvl4pPr>
            <a:lvl5pPr indent="-635000" lvl="4" marL="2286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»"/>
              <a:defRPr sz="6400"/>
            </a:lvl5pPr>
            <a:lvl6pPr indent="-635000" lvl="5" marL="27432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6pPr>
            <a:lvl7pPr indent="-635000" lvl="6" marL="32004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7pPr>
            <a:lvl8pPr indent="-635000" lvl="7" marL="3657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8pPr>
            <a:lvl9pPr indent="-635000" lvl="8" marL="4114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9pPr>
          </a:lstStyle>
          <a:p/>
        </p:txBody>
      </p:sp>
      <p:sp>
        <p:nvSpPr>
          <p:cNvPr id="41" name="Google Shape;41;p7"/>
          <p:cNvSpPr txBox="1"/>
          <p:nvPr>
            <p:ph idx="3" type="body"/>
          </p:nvPr>
        </p:nvSpPr>
        <p:spPr>
          <a:xfrm>
            <a:off x="11888362" y="9026606"/>
            <a:ext cx="10344418" cy="3761860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indent="-228600" lvl="0" marL="457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b="1" sz="9600"/>
            </a:lvl1pPr>
            <a:lvl2pPr indent="-228600" lvl="1" marL="9144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b="1" sz="8000"/>
            </a:lvl2pPr>
            <a:lvl3pPr indent="-228600" lvl="2" marL="1371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b="1" sz="7200"/>
            </a:lvl3pPr>
            <a:lvl4pPr indent="-228600" lvl="3" marL="1828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4pPr>
            <a:lvl5pPr indent="-228600" lvl="4" marL="2286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5pPr>
            <a:lvl6pPr indent="-228600" lvl="5" marL="27432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6pPr>
            <a:lvl7pPr indent="-228600" lvl="6" marL="32004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7pPr>
            <a:lvl8pPr indent="-228600" lvl="7" marL="3657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8pPr>
            <a:lvl9pPr indent="-228600" lvl="8" marL="4114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9pPr>
          </a:lstStyle>
          <a:p/>
        </p:txBody>
      </p:sp>
      <p:sp>
        <p:nvSpPr>
          <p:cNvPr id="42" name="Google Shape;42;p7"/>
          <p:cNvSpPr txBox="1"/>
          <p:nvPr>
            <p:ph idx="4" type="body"/>
          </p:nvPr>
        </p:nvSpPr>
        <p:spPr>
          <a:xfrm>
            <a:off x="11888362" y="12788467"/>
            <a:ext cx="10344418" cy="23233939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838200" lvl="0" marL="457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•"/>
              <a:defRPr sz="9600"/>
            </a:lvl1pPr>
            <a:lvl2pPr indent="-736600" lvl="1" marL="9144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–"/>
              <a:defRPr sz="8000"/>
            </a:lvl2pPr>
            <a:lvl3pPr indent="-685800" lvl="2" marL="1371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3pPr>
            <a:lvl4pPr indent="-635000" lvl="3" marL="1828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–"/>
              <a:defRPr sz="6400"/>
            </a:lvl4pPr>
            <a:lvl5pPr indent="-635000" lvl="4" marL="2286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»"/>
              <a:defRPr sz="6400"/>
            </a:lvl5pPr>
            <a:lvl6pPr indent="-635000" lvl="5" marL="27432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6pPr>
            <a:lvl7pPr indent="-635000" lvl="6" marL="32004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7pPr>
            <a:lvl8pPr indent="-635000" lvl="7" marL="3657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8pPr>
            <a:lvl9pPr indent="-635000" lvl="8" marL="4114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9pPr>
          </a:lstStyle>
          <a:p/>
        </p:txBody>
      </p:sp>
      <p:sp>
        <p:nvSpPr>
          <p:cNvPr id="43" name="Google Shape;43;p7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8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9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 txBox="1"/>
          <p:nvPr>
            <p:ph type="title"/>
          </p:nvPr>
        </p:nvSpPr>
        <p:spPr>
          <a:xfrm>
            <a:off x="1170148" y="1605559"/>
            <a:ext cx="7699401" cy="6832962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alibri"/>
              <a:buNone/>
              <a:defRPr b="1" sz="8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0"/>
          <p:cNvSpPr txBox="1"/>
          <p:nvPr>
            <p:ph idx="1" type="body"/>
          </p:nvPr>
        </p:nvSpPr>
        <p:spPr>
          <a:xfrm>
            <a:off x="9149894" y="1605562"/>
            <a:ext cx="13082885" cy="34416846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1035050" lvl="0" marL="457200" algn="l">
              <a:spcBef>
                <a:spcPts val="2540"/>
              </a:spcBef>
              <a:spcAft>
                <a:spcPts val="0"/>
              </a:spcAft>
              <a:buClr>
                <a:schemeClr val="dk1"/>
              </a:buClr>
              <a:buSzPts val="12700"/>
              <a:buChar char="•"/>
              <a:defRPr sz="12700"/>
            </a:lvl1pPr>
            <a:lvl2pPr indent="-939800" lvl="1" marL="914400" algn="l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Char char="–"/>
              <a:defRPr sz="11200"/>
            </a:lvl2pPr>
            <a:lvl3pPr indent="-838200" lvl="2" marL="13716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•"/>
              <a:defRPr sz="9600"/>
            </a:lvl3pPr>
            <a:lvl4pPr indent="-736600" lvl="3" marL="18288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–"/>
              <a:defRPr sz="8000"/>
            </a:lvl4pPr>
            <a:lvl5pPr indent="-736600" lvl="4" marL="22860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»"/>
              <a:defRPr sz="8000"/>
            </a:lvl5pPr>
            <a:lvl6pPr indent="-736600" lvl="5" marL="27432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6pPr>
            <a:lvl7pPr indent="-736600" lvl="6" marL="32004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7pPr>
            <a:lvl8pPr indent="-736600" lvl="7" marL="3657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8pPr>
            <a:lvl9pPr indent="-736600" lvl="8" marL="41148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9pPr>
          </a:lstStyle>
          <a:p/>
        </p:txBody>
      </p:sp>
      <p:sp>
        <p:nvSpPr>
          <p:cNvPr id="58" name="Google Shape;58;p10"/>
          <p:cNvSpPr txBox="1"/>
          <p:nvPr>
            <p:ph idx="2" type="body"/>
          </p:nvPr>
        </p:nvSpPr>
        <p:spPr>
          <a:xfrm>
            <a:off x="1170148" y="8438524"/>
            <a:ext cx="7699401" cy="27583885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228600" lvl="0" marL="457200" algn="l"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/>
            </a:lvl1pPr>
            <a:lvl2pPr indent="-228600" lvl="1" marL="9144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/>
            </a:lvl2pPr>
            <a:lvl3pPr indent="-228600" lvl="2" marL="137160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3pPr>
            <a:lvl4pPr indent="-228600" lvl="3" marL="18288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indent="-228600" lvl="4" marL="22860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indent="-228600" lvl="5" marL="27432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indent="-228600" lvl="6" marL="32004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indent="-228600" lvl="7" marL="3657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indent="-228600" lvl="8" marL="41148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/>
        </p:txBody>
      </p:sp>
      <p:sp>
        <p:nvSpPr>
          <p:cNvPr id="59" name="Google Shape;59;p10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 txBox="1"/>
          <p:nvPr>
            <p:ph type="title"/>
          </p:nvPr>
        </p:nvSpPr>
        <p:spPr>
          <a:xfrm>
            <a:off x="4587137" y="28227972"/>
            <a:ext cx="14041755" cy="3332472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alibri"/>
              <a:buNone/>
              <a:defRPr b="1" sz="8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1"/>
          <p:cNvSpPr/>
          <p:nvPr>
            <p:ph idx="2" type="pic"/>
          </p:nvPr>
        </p:nvSpPr>
        <p:spPr>
          <a:xfrm>
            <a:off x="4587137" y="3603174"/>
            <a:ext cx="14041755" cy="24195405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11"/>
          <p:cNvSpPr txBox="1"/>
          <p:nvPr>
            <p:ph idx="1" type="body"/>
          </p:nvPr>
        </p:nvSpPr>
        <p:spPr>
          <a:xfrm>
            <a:off x="4587137" y="31560444"/>
            <a:ext cx="14041755" cy="4732663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228600" lvl="0" marL="457200" algn="l"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/>
            </a:lvl1pPr>
            <a:lvl2pPr indent="-228600" lvl="1" marL="9144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/>
            </a:lvl2pPr>
            <a:lvl3pPr indent="-228600" lvl="2" marL="137160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3pPr>
            <a:lvl4pPr indent="-228600" lvl="3" marL="18288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indent="-228600" lvl="4" marL="22860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indent="-228600" lvl="5" marL="27432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indent="-228600" lvl="6" marL="32004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indent="-228600" lvl="7" marL="3657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indent="-228600" lvl="8" marL="41148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/>
        </p:txBody>
      </p:sp>
      <p:sp>
        <p:nvSpPr>
          <p:cNvPr id="66" name="Google Shape;66;p11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1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0"/>
              <a:buFont typeface="Calibri"/>
              <a:buNone/>
              <a:defRPr b="0" i="0" sz="17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1035050" lvl="0" marL="457200" marR="0" rtl="0" algn="l">
              <a:spcBef>
                <a:spcPts val="2540"/>
              </a:spcBef>
              <a:spcAft>
                <a:spcPts val="0"/>
              </a:spcAft>
              <a:buClr>
                <a:schemeClr val="dk1"/>
              </a:buClr>
              <a:buSzPts val="12700"/>
              <a:buFont typeface="Arial"/>
              <a:buChar char="•"/>
              <a:defRPr b="0" i="0" sz="1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939800" lvl="1" marL="914400" marR="0" rtl="0" algn="l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Font typeface="Arial"/>
              <a:buChar char="–"/>
              <a:defRPr b="0" i="0" sz="1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38200" lvl="2" marL="1371600" marR="0" rtl="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Char char="•"/>
              <a:defRPr b="0" i="0" sz="9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736600" lvl="3" marL="18288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–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736600" lvl="4" marL="22860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»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36600" lvl="5" marL="27432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736600" lvl="6" marL="32004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736600" lvl="7" marL="36576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736600" lvl="8" marL="41148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C:\Users\rao656402\Desktop\banner.png" id="11" name="Google Shape;11;p2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641" y="4763"/>
            <a:ext cx="23399643" cy="4031615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"/>
          <p:cNvSpPr/>
          <p:nvPr/>
        </p:nvSpPr>
        <p:spPr>
          <a:xfrm>
            <a:off x="824132" y="10406642"/>
            <a:ext cx="9577541" cy="105063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86" name="Google Shape;86;p1"/>
          <p:cNvSpPr txBox="1"/>
          <p:nvPr/>
        </p:nvSpPr>
        <p:spPr>
          <a:xfrm>
            <a:off x="824100" y="11899775"/>
            <a:ext cx="9649200" cy="21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Montserrat"/>
                <a:ea typeface="Montserrat"/>
                <a:cs typeface="Montserrat"/>
                <a:sym typeface="Montserrat"/>
              </a:rPr>
              <a:t>Implantação</a:t>
            </a:r>
            <a:r>
              <a:rPr lang="en-US" sz="1100">
                <a:solidFill>
                  <a:schemeClr val="dk1"/>
                </a:solidFill>
              </a:rPr>
              <a:t> </a:t>
            </a:r>
            <a:r>
              <a:rPr lang="en-US" sz="2800">
                <a:latin typeface="Montserrat"/>
                <a:ea typeface="Montserrat"/>
                <a:cs typeface="Montserrat"/>
                <a:sym typeface="Montserrat"/>
              </a:rPr>
              <a:t>e implementação de documento institucional que regulamenta Diretrizes Antidiscriminatórias da Secretaria de Saúde do Recife.</a:t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824132" y="10478651"/>
            <a:ext cx="9489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OBJETIVO DA EXPERIÊNCIA</a:t>
            </a:r>
            <a:endParaRPr/>
          </a:p>
        </p:txBody>
      </p:sp>
      <p:sp>
        <p:nvSpPr>
          <p:cNvPr id="88" name="Google Shape;88;p1"/>
          <p:cNvSpPr txBox="1"/>
          <p:nvPr/>
        </p:nvSpPr>
        <p:spPr>
          <a:xfrm>
            <a:off x="956525" y="4739875"/>
            <a:ext cx="212784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1" lang="en-US" sz="4000">
                <a:solidFill>
                  <a:srgbClr val="0089CD"/>
                </a:solidFill>
                <a:latin typeface="Montserrat"/>
                <a:ea typeface="Montserrat"/>
                <a:cs typeface="Montserrat"/>
                <a:sym typeface="Montserrat"/>
              </a:rPr>
              <a:t>DIRETRIZES ANTIDISCRIMINATÓRIAS: ANTIRACISMO, ANTILGBTQIAPN+FOBIA, ANTICAPACITISMO E A POPULAÇÃO  EM SITUAÇÃO DE RUA NO FORTALECIMENTO DA EQUIDADE NO SUS RECIFE</a:t>
            </a:r>
            <a:endParaRPr b="1" sz="4000">
              <a:solidFill>
                <a:srgbClr val="0089C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864275" y="7070513"/>
            <a:ext cx="21278400" cy="197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just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latin typeface="Montserrat"/>
                <a:ea typeface="Montserrat"/>
                <a:cs typeface="Montserrat"/>
                <a:sym typeface="Montserrat"/>
              </a:rPr>
              <a:t>Jany Welma de Sá Albuquerque¹*,  Pamella Robertha Rosselinne Paixão Celerino², Dayane Kelly dos Santos Alves³, Ana Priscila Duarte de Aguiar², Erika Aparecida da Silva Alves³, Carolina Piedade Morais de Freitas Soares Silva</a:t>
            </a:r>
            <a:r>
              <a:rPr b="1" baseline="30000" lang="en-US" sz="2800">
                <a:latin typeface="Montserrat"/>
                <a:ea typeface="Montserrat"/>
                <a:cs typeface="Montserrat"/>
                <a:sym typeface="Montserrat"/>
              </a:rPr>
              <a:t>4</a:t>
            </a:r>
            <a:r>
              <a:rPr b="1" lang="en-US" sz="2800">
                <a:latin typeface="Montserrat"/>
                <a:ea typeface="Montserrat"/>
                <a:cs typeface="Montserrat"/>
                <a:sym typeface="Montserrat"/>
              </a:rPr>
              <a:t>, Juliana Martins Barbosa da Silva Costa</a:t>
            </a:r>
            <a:r>
              <a:rPr b="1" baseline="30000" lang="en-US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b="1" lang="en-US" sz="2800">
                <a:latin typeface="Montserrat"/>
                <a:ea typeface="Montserrat"/>
                <a:cs typeface="Montserrat"/>
                <a:sym typeface="Montserrat"/>
              </a:rPr>
              <a:t> .</a:t>
            </a:r>
            <a:endParaRPr b="1" baseline="30000" sz="2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864275" y="9050213"/>
            <a:ext cx="21462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aseline="30000" lang="en-US" sz="2400">
                <a:latin typeface="Montserrat"/>
                <a:ea typeface="Montserrat"/>
                <a:cs typeface="Montserrat"/>
                <a:sym typeface="Montserrat"/>
              </a:rPr>
              <a:t>1-5 </a:t>
            </a: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Secretaria de Saúde d</a:t>
            </a: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o Recife</a:t>
            </a: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(S</a:t>
            </a: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ESAU</a:t>
            </a: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), </a:t>
            </a: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Recife, Pernambuco.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*Autor correspondente: </a:t>
            </a: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dayane.santos@recife.pe.gov.br</a:t>
            </a:r>
            <a:endParaRPr/>
          </a:p>
        </p:txBody>
      </p:sp>
      <p:sp>
        <p:nvSpPr>
          <p:cNvPr id="91" name="Google Shape;91;p1"/>
          <p:cNvSpPr/>
          <p:nvPr/>
        </p:nvSpPr>
        <p:spPr>
          <a:xfrm>
            <a:off x="724040" y="15628475"/>
            <a:ext cx="9577541" cy="105063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92" name="Google Shape;92;p1"/>
          <p:cNvSpPr txBox="1"/>
          <p:nvPr/>
        </p:nvSpPr>
        <p:spPr>
          <a:xfrm>
            <a:off x="788292" y="17248375"/>
            <a:ext cx="9649200" cy="80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Montserrat"/>
                <a:ea typeface="Montserrat"/>
                <a:cs typeface="Montserrat"/>
                <a:sym typeface="Montserrat"/>
              </a:rPr>
              <a:t>A implementação das Diretrizes Antidiscriminatórias envolve um amplo processo de qualificação para promover o enfrentamento das iniquidades em todos os espaços da Secretaria de Saúde, da gestão aos serviços. A primeira fase incluiu oficinas para gestores, com exposições dialogadas, contextualização das populações e construção coletiva de propostas com ações concretas. Essas propostas virarão planos de ação monitorados. A segunda fase contemplará as equipes dos serviços, iniciando em 2026.</a:t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724040" y="15700484"/>
            <a:ext cx="9849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DESCRIÇÃO DA EXPERIÊNCIA</a:t>
            </a:r>
            <a:endParaRPr/>
          </a:p>
        </p:txBody>
      </p:sp>
      <p:sp>
        <p:nvSpPr>
          <p:cNvPr id="94" name="Google Shape;94;p1"/>
          <p:cNvSpPr/>
          <p:nvPr/>
        </p:nvSpPr>
        <p:spPr>
          <a:xfrm>
            <a:off x="824133" y="26180305"/>
            <a:ext cx="9577541" cy="105063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95" name="Google Shape;95;p1"/>
          <p:cNvSpPr txBox="1"/>
          <p:nvPr/>
        </p:nvSpPr>
        <p:spPr>
          <a:xfrm>
            <a:off x="824108" y="27522933"/>
            <a:ext cx="9649200" cy="62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2800">
                <a:latin typeface="Montserrat"/>
                <a:ea typeface="Montserrat"/>
                <a:cs typeface="Montserrat"/>
                <a:sym typeface="Montserrat"/>
              </a:rPr>
              <a:t>A institucionalização das diretrizes representa avanço técnico e político no enfrentamento das iniquidades em saúde, ao orientar práticas contra violências institucionais visando minimizar os impactos da discriminação e exclusão no processo de saúde-doença das populações estrategicamente priorizadas na portaria. Fortalece o princípio da equidade, mas impõe o desafio da efetiva implementação no cotidiano, para garantir gestão, acesso e cuidado conforme preconiza o SUS.</a:t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824132" y="26252314"/>
            <a:ext cx="9849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  <a:endParaRPr/>
          </a:p>
        </p:txBody>
      </p:sp>
      <p:sp>
        <p:nvSpPr>
          <p:cNvPr id="97" name="Google Shape;97;p1"/>
          <p:cNvSpPr/>
          <p:nvPr/>
        </p:nvSpPr>
        <p:spPr>
          <a:xfrm>
            <a:off x="12497525" y="10406656"/>
            <a:ext cx="9577541" cy="105063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98" name="Google Shape;98;p1"/>
          <p:cNvSpPr txBox="1"/>
          <p:nvPr/>
        </p:nvSpPr>
        <p:spPr>
          <a:xfrm>
            <a:off x="12505826" y="11648681"/>
            <a:ext cx="9649200" cy="46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Montserrat"/>
                <a:ea typeface="Montserrat"/>
                <a:cs typeface="Montserrat"/>
                <a:sym typeface="Montserrat"/>
              </a:rPr>
              <a:t>Combater a discriminação institucional, fomentando mudanças de práticas de gestão e assistência à saúde.Fortalecer o acesso à saúde, qualificar os indicadores e promover melhores condições de saúde para as populações negra, LGBTQIAPN+, PcD e em situação de rua.</a:t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12541650" y="10624165"/>
            <a:ext cx="9489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OBJETIVOS</a:t>
            </a:r>
            <a:endParaRPr/>
          </a:p>
        </p:txBody>
      </p:sp>
      <p:sp>
        <p:nvSpPr>
          <p:cNvPr id="100" name="Google Shape;100;p1"/>
          <p:cNvSpPr/>
          <p:nvPr/>
        </p:nvSpPr>
        <p:spPr>
          <a:xfrm>
            <a:off x="12269896" y="16936314"/>
            <a:ext cx="9577541" cy="105063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101" name="Google Shape;101;p1"/>
          <p:cNvSpPr txBox="1"/>
          <p:nvPr/>
        </p:nvSpPr>
        <p:spPr>
          <a:xfrm>
            <a:off x="12369935" y="18493789"/>
            <a:ext cx="9649200" cy="62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>
                <a:latin typeface="Montserrat"/>
                <a:ea typeface="Montserrat"/>
                <a:cs typeface="Montserrat"/>
                <a:sym typeface="Montserrat"/>
              </a:rPr>
              <a:t>Em 2024, foi publicada a Portaria nº 141/2024, que institui as diretrizes antidiscriminatórias no âmbito do SUS do Recife. Entre maio e outubro de 2025, foram realizadas 20 oficinas envolvendo gestores das 8 Secretarias Executivas e dos 8 Distritos Sanitários, totalizando cerca de 500 profissionais qualificados. Desse processo, foram elaboradas 175 propostas com o objetivo de fomentar o enfrentamento das iniquidades e desigualdades, por meio da construção de políticas de saúde equitativas. </a:t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"/>
          <p:cNvSpPr txBox="1"/>
          <p:nvPr/>
        </p:nvSpPr>
        <p:spPr>
          <a:xfrm>
            <a:off x="12269897" y="17008323"/>
            <a:ext cx="9849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  <a:endParaRPr/>
          </a:p>
        </p:txBody>
      </p:sp>
      <p:sp>
        <p:nvSpPr>
          <p:cNvPr id="103" name="Google Shape;103;p1"/>
          <p:cNvSpPr/>
          <p:nvPr/>
        </p:nvSpPr>
        <p:spPr>
          <a:xfrm>
            <a:off x="12405764" y="26180294"/>
            <a:ext cx="9577541" cy="105063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104" name="Google Shape;104;p1"/>
          <p:cNvSpPr txBox="1"/>
          <p:nvPr/>
        </p:nvSpPr>
        <p:spPr>
          <a:xfrm>
            <a:off x="12369927" y="27522934"/>
            <a:ext cx="9649200" cy="560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r>
              <a:rPr lang="en-US" sz="2800">
                <a:latin typeface="Montserrat"/>
                <a:ea typeface="Montserrat"/>
                <a:cs typeface="Montserrat"/>
                <a:sym typeface="Montserrat"/>
              </a:rPr>
              <a:t>Reconhecendo a relevância das Diretrizes Antidiscriminatórias na transformação das práticas institucionais, elaborar estratégias de implementação é fundamental, principalmente quando priorizamos como imagem objetivo a efetivação da equidade em saúde, para que seja incorporada no cotidiano do fazer profissional, como base para a transformação na oferta do cuidado e acesso ao direito à saúde, com vistas à garantir a construção de um SUS equânime.</a:t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"/>
          <p:cNvSpPr txBox="1"/>
          <p:nvPr/>
        </p:nvSpPr>
        <p:spPr>
          <a:xfrm>
            <a:off x="12405764" y="26252303"/>
            <a:ext cx="9849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  <a:endParaRPr/>
          </a:p>
        </p:txBody>
      </p:sp>
      <p:sp>
        <p:nvSpPr>
          <p:cNvPr id="106" name="Google Shape;106;p1"/>
          <p:cNvSpPr txBox="1"/>
          <p:nvPr/>
        </p:nvSpPr>
        <p:spPr>
          <a:xfrm>
            <a:off x="4088026" y="34645226"/>
            <a:ext cx="14830800" cy="7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72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Referências</a:t>
            </a:r>
            <a:endParaRPr b="1" i="0" sz="4572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7" name="Google Shape;107;p1"/>
          <p:cNvSpPr txBox="1"/>
          <p:nvPr/>
        </p:nvSpPr>
        <p:spPr>
          <a:xfrm>
            <a:off x="924187" y="35940475"/>
            <a:ext cx="20866500" cy="98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67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PREFEITURA DO RECIFE. Portaria nº 141, de 17 de setembro de 2024. Institui as Diretrizes Antidiscriminatórias da Secretaria de Saúde do Recife. Recife, 2024.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2025-09-30T13:28:19Z</dcterms:created>
  <dc:creator>rao656402</dc:creator>
</cp:coreProperties>
</file>