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40325675" cx="23402925"/>
  <p:notesSz cx="6858000" cy="9144000"/>
  <p:embeddedFontLst>
    <p:embeddedFont>
      <p:font typeface="Roboto"/>
      <p:regular r:id="rId7"/>
      <p:bold r:id="rId8"/>
      <p:italic r:id="rId9"/>
      <p:boldItalic r:id="rId10"/>
    </p:embeddedFont>
    <p:embeddedFont>
      <p:font typeface="Montserrat"/>
      <p:regular r:id="rId11"/>
      <p:bold r:id="rId12"/>
      <p:italic r:id="rId13"/>
      <p:boldItalic r:id="rId14"/>
    </p:embeddedFont>
    <p:embeddedFont>
      <p:font typeface="Open San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701" orient="horz"/>
        <p:guide pos="737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ontserrat-regular.fntdata"/><Relationship Id="rId10" Type="http://schemas.openxmlformats.org/officeDocument/2006/relationships/font" Target="fonts/Roboto-boldItalic.fntdata"/><Relationship Id="rId13" Type="http://schemas.openxmlformats.org/officeDocument/2006/relationships/font" Target="fonts/Montserrat-italic.fntdata"/><Relationship Id="rId12" Type="http://schemas.openxmlformats.org/officeDocument/2006/relationships/font" Target="fonts/Montserra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Roboto-italic.fntdata"/><Relationship Id="rId15" Type="http://schemas.openxmlformats.org/officeDocument/2006/relationships/font" Target="fonts/OpenSans-regular.fntdata"/><Relationship Id="rId14" Type="http://schemas.openxmlformats.org/officeDocument/2006/relationships/font" Target="fonts/Montserrat-boldItalic.fntdata"/><Relationship Id="rId17" Type="http://schemas.openxmlformats.org/officeDocument/2006/relationships/font" Target="fonts/OpenSans-italic.fntdata"/><Relationship Id="rId16" Type="http://schemas.openxmlformats.org/officeDocument/2006/relationships/font" Target="fonts/Open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OpenSans-boldItalic.fntdata"/><Relationship Id="rId7" Type="http://schemas.openxmlformats.org/officeDocument/2006/relationships/font" Target="fonts/Roboto-regular.fntdata"/><Relationship Id="rId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ctrTitle"/>
          </p:nvPr>
        </p:nvSpPr>
        <p:spPr>
          <a:xfrm>
            <a:off x="1755220" y="12527099"/>
            <a:ext cx="19892486" cy="8643883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3510439" y="22851216"/>
            <a:ext cx="16382048" cy="10305450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ctr">
              <a:spcBef>
                <a:spcPts val="2540"/>
              </a:spcBef>
              <a:spcAft>
                <a:spcPts val="0"/>
              </a:spcAft>
              <a:buClr>
                <a:srgbClr val="888888"/>
              </a:buClr>
              <a:buSzPts val="127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240"/>
              </a:spcBef>
              <a:spcAft>
                <a:spcPts val="0"/>
              </a:spcAft>
              <a:buClr>
                <a:srgbClr val="888888"/>
              </a:buClr>
              <a:buSzPts val="1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920"/>
              </a:spcBef>
              <a:spcAft>
                <a:spcPts val="0"/>
              </a:spcAft>
              <a:buClr>
                <a:srgbClr val="888888"/>
              </a:buClr>
              <a:buSzPts val="9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" type="body"/>
          </p:nvPr>
        </p:nvSpPr>
        <p:spPr>
          <a:xfrm rot="5400000">
            <a:off x="-1605079" y="12184552"/>
            <a:ext cx="26613082" cy="2106263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is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/>
          <p:nvPr>
            <p:ph type="title"/>
          </p:nvPr>
        </p:nvSpPr>
        <p:spPr>
          <a:xfrm rot="5400000">
            <a:off x="2396195" y="16185826"/>
            <a:ext cx="34407509" cy="5265658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" type="body"/>
          </p:nvPr>
        </p:nvSpPr>
        <p:spPr>
          <a:xfrm rot="5400000">
            <a:off x="-8330146" y="11115192"/>
            <a:ext cx="34407509" cy="1540692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type="title"/>
          </p:nvPr>
        </p:nvSpPr>
        <p:spPr>
          <a:xfrm>
            <a:off x="1848670" y="25912983"/>
            <a:ext cx="19892486" cy="8009127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00"/>
              <a:buFont typeface="Calibri"/>
              <a:buNone/>
              <a:defRPr b="1" sz="159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1848670" y="17091745"/>
            <a:ext cx="19892486" cy="8821238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 sz="8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1440"/>
              </a:spcBef>
              <a:spcAft>
                <a:spcPts val="0"/>
              </a:spcAft>
              <a:buClr>
                <a:srgbClr val="888888"/>
              </a:buClr>
              <a:buSzPts val="7200"/>
              <a:buNone/>
              <a:defRPr sz="72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1170146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11896487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1170146" y="9026606"/>
            <a:ext cx="10340356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1170146" y="12788467"/>
            <a:ext cx="10340356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1" name="Google Shape;41;p6"/>
          <p:cNvSpPr txBox="1"/>
          <p:nvPr>
            <p:ph idx="3" type="body"/>
          </p:nvPr>
        </p:nvSpPr>
        <p:spPr>
          <a:xfrm>
            <a:off x="11888362" y="9026606"/>
            <a:ext cx="10344418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2" name="Google Shape;42;p6"/>
          <p:cNvSpPr txBox="1"/>
          <p:nvPr>
            <p:ph idx="4" type="body"/>
          </p:nvPr>
        </p:nvSpPr>
        <p:spPr>
          <a:xfrm>
            <a:off x="11888362" y="12788467"/>
            <a:ext cx="10344418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3" name="Google Shape;43;p6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type="title"/>
          </p:nvPr>
        </p:nvSpPr>
        <p:spPr>
          <a:xfrm>
            <a:off x="1170148" y="1605559"/>
            <a:ext cx="7699401" cy="683296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" type="body"/>
          </p:nvPr>
        </p:nvSpPr>
        <p:spPr>
          <a:xfrm>
            <a:off x="9149894" y="1605562"/>
            <a:ext cx="13082885" cy="3441684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Char char="•"/>
              <a:defRPr sz="12700"/>
            </a:lvl1pPr>
            <a:lvl2pPr indent="-939800" lvl="1" marL="9144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–"/>
              <a:defRPr sz="11200"/>
            </a:lvl2pPr>
            <a:lvl3pPr indent="-838200" lvl="2" marL="13716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3pPr>
            <a:lvl4pPr indent="-736600" lvl="3" marL="1828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4pPr>
            <a:lvl5pPr indent="-736600" lvl="4" marL="22860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»"/>
              <a:defRPr sz="8000"/>
            </a:lvl5pPr>
            <a:lvl6pPr indent="-736600" lvl="5" marL="27432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6pPr>
            <a:lvl7pPr indent="-736600" lvl="6" marL="3200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7pPr>
            <a:lvl8pPr indent="-736600" lvl="7" marL="3657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8pPr>
            <a:lvl9pPr indent="-736600" lvl="8" marL="4114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9pPr>
          </a:lstStyle>
          <a:p/>
        </p:txBody>
      </p:sp>
      <p:sp>
        <p:nvSpPr>
          <p:cNvPr id="58" name="Google Shape;58;p9"/>
          <p:cNvSpPr txBox="1"/>
          <p:nvPr>
            <p:ph idx="2" type="body"/>
          </p:nvPr>
        </p:nvSpPr>
        <p:spPr>
          <a:xfrm>
            <a:off x="1170148" y="8438524"/>
            <a:ext cx="7699401" cy="27583885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59" name="Google Shape;59;p9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4587137" y="28227972"/>
            <a:ext cx="14041755" cy="333247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/>
          <p:nvPr>
            <p:ph idx="2" type="pic"/>
          </p:nvPr>
        </p:nvSpPr>
        <p:spPr>
          <a:xfrm>
            <a:off x="4587137" y="3603174"/>
            <a:ext cx="14041755" cy="2419540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4587137" y="31560444"/>
            <a:ext cx="14041755" cy="473266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66" name="Google Shape;66;p10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 b="0" i="0" sz="1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marR="0" rtl="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Font typeface="Arial"/>
              <a:buChar char="•"/>
              <a:defRPr b="0" i="0" sz="1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939800" lvl="1" marL="914400" marR="0" rtl="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–"/>
              <a:defRPr b="0" i="0" sz="1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38200" lvl="2" marL="1371600" marR="0" rtl="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b="0" i="0" sz="9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36600" lvl="3" marL="1828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–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36600" lvl="4" marL="22860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»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36600" lvl="5" marL="27432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36600" lvl="6" marL="3200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36600" lvl="7" marL="3657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36600" lvl="8" marL="4114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rao656402\Desktop\banner.png" id="11" name="Google Shape;11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41" y="4763"/>
            <a:ext cx="23399643" cy="403161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1060044" y="9865692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86" name="Google Shape;86;p13"/>
          <p:cNvSpPr txBox="1"/>
          <p:nvPr/>
        </p:nvSpPr>
        <p:spPr>
          <a:xfrm>
            <a:off x="1060045" y="11089829"/>
            <a:ext cx="9649200" cy="57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Apresentar os desafios e as potencialidades identificados na experiência dos profissionais que participaram da facilitação das oficinas de implantação do MACC no Distrito Sanitário II (DS II) do Recife.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1060044" y="9937701"/>
            <a:ext cx="94893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 DA EXPERIÊNCIA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1614425" y="4407650"/>
            <a:ext cx="20174100" cy="16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6092"/>
              </a:lnSpc>
              <a:spcBef>
                <a:spcPts val="0"/>
              </a:spcBef>
              <a:spcAft>
                <a:spcPts val="0"/>
              </a:spcAft>
              <a:buClr>
                <a:srgbClr val="0089CD"/>
              </a:buClr>
              <a:buSzPts val="3000"/>
              <a:buFont typeface="Montserrat"/>
              <a:buNone/>
            </a:pPr>
            <a:r>
              <a:rPr b="1" i="0" lang="en-US" sz="3000" u="none" cap="none" strike="noStrike">
                <a:solidFill>
                  <a:srgbClr val="0089CD"/>
                </a:solidFill>
                <a:latin typeface="Montserrat"/>
                <a:ea typeface="Montserrat"/>
                <a:cs typeface="Montserrat"/>
                <a:sym typeface="Montserrat"/>
              </a:rPr>
              <a:t>O MODELO DE ATENÇÃO ÀS CONDIÇÕES CRÔNICAS COMO ESTRATÉGIA DE REORGANIZAÇÃO DA OFERTA DE CUIDADO À PESSOA HIPERTENSA: UM RELATO DE EXPERIÊNCIA 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1020570" y="6042958"/>
            <a:ext cx="21361800" cy="6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Afonso Vinícius Clementino da Silva</a:t>
            </a:r>
            <a:r>
              <a:rPr b="1" i="0" lang="en-US" sz="15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¹*, </a:t>
            </a:r>
            <a:r>
              <a:rPr b="1" i="0" lang="en-US" sz="15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Andrea Carla Reis Andrade¹, Isabô Ângelo Beserra Ramalho¹, Maria de Fátima Nepomuceno¹,</a:t>
            </a:r>
            <a:endParaRPr b="1" i="0" sz="15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Izabela Bianca Bezerra de Souza¹, Caio da Silva Dantas Ribeiro¹, Larissa Ranielly Lima Dias¹, Indianara Maria de Barros Canuto¹, ²Hilary Micaela Araújo da Silva, ³Rebeca Cybele Melo de Albuquerque Julião</a:t>
            </a:r>
            <a:endParaRPr b="1" i="0" sz="15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707971" y="7146939"/>
            <a:ext cx="21674400" cy="23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¹Secretaria de Saúde </a:t>
            </a:r>
            <a:r>
              <a:rPr b="0" i="0" lang="en-US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do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0" i="0" lang="en-US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Recife (SESAU)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Recife, </a:t>
            </a:r>
            <a:r>
              <a:rPr b="0" i="0" lang="en-US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Pernambuco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²Univer</a:t>
            </a:r>
            <a:r>
              <a:rPr b="0" i="0" lang="en-US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sidade Maurício de Nassau (UNINASSAU)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Recife, Pernambuco.</a:t>
            </a:r>
            <a:endParaRPr b="0" i="0" sz="2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21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³S</a:t>
            </a:r>
            <a:r>
              <a:rPr b="0" i="0" lang="en-US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erviço Social do Comércio (SESC)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b="0" i="0" lang="en-US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Recife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Pernambuco.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21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*Autor correspondente: </a:t>
            </a:r>
            <a:r>
              <a:rPr b="0" i="0" lang="en-US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afonso.silva@recife.pe.gov.br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1044278" y="17354525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2" name="Google Shape;92;p13"/>
          <p:cNvSpPr txBox="1"/>
          <p:nvPr/>
        </p:nvSpPr>
        <p:spPr>
          <a:xfrm>
            <a:off x="1044279" y="18578662"/>
            <a:ext cx="9649200" cy="4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A formação é composta por oito momentos, sendo seis encontros presenciais e duas atividades de dispersão, com facilitação da equipe gestora para adequar as ferramentas do MACC à realidade de cada território. Atualmente, está em curso a formação da sexta turma no DS II. Com a implantação do modelo, espera-se reorganizar o cuidado das pessoas com condições crônicas, especialmente hipertensão, promovendo uma atenção centrada na pessoa, contínua, integrada e voltada para a promoção da saúde.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1044278" y="17426534"/>
            <a:ext cx="9849300" cy="7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972270" y="23475205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5" name="Google Shape;95;p13"/>
          <p:cNvSpPr txBox="1"/>
          <p:nvPr/>
        </p:nvSpPr>
        <p:spPr>
          <a:xfrm>
            <a:off x="972271" y="24627333"/>
            <a:ext cx="9649200" cy="68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Utilizando metodologias ativas, problematização dos processos de trabalho, estudos de casos e análise crítica do território, as oficinas demonstraram que a implantação do MACC é viável desde que haja trabalho coletivo aliado à incorporação de ferramentas como escuta qualificada, autocuidado apoiado, diagnóstico territorial, estratificação de risco, ações intersetoriais e promoção da saúde. Essa combinação fortalece a integralidade e a efetividade do cuidado às condições crônicas. </a:t>
            </a:r>
            <a:r>
              <a:rPr lang="en-US"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 maior desafio, contudo, é manter a mobilização constante dos profissionais para garantir a sustentabilidade das mudanças implementadas.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96" name="Google Shape;96;p13"/>
          <p:cNvSpPr txBox="1"/>
          <p:nvPr/>
        </p:nvSpPr>
        <p:spPr>
          <a:xfrm>
            <a:off x="972270" y="23547214"/>
            <a:ext cx="9849300" cy="7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Open Sans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12493550" y="9891331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8" name="Google Shape;98;p13"/>
          <p:cNvSpPr txBox="1"/>
          <p:nvPr/>
        </p:nvSpPr>
        <p:spPr>
          <a:xfrm>
            <a:off x="12493550" y="9963340"/>
            <a:ext cx="9489300" cy="7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12477784" y="17380164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0" name="Google Shape;100;p13"/>
          <p:cNvSpPr txBox="1"/>
          <p:nvPr/>
        </p:nvSpPr>
        <p:spPr>
          <a:xfrm>
            <a:off x="12477784" y="17452173"/>
            <a:ext cx="9849300" cy="7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Open Sans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3"/>
          <p:cNvSpPr/>
          <p:nvPr/>
        </p:nvSpPr>
        <p:spPr>
          <a:xfrm>
            <a:off x="12405776" y="23500844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2" name="Google Shape;102;p13"/>
          <p:cNvSpPr txBox="1"/>
          <p:nvPr/>
        </p:nvSpPr>
        <p:spPr>
          <a:xfrm>
            <a:off x="12405777" y="24652972"/>
            <a:ext cx="9649200" cy="47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A experiência indica que a educação permanente pode transformar práticas, consolidar o MACC e qualificar o cuidado à pessoa hipertensa, evitando ações reativas e episódicas pelas equipes da Atenção Básica. A efetiva implantação depende do esforço institucional para garantir recursos adequados e acompanhamento técnico contínuo aos profissionais, assegurando suporte e capacitação necessários para um cuidado integral e eficaz.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03" name="Google Shape;103;p13"/>
          <p:cNvSpPr txBox="1"/>
          <p:nvPr/>
        </p:nvSpPr>
        <p:spPr>
          <a:xfrm>
            <a:off x="12405776" y="23572853"/>
            <a:ext cx="98493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Open Sans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3"/>
          <p:cNvSpPr txBox="1"/>
          <p:nvPr/>
        </p:nvSpPr>
        <p:spPr>
          <a:xfrm>
            <a:off x="4284638" y="30761751"/>
            <a:ext cx="148308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72"/>
              <a:buFont typeface="Montserrat"/>
              <a:buNone/>
            </a:pPr>
            <a:r>
              <a:rPr b="1" i="0" lang="en-US" sz="4572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Referências</a:t>
            </a:r>
            <a:endParaRPr b="1" i="0" sz="4572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" name="Google Shape;105;p13"/>
          <p:cNvSpPr txBox="1"/>
          <p:nvPr/>
        </p:nvSpPr>
        <p:spPr>
          <a:xfrm>
            <a:off x="1116286" y="32162227"/>
            <a:ext cx="9432900" cy="55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Brasil. Ministério da Saúde (MS). Diretrizes para o cuidado das pessoas com doenças crônicas nas redes de atenção à saúde e nas linhas de cuidado prioritárias. Brasília: MS; 2013.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t/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BRASIL. Ministério da Saúde. Política Nacional de Educação Permanente em Saúde: o que se tem produzido para o seu fortalecimento? Brasília: Ministério da Saúde, 2018.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t/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t/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106;p13"/>
          <p:cNvSpPr txBox="1"/>
          <p:nvPr/>
        </p:nvSpPr>
        <p:spPr>
          <a:xfrm>
            <a:off x="12277526" y="32116165"/>
            <a:ext cx="9721200" cy="43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MENDES, Eugênio Vilaça. Cuidado das condições crônicas na atenção primária à saúde: o imperativo da consolidação da Estratégia Saúde da Família. Brasília: Organização Pan-Americana da Saúde, 2012.</a:t>
            </a:r>
            <a:endParaRPr b="0" i="0" sz="2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"/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93550" y="11126700"/>
            <a:ext cx="10396677" cy="6227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13"/>
          <p:cNvGrpSpPr/>
          <p:nvPr/>
        </p:nvGrpSpPr>
        <p:grpSpPr>
          <a:xfrm>
            <a:off x="12493512" y="18430800"/>
            <a:ext cx="10909289" cy="4911448"/>
            <a:chOff x="773960" y="0"/>
            <a:chExt cx="6370760" cy="4287602"/>
          </a:xfrm>
        </p:grpSpPr>
        <p:sp>
          <p:nvSpPr>
            <p:cNvPr id="109" name="Google Shape;109;p13"/>
            <p:cNvSpPr/>
            <p:nvPr/>
          </p:nvSpPr>
          <p:spPr>
            <a:xfrm>
              <a:off x="3283494" y="1091602"/>
              <a:ext cx="1398300" cy="1398600"/>
            </a:xfrm>
            <a:prstGeom prst="ellipse">
              <a:avLst/>
            </a:prstGeom>
            <a:solidFill>
              <a:srgbClr val="126082">
                <a:alpha val="49020"/>
              </a:srgbClr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2908132" y="0"/>
              <a:ext cx="21492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3"/>
            <p:cNvSpPr txBox="1"/>
            <p:nvPr/>
          </p:nvSpPr>
          <p:spPr>
            <a:xfrm>
              <a:off x="2908132" y="0"/>
              <a:ext cx="21492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DA ATENÇÃO PRESCRITIVA E CENTRADA NA DOENÇA PARA A </a:t>
              </a: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ATENÇÃO COLABORATIVA E CENTRADA NA PESSOA</a:t>
              </a: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;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3693696" y="1288828"/>
              <a:ext cx="1398300" cy="1398600"/>
            </a:xfrm>
            <a:prstGeom prst="ellipse">
              <a:avLst/>
            </a:prstGeom>
            <a:solidFill>
              <a:srgbClr val="126082">
                <a:alpha val="49020"/>
              </a:srgbClr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4945218" y="814628"/>
              <a:ext cx="2153700" cy="94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3"/>
            <p:cNvSpPr txBox="1"/>
            <p:nvPr/>
          </p:nvSpPr>
          <p:spPr>
            <a:xfrm>
              <a:off x="4945218" y="814628"/>
              <a:ext cx="2153700" cy="94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DA ATENÇÃO CENTRADA NO INDIVÍDUO PARA A </a:t>
              </a: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ATENÇÃO CENTRADA NA FAMÍLIA</a:t>
              </a: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;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3"/>
            <p:cNvSpPr/>
            <p:nvPr/>
          </p:nvSpPr>
          <p:spPr>
            <a:xfrm>
              <a:off x="3794499" y="1732586"/>
              <a:ext cx="1398300" cy="1398600"/>
            </a:xfrm>
            <a:prstGeom prst="ellipse">
              <a:avLst/>
            </a:prstGeom>
            <a:solidFill>
              <a:srgbClr val="126082">
                <a:alpha val="49020"/>
              </a:srgbClr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3"/>
            <p:cNvSpPr/>
            <p:nvPr/>
          </p:nvSpPr>
          <p:spPr>
            <a:xfrm>
              <a:off x="5161720" y="2015133"/>
              <a:ext cx="1983000" cy="100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3"/>
            <p:cNvSpPr txBox="1"/>
            <p:nvPr/>
          </p:nvSpPr>
          <p:spPr>
            <a:xfrm>
              <a:off x="5161720" y="2015133"/>
              <a:ext cx="1983000" cy="100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 FORTALECIMENTO DO </a:t>
              </a: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AUTOCUIDADO APOIADO</a:t>
              </a: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;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3"/>
            <p:cNvSpPr/>
            <p:nvPr/>
          </p:nvSpPr>
          <p:spPr>
            <a:xfrm>
              <a:off x="3510736" y="2088450"/>
              <a:ext cx="1398300" cy="1398600"/>
            </a:xfrm>
            <a:prstGeom prst="ellipse">
              <a:avLst/>
            </a:prstGeom>
            <a:solidFill>
              <a:srgbClr val="126082">
                <a:alpha val="49020"/>
              </a:srgbClr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3"/>
            <p:cNvSpPr/>
            <p:nvPr/>
          </p:nvSpPr>
          <p:spPr>
            <a:xfrm>
              <a:off x="4572238" y="3365702"/>
              <a:ext cx="1996500" cy="92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3"/>
            <p:cNvSpPr txBox="1"/>
            <p:nvPr/>
          </p:nvSpPr>
          <p:spPr>
            <a:xfrm>
              <a:off x="4572238" y="3365702"/>
              <a:ext cx="1996500" cy="92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 </a:t>
              </a: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EQUILÍBRIO</a:t>
              </a: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ENTRE A ATENÇÃO À DEMANDA ESPONTÂNEA E A ATENÇÃO PROGRAMADA;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3"/>
            <p:cNvSpPr/>
            <p:nvPr/>
          </p:nvSpPr>
          <p:spPr>
            <a:xfrm>
              <a:off x="3056251" y="2088450"/>
              <a:ext cx="1398300" cy="1398600"/>
            </a:xfrm>
            <a:prstGeom prst="ellipse">
              <a:avLst/>
            </a:prstGeom>
            <a:solidFill>
              <a:srgbClr val="126082">
                <a:alpha val="49020"/>
              </a:srgbClr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3"/>
            <p:cNvSpPr/>
            <p:nvPr/>
          </p:nvSpPr>
          <p:spPr>
            <a:xfrm>
              <a:off x="1464982" y="3365702"/>
              <a:ext cx="1860000" cy="92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3"/>
            <p:cNvSpPr txBox="1"/>
            <p:nvPr/>
          </p:nvSpPr>
          <p:spPr>
            <a:xfrm>
              <a:off x="1464982" y="3365702"/>
              <a:ext cx="1860000" cy="92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DA ATENÇÃO UNIPROFISSIONAL PARA A </a:t>
              </a: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ATENÇÃO MULTIPROFISSIONAL</a:t>
              </a: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;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3"/>
            <p:cNvSpPr/>
            <p:nvPr/>
          </p:nvSpPr>
          <p:spPr>
            <a:xfrm>
              <a:off x="2772489" y="1732586"/>
              <a:ext cx="1398300" cy="1398600"/>
            </a:xfrm>
            <a:prstGeom prst="ellipse">
              <a:avLst/>
            </a:prstGeom>
            <a:solidFill>
              <a:srgbClr val="126082">
                <a:alpha val="49020"/>
              </a:srgbClr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773960" y="2015133"/>
              <a:ext cx="2076600" cy="100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3"/>
            <p:cNvSpPr txBox="1"/>
            <p:nvPr/>
          </p:nvSpPr>
          <p:spPr>
            <a:xfrm>
              <a:off x="773960" y="2015133"/>
              <a:ext cx="2076600" cy="100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 INTRODUÇÃO DE </a:t>
              </a: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NOVAS FORMAS DE ATENÇÃO </a:t>
              </a: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PROFISSIONAL;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2873291" y="1288828"/>
              <a:ext cx="1398300" cy="1398600"/>
            </a:xfrm>
            <a:prstGeom prst="ellipse">
              <a:avLst/>
            </a:prstGeom>
            <a:solidFill>
              <a:srgbClr val="126082">
                <a:alpha val="49020"/>
              </a:srgbClr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824287" y="814628"/>
              <a:ext cx="2238000" cy="94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3"/>
            <p:cNvSpPr txBox="1"/>
            <p:nvPr/>
          </p:nvSpPr>
          <p:spPr>
            <a:xfrm>
              <a:off x="824287" y="814628"/>
              <a:ext cx="2238000" cy="94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 ESTABELECIMENTO DE </a:t>
              </a: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NOVAS FORMAS DE RELAÇÃO </a:t>
              </a: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ENTRE A ESF E A ATENÇÃO AMBULATORIAL ESPECIALIZADA;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