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3402925" cy="40325675"/>
  <p:notesSz cx="6858000" cy="9144000"/>
  <p:defaultText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701">
          <p15:clr>
            <a:srgbClr val="A4A3A4"/>
          </p15:clr>
        </p15:guide>
        <p15:guide id="2" pos="73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9CD"/>
    <a:srgbClr val="3E40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p:scale>
          <a:sx n="30" d="100"/>
          <a:sy n="30" d="100"/>
        </p:scale>
        <p:origin x="1242" y="-984"/>
      </p:cViewPr>
      <p:guideLst>
        <p:guide orient="horz" pos="12701"/>
        <p:guide pos="737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755220" y="12527099"/>
            <a:ext cx="19892486" cy="8643883"/>
          </a:xfrm>
        </p:spPr>
        <p:txBody>
          <a:bodyPr/>
          <a:lstStyle/>
          <a:p>
            <a:r>
              <a:rPr lang="pt-BR"/>
              <a:t>Clique para editar o estilo do título mestre</a:t>
            </a:r>
          </a:p>
        </p:txBody>
      </p:sp>
      <p:sp>
        <p:nvSpPr>
          <p:cNvPr id="3" name="Subtítulo 2"/>
          <p:cNvSpPr>
            <a:spLocks noGrp="1"/>
          </p:cNvSpPr>
          <p:nvPr>
            <p:ph type="subTitle" idx="1"/>
          </p:nvPr>
        </p:nvSpPr>
        <p:spPr>
          <a:xfrm>
            <a:off x="3510439" y="22851216"/>
            <a:ext cx="16382048" cy="10305450"/>
          </a:xfrm>
        </p:spPr>
        <p:txBody>
          <a:bodyPr/>
          <a:lstStyle>
            <a:lvl1pPr marL="0" indent="0" algn="ctr">
              <a:buNone/>
              <a:defRPr>
                <a:solidFill>
                  <a:schemeClr val="tx1">
                    <a:tint val="75000"/>
                  </a:schemeClr>
                </a:solidFill>
              </a:defRPr>
            </a:lvl1pPr>
            <a:lvl2pPr marL="1820799" indent="0" algn="ctr">
              <a:buNone/>
              <a:defRPr>
                <a:solidFill>
                  <a:schemeClr val="tx1">
                    <a:tint val="75000"/>
                  </a:schemeClr>
                </a:solidFill>
              </a:defRPr>
            </a:lvl2pPr>
            <a:lvl3pPr marL="3641598" indent="0" algn="ctr">
              <a:buNone/>
              <a:defRPr>
                <a:solidFill>
                  <a:schemeClr val="tx1">
                    <a:tint val="75000"/>
                  </a:schemeClr>
                </a:solidFill>
              </a:defRPr>
            </a:lvl3pPr>
            <a:lvl4pPr marL="5462397" indent="0" algn="ctr">
              <a:buNone/>
              <a:defRPr>
                <a:solidFill>
                  <a:schemeClr val="tx1">
                    <a:tint val="75000"/>
                  </a:schemeClr>
                </a:solidFill>
              </a:defRPr>
            </a:lvl4pPr>
            <a:lvl5pPr marL="7283196" indent="0" algn="ctr">
              <a:buNone/>
              <a:defRPr>
                <a:solidFill>
                  <a:schemeClr val="tx1">
                    <a:tint val="75000"/>
                  </a:schemeClr>
                </a:solidFill>
              </a:defRPr>
            </a:lvl5pPr>
            <a:lvl6pPr marL="9103995" indent="0" algn="ctr">
              <a:buNone/>
              <a:defRPr>
                <a:solidFill>
                  <a:schemeClr val="tx1">
                    <a:tint val="75000"/>
                  </a:schemeClr>
                </a:solidFill>
              </a:defRPr>
            </a:lvl6pPr>
            <a:lvl7pPr marL="10924794" indent="0" algn="ctr">
              <a:buNone/>
              <a:defRPr>
                <a:solidFill>
                  <a:schemeClr val="tx1">
                    <a:tint val="75000"/>
                  </a:schemeClr>
                </a:solidFill>
              </a:defRPr>
            </a:lvl7pPr>
            <a:lvl8pPr marL="12745593" indent="0" algn="ctr">
              <a:buNone/>
              <a:defRPr>
                <a:solidFill>
                  <a:schemeClr val="tx1">
                    <a:tint val="75000"/>
                  </a:schemeClr>
                </a:solidFill>
              </a:defRPr>
            </a:lvl8pPr>
            <a:lvl9pPr marL="14566392"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6967121" y="1614900"/>
            <a:ext cx="5265658" cy="34407509"/>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1170146" y="1614900"/>
            <a:ext cx="15406926" cy="34407509"/>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1848670" y="25912983"/>
            <a:ext cx="19892486" cy="8009127"/>
          </a:xfrm>
        </p:spPr>
        <p:txBody>
          <a:bodyPr anchor="t"/>
          <a:lstStyle>
            <a:lvl1pPr algn="l">
              <a:defRPr sz="15900" b="1" cap="all"/>
            </a:lvl1pPr>
          </a:lstStyle>
          <a:p>
            <a:r>
              <a:rPr lang="pt-BR"/>
              <a:t>Clique para editar o estilo do título mestre</a:t>
            </a:r>
          </a:p>
        </p:txBody>
      </p:sp>
      <p:sp>
        <p:nvSpPr>
          <p:cNvPr id="3" name="Espaço Reservado para Texto 2"/>
          <p:cNvSpPr>
            <a:spLocks noGrp="1"/>
          </p:cNvSpPr>
          <p:nvPr>
            <p:ph type="body" idx="1"/>
          </p:nvPr>
        </p:nvSpPr>
        <p:spPr>
          <a:xfrm>
            <a:off x="1848670" y="17091745"/>
            <a:ext cx="19892486" cy="8821238"/>
          </a:xfrm>
        </p:spPr>
        <p:txBody>
          <a:bodyPr anchor="b"/>
          <a:lstStyle>
            <a:lvl1pPr marL="0" indent="0">
              <a:buNone/>
              <a:defRPr sz="8000">
                <a:solidFill>
                  <a:schemeClr val="tx1">
                    <a:tint val="75000"/>
                  </a:schemeClr>
                </a:solidFill>
              </a:defRPr>
            </a:lvl1pPr>
            <a:lvl2pPr marL="1820799" indent="0">
              <a:buNone/>
              <a:defRPr sz="7200">
                <a:solidFill>
                  <a:schemeClr val="tx1">
                    <a:tint val="75000"/>
                  </a:schemeClr>
                </a:solidFill>
              </a:defRPr>
            </a:lvl2pPr>
            <a:lvl3pPr marL="3641598" indent="0">
              <a:buNone/>
              <a:defRPr sz="6400">
                <a:solidFill>
                  <a:schemeClr val="tx1">
                    <a:tint val="75000"/>
                  </a:schemeClr>
                </a:solidFill>
              </a:defRPr>
            </a:lvl3pPr>
            <a:lvl4pPr marL="5462397" indent="0">
              <a:buNone/>
              <a:defRPr sz="5600">
                <a:solidFill>
                  <a:schemeClr val="tx1">
                    <a:tint val="75000"/>
                  </a:schemeClr>
                </a:solidFill>
              </a:defRPr>
            </a:lvl4pPr>
            <a:lvl5pPr marL="7283196" indent="0">
              <a:buNone/>
              <a:defRPr sz="5600">
                <a:solidFill>
                  <a:schemeClr val="tx1">
                    <a:tint val="75000"/>
                  </a:schemeClr>
                </a:solidFill>
              </a:defRPr>
            </a:lvl5pPr>
            <a:lvl6pPr marL="9103995" indent="0">
              <a:buNone/>
              <a:defRPr sz="5600">
                <a:solidFill>
                  <a:schemeClr val="tx1">
                    <a:tint val="75000"/>
                  </a:schemeClr>
                </a:solidFill>
              </a:defRPr>
            </a:lvl6pPr>
            <a:lvl7pPr marL="10924794" indent="0">
              <a:buNone/>
              <a:defRPr sz="5600">
                <a:solidFill>
                  <a:schemeClr val="tx1">
                    <a:tint val="75000"/>
                  </a:schemeClr>
                </a:solidFill>
              </a:defRPr>
            </a:lvl7pPr>
            <a:lvl8pPr marL="12745593" indent="0">
              <a:buNone/>
              <a:defRPr sz="5600">
                <a:solidFill>
                  <a:schemeClr val="tx1">
                    <a:tint val="75000"/>
                  </a:schemeClr>
                </a:solidFill>
              </a:defRPr>
            </a:lvl8pPr>
            <a:lvl9pPr marL="14566392" indent="0">
              <a:buNone/>
              <a:defRPr sz="56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1170146"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11896487"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05/11/2025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1170146" y="9026606"/>
            <a:ext cx="10340356"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4" name="Espaço Reservado para Conteúdo 3"/>
          <p:cNvSpPr>
            <a:spLocks noGrp="1"/>
          </p:cNvSpPr>
          <p:nvPr>
            <p:ph sz="half" idx="2"/>
          </p:nvPr>
        </p:nvSpPr>
        <p:spPr>
          <a:xfrm>
            <a:off x="1170146" y="12788467"/>
            <a:ext cx="10340356"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1888362" y="9026606"/>
            <a:ext cx="10344418"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6" name="Espaço Reservado para Conteúdo 5"/>
          <p:cNvSpPr>
            <a:spLocks noGrp="1"/>
          </p:cNvSpPr>
          <p:nvPr>
            <p:ph sz="quarter" idx="4"/>
          </p:nvPr>
        </p:nvSpPr>
        <p:spPr>
          <a:xfrm>
            <a:off x="11888362" y="12788467"/>
            <a:ext cx="10344418"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72F750F-035A-4D64-A3BE-CB9F7B801768}" type="datetimeFigureOut">
              <a:rPr lang="pt-BR" smtClean="0"/>
              <a:t>05/11/2025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E72F750F-035A-4D64-A3BE-CB9F7B801768}" type="datetimeFigureOut">
              <a:rPr lang="pt-BR" smtClean="0"/>
              <a:t>05/11/2025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72F750F-035A-4D64-A3BE-CB9F7B801768}" type="datetimeFigureOut">
              <a:rPr lang="pt-BR" smtClean="0"/>
              <a:t>05/11/2025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170148" y="1605559"/>
            <a:ext cx="7699401" cy="6832962"/>
          </a:xfrm>
        </p:spPr>
        <p:txBody>
          <a:bodyPr anchor="b"/>
          <a:lstStyle>
            <a:lvl1pPr algn="l">
              <a:defRPr sz="8000" b="1"/>
            </a:lvl1pPr>
          </a:lstStyle>
          <a:p>
            <a:r>
              <a:rPr lang="pt-BR"/>
              <a:t>Clique para editar o estilo do título mestre</a:t>
            </a:r>
          </a:p>
        </p:txBody>
      </p:sp>
      <p:sp>
        <p:nvSpPr>
          <p:cNvPr id="3" name="Espaço Reservado para Conteúdo 2"/>
          <p:cNvSpPr>
            <a:spLocks noGrp="1"/>
          </p:cNvSpPr>
          <p:nvPr>
            <p:ph idx="1"/>
          </p:nvPr>
        </p:nvSpPr>
        <p:spPr>
          <a:xfrm>
            <a:off x="9149894" y="1605562"/>
            <a:ext cx="13082885" cy="34416846"/>
          </a:xfrm>
        </p:spPr>
        <p:txBody>
          <a:bodyPr/>
          <a:lstStyle>
            <a:lvl1pPr>
              <a:defRPr sz="127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170148" y="8438524"/>
            <a:ext cx="7699401" cy="27583885"/>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05/11/2025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87137" y="28227972"/>
            <a:ext cx="14041755" cy="3332472"/>
          </a:xfrm>
        </p:spPr>
        <p:txBody>
          <a:bodyPr anchor="b"/>
          <a:lstStyle>
            <a:lvl1pPr algn="l">
              <a:defRPr sz="8000" b="1"/>
            </a:lvl1pPr>
          </a:lstStyle>
          <a:p>
            <a:r>
              <a:rPr lang="pt-BR"/>
              <a:t>Clique para editar o estilo do título mestre</a:t>
            </a:r>
          </a:p>
        </p:txBody>
      </p:sp>
      <p:sp>
        <p:nvSpPr>
          <p:cNvPr id="3" name="Espaço Reservado para Imagem 2"/>
          <p:cNvSpPr>
            <a:spLocks noGrp="1"/>
          </p:cNvSpPr>
          <p:nvPr>
            <p:ph type="pic" idx="1"/>
          </p:nvPr>
        </p:nvSpPr>
        <p:spPr>
          <a:xfrm>
            <a:off x="4587137" y="3603174"/>
            <a:ext cx="14041755" cy="24195405"/>
          </a:xfrm>
        </p:spPr>
        <p:txBody>
          <a:bodyPr/>
          <a:lstStyle>
            <a:lvl1pPr marL="0" indent="0">
              <a:buNone/>
              <a:defRPr sz="12700"/>
            </a:lvl1pPr>
            <a:lvl2pPr marL="1820799" indent="0">
              <a:buNone/>
              <a:defRPr sz="11200"/>
            </a:lvl2pPr>
            <a:lvl3pPr marL="3641598" indent="0">
              <a:buNone/>
              <a:defRPr sz="9600"/>
            </a:lvl3pPr>
            <a:lvl4pPr marL="5462397" indent="0">
              <a:buNone/>
              <a:defRPr sz="8000"/>
            </a:lvl4pPr>
            <a:lvl5pPr marL="7283196" indent="0">
              <a:buNone/>
              <a:defRPr sz="8000"/>
            </a:lvl5pPr>
            <a:lvl6pPr marL="9103995" indent="0">
              <a:buNone/>
              <a:defRPr sz="8000"/>
            </a:lvl6pPr>
            <a:lvl7pPr marL="10924794" indent="0">
              <a:buNone/>
              <a:defRPr sz="8000"/>
            </a:lvl7pPr>
            <a:lvl8pPr marL="12745593" indent="0">
              <a:buNone/>
              <a:defRPr sz="8000"/>
            </a:lvl8pPr>
            <a:lvl9pPr marL="14566392" indent="0">
              <a:buNone/>
              <a:defRPr sz="8000"/>
            </a:lvl9pPr>
          </a:lstStyle>
          <a:p>
            <a:endParaRPr lang="pt-BR"/>
          </a:p>
        </p:txBody>
      </p:sp>
      <p:sp>
        <p:nvSpPr>
          <p:cNvPr id="4" name="Espaço Reservado para Texto 3"/>
          <p:cNvSpPr>
            <a:spLocks noGrp="1"/>
          </p:cNvSpPr>
          <p:nvPr>
            <p:ph type="body" sz="half" idx="2"/>
          </p:nvPr>
        </p:nvSpPr>
        <p:spPr>
          <a:xfrm>
            <a:off x="4587137" y="31560444"/>
            <a:ext cx="14041755" cy="4732663"/>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05/11/2025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170146" y="1614897"/>
            <a:ext cx="21062633" cy="6720946"/>
          </a:xfrm>
          <a:prstGeom prst="rect">
            <a:avLst/>
          </a:prstGeom>
        </p:spPr>
        <p:txBody>
          <a:bodyPr vert="horz" lIns="364160" tIns="182080" rIns="364160" bIns="18208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1170146" y="9409327"/>
            <a:ext cx="21062633" cy="26613082"/>
          </a:xfrm>
          <a:prstGeom prst="rect">
            <a:avLst/>
          </a:prstGeom>
        </p:spPr>
        <p:txBody>
          <a:bodyPr vert="horz" lIns="364160" tIns="182080" rIns="364160" bIns="18208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170146" y="37375929"/>
            <a:ext cx="5460683" cy="2146969"/>
          </a:xfrm>
          <a:prstGeom prst="rect">
            <a:avLst/>
          </a:prstGeom>
        </p:spPr>
        <p:txBody>
          <a:bodyPr vert="horz" lIns="364160" tIns="182080" rIns="364160" bIns="182080" rtlCol="0" anchor="ctr"/>
          <a:lstStyle>
            <a:lvl1pPr algn="l">
              <a:defRPr sz="4800">
                <a:solidFill>
                  <a:schemeClr val="tx1">
                    <a:tint val="75000"/>
                  </a:schemeClr>
                </a:solidFill>
              </a:defRPr>
            </a:lvl1p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3"/>
          </p:nvPr>
        </p:nvSpPr>
        <p:spPr>
          <a:xfrm>
            <a:off x="7996000" y="37375929"/>
            <a:ext cx="7410926" cy="2146969"/>
          </a:xfrm>
          <a:prstGeom prst="rect">
            <a:avLst/>
          </a:prstGeom>
        </p:spPr>
        <p:txBody>
          <a:bodyPr vert="horz" lIns="364160" tIns="182080" rIns="364160" bIns="182080" rtlCol="0" anchor="ctr"/>
          <a:lstStyle>
            <a:lvl1pPr algn="ctr">
              <a:defRPr sz="48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16772096" y="37375929"/>
            <a:ext cx="5460683" cy="2146969"/>
          </a:xfrm>
          <a:prstGeom prst="rect">
            <a:avLst/>
          </a:prstGeom>
        </p:spPr>
        <p:txBody>
          <a:bodyPr vert="horz" lIns="364160" tIns="182080" rIns="364160" bIns="182080" rtlCol="0" anchor="ctr"/>
          <a:lstStyle>
            <a:lvl1pPr algn="r">
              <a:defRPr sz="4800">
                <a:solidFill>
                  <a:schemeClr val="tx1">
                    <a:tint val="75000"/>
                  </a:schemeClr>
                </a:solidFill>
              </a:defRPr>
            </a:lvl1pPr>
          </a:lstStyle>
          <a:p>
            <a:fld id="{406DC2B4-8465-4818-BCBB-389C51CB716D}" type="slidenum">
              <a:rPr lang="pt-BR" smtClean="0"/>
              <a:t>‹nº›</a:t>
            </a:fld>
            <a:endParaRPr lang="pt-BR"/>
          </a:p>
        </p:txBody>
      </p:sp>
      <p:pic>
        <p:nvPicPr>
          <p:cNvPr id="1026" name="Picture 2" descr="C:\Users\rao656402\Desktop\banner.png"/>
          <p:cNvPicPr>
            <a:picLocks noChangeAspect="1" noChangeArrowheads="1"/>
          </p:cNvPicPr>
          <p:nvPr userDrawn="1"/>
        </p:nvPicPr>
        <p:blipFill>
          <a:blip r:embed="rId13" cstate="print"/>
          <a:stretch>
            <a:fillRect/>
          </a:stretch>
        </p:blipFill>
        <p:spPr bwMode="auto">
          <a:xfrm>
            <a:off x="1641" y="4763"/>
            <a:ext cx="23399643" cy="4031615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641598" rtl="0" eaLnBrk="1" latinLnBrk="0" hangingPunct="1">
        <a:spcBef>
          <a:spcPct val="0"/>
        </a:spcBef>
        <a:buNone/>
        <a:defRPr sz="17500" kern="1200">
          <a:solidFill>
            <a:schemeClr val="tx1"/>
          </a:solidFill>
          <a:latin typeface="+mj-lt"/>
          <a:ea typeface="+mj-ea"/>
          <a:cs typeface="+mj-cs"/>
        </a:defRPr>
      </a:lvl1pPr>
    </p:titleStyle>
    <p:bodyStyle>
      <a:lvl1pPr marL="1365599" indent="-1365599" algn="l" defTabSz="3641598" rtl="0" eaLnBrk="1" latinLnBrk="0" hangingPunct="1">
        <a:spcBef>
          <a:spcPct val="20000"/>
        </a:spcBef>
        <a:buFont typeface="Arial" pitchFamily="34" charset="0"/>
        <a:buChar char="•"/>
        <a:defRPr sz="12700" kern="1200">
          <a:solidFill>
            <a:schemeClr val="tx1"/>
          </a:solidFill>
          <a:latin typeface="+mn-lt"/>
          <a:ea typeface="+mn-ea"/>
          <a:cs typeface="+mn-cs"/>
        </a:defRPr>
      </a:lvl1pPr>
      <a:lvl2pPr marL="2958798" indent="-1137999" algn="l" defTabSz="3641598" rtl="0" eaLnBrk="1" latinLnBrk="0" hangingPunct="1">
        <a:spcBef>
          <a:spcPct val="20000"/>
        </a:spcBef>
        <a:buFont typeface="Arial" pitchFamily="34" charset="0"/>
        <a:buChar char="–"/>
        <a:defRPr sz="11200" kern="1200">
          <a:solidFill>
            <a:schemeClr val="tx1"/>
          </a:solidFill>
          <a:latin typeface="+mn-lt"/>
          <a:ea typeface="+mn-ea"/>
          <a:cs typeface="+mn-cs"/>
        </a:defRPr>
      </a:lvl2pPr>
      <a:lvl3pPr marL="4551998" indent="-910400" algn="l" defTabSz="3641598" rtl="0" eaLnBrk="1" latinLnBrk="0" hangingPunct="1">
        <a:spcBef>
          <a:spcPct val="20000"/>
        </a:spcBef>
        <a:buFont typeface="Arial" pitchFamily="34" charset="0"/>
        <a:buChar char="•"/>
        <a:defRPr sz="9600" kern="1200">
          <a:solidFill>
            <a:schemeClr val="tx1"/>
          </a:solidFill>
          <a:latin typeface="+mn-lt"/>
          <a:ea typeface="+mn-ea"/>
          <a:cs typeface="+mn-cs"/>
        </a:defRPr>
      </a:lvl3pPr>
      <a:lvl4pPr marL="6372797"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4pPr>
      <a:lvl5pPr marL="8193596"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5pPr>
      <a:lvl6pPr marL="10014395"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6pPr>
      <a:lvl7pPr marL="11835194"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7pPr>
      <a:lvl8pPr marL="13655993"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8pPr>
      <a:lvl9pPr marL="15476792"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9pPr>
    </p:bodyStyle>
    <p:other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4"/>
          <p:cNvSpPr/>
          <p:nvPr/>
        </p:nvSpPr>
        <p:spPr>
          <a:xfrm>
            <a:off x="1060044" y="9865692"/>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 name="TextBox 16"/>
          <p:cNvSpPr txBox="1"/>
          <p:nvPr/>
        </p:nvSpPr>
        <p:spPr>
          <a:xfrm>
            <a:off x="1060045" y="11089830"/>
            <a:ext cx="9489289" cy="6265048"/>
          </a:xfrm>
          <a:prstGeom prst="rect">
            <a:avLst/>
          </a:prstGeom>
        </p:spPr>
        <p:txBody>
          <a:bodyPr wrap="square" lIns="0" tIns="0" rIns="0" bIns="0" rtlCol="0" anchor="t">
            <a:spAutoFit/>
          </a:bodyPr>
          <a:lstStyle/>
          <a:p>
            <a:pPr algn="just">
              <a:lnSpc>
                <a:spcPts val="5486"/>
              </a:lnSpc>
            </a:pPr>
            <a:r>
              <a:rPr lang="pt-BR" sz="2800" dirty="0">
                <a:solidFill>
                  <a:srgbClr val="495057"/>
                </a:solidFill>
                <a:effectLst/>
                <a:latin typeface="Montserrat" panose="00000500000000000000" pitchFamily="2" charset="0"/>
                <a:ea typeface="Times New Roman" panose="02020603050405020304" pitchFamily="18" charset="0"/>
                <a:cs typeface="Arial" panose="020B0604020202020204" pitchFamily="34" charset="0"/>
              </a:rPr>
              <a:t>Promoção da saúde com atividades relacionadas a prevenção de risco sanitário através de </a:t>
            </a:r>
            <a:r>
              <a:rPr lang="pt-BR" sz="2800" dirty="0">
                <a:solidFill>
                  <a:srgbClr val="1F1F1F"/>
                </a:solidFill>
                <a:effectLst/>
                <a:latin typeface="Montserrat" panose="00000500000000000000" pitchFamily="2" charset="0"/>
                <a:ea typeface="Times New Roman" panose="02020603050405020304" pitchFamily="18" charset="0"/>
                <a:cs typeface="Times New Roman" panose="02020603050405020304" pitchFamily="18" charset="0"/>
              </a:rPr>
              <a:t>Licenciamento, Fiscalização e Controle de Estabelecimentos Sujeitos a Vigilância Sanitária, conforme a classificação de risco;  Monitoramento e Detecção de Riscos; Coletas de Amostras de Água e Alimento; Participação nas Intervenções em Emergências Relacionados a Surtos e Eventos</a:t>
            </a:r>
            <a:r>
              <a:rPr lang="pt-BR" sz="2800" dirty="0">
                <a:solidFill>
                  <a:srgbClr val="1F1F1F"/>
                </a:solidFill>
                <a:latin typeface="Montserrat" panose="00000500000000000000" pitchFamily="2" charset="0"/>
                <a:ea typeface="Times New Roman" panose="02020603050405020304" pitchFamily="18" charset="0"/>
                <a:cs typeface="Times New Roman" panose="02020603050405020304" pitchFamily="18" charset="0"/>
              </a:rPr>
              <a:t>. 1.09.2020).</a:t>
            </a:r>
            <a:endParaRPr lang="pt-BR" sz="2800" dirty="0"/>
          </a:p>
        </p:txBody>
      </p:sp>
      <p:sp>
        <p:nvSpPr>
          <p:cNvPr id="6" name="TextBox 17"/>
          <p:cNvSpPr txBox="1"/>
          <p:nvPr/>
        </p:nvSpPr>
        <p:spPr>
          <a:xfrm>
            <a:off x="1060044" y="9937701"/>
            <a:ext cx="9489290"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OBJETIVO DA EXPERIÊNCIA</a:t>
            </a:r>
          </a:p>
        </p:txBody>
      </p:sp>
      <p:sp>
        <p:nvSpPr>
          <p:cNvPr id="10" name="TextBox 55"/>
          <p:cNvSpPr txBox="1"/>
          <p:nvPr/>
        </p:nvSpPr>
        <p:spPr>
          <a:xfrm>
            <a:off x="1044278" y="4635693"/>
            <a:ext cx="21026810" cy="2303131"/>
          </a:xfrm>
          <a:prstGeom prst="rect">
            <a:avLst/>
          </a:prstGeom>
        </p:spPr>
        <p:txBody>
          <a:bodyPr wrap="square" lIns="0" tIns="0" rIns="0" bIns="0" rtlCol="0" anchor="t">
            <a:spAutoFit/>
          </a:bodyPr>
          <a:lstStyle/>
          <a:p>
            <a:pPr algn="ctr">
              <a:lnSpc>
                <a:spcPts val="9509"/>
              </a:lnSpc>
            </a:pPr>
            <a:r>
              <a:rPr lang="en-US" sz="5400" b="1" dirty="0">
                <a:latin typeface="Montserrat" pitchFamily="2" charset="0"/>
                <a:ea typeface="League Spartan"/>
                <a:cs typeface="League Spartan"/>
                <a:sym typeface="League Spartan"/>
              </a:rPr>
              <a:t>Relato das Atividades de Campo de Vigilância Sanitária </a:t>
            </a:r>
          </a:p>
          <a:p>
            <a:pPr algn="ctr">
              <a:lnSpc>
                <a:spcPts val="9509"/>
              </a:lnSpc>
            </a:pPr>
            <a:r>
              <a:rPr lang="en-US" sz="5400" b="1" dirty="0">
                <a:latin typeface="Montserrat" pitchFamily="2" charset="0"/>
                <a:ea typeface="League Spartan"/>
                <a:cs typeface="League Spartan"/>
                <a:sym typeface="League Spartan"/>
              </a:rPr>
              <a:t> VI GERES</a:t>
            </a:r>
          </a:p>
        </p:txBody>
      </p:sp>
      <p:sp>
        <p:nvSpPr>
          <p:cNvPr id="12" name="TextBox 57"/>
          <p:cNvSpPr txBox="1"/>
          <p:nvPr/>
        </p:nvSpPr>
        <p:spPr>
          <a:xfrm>
            <a:off x="1116287" y="7771237"/>
            <a:ext cx="20954802" cy="1874616"/>
          </a:xfrm>
          <a:prstGeom prst="rect">
            <a:avLst/>
          </a:prstGeom>
        </p:spPr>
        <p:txBody>
          <a:bodyPr wrap="square" lIns="0" tIns="0" rIns="0" bIns="0" rtlCol="0" anchor="t">
            <a:spAutoFit/>
          </a:bodyPr>
          <a:lstStyle/>
          <a:p>
            <a:pPr algn="ctr">
              <a:lnSpc>
                <a:spcPts val="5120"/>
              </a:lnSpc>
              <a:spcBef>
                <a:spcPct val="0"/>
              </a:spcBef>
            </a:pPr>
            <a:endParaRPr lang="en-US" sz="2400" dirty="0">
              <a:solidFill>
                <a:srgbClr val="000000"/>
              </a:solidFill>
              <a:latin typeface="Montserrat" pitchFamily="2" charset="0"/>
              <a:ea typeface="Open Sans"/>
              <a:cs typeface="Open Sans"/>
              <a:sym typeface="Open Sans"/>
            </a:endParaRPr>
          </a:p>
          <a:p>
            <a:pPr algn="ctr">
              <a:lnSpc>
                <a:spcPts val="5120"/>
              </a:lnSpc>
              <a:spcBef>
                <a:spcPct val="0"/>
              </a:spcBef>
            </a:pPr>
            <a:r>
              <a:rPr lang="en-US" sz="2400" dirty="0">
                <a:solidFill>
                  <a:srgbClr val="000000"/>
                </a:solidFill>
                <a:latin typeface="Montserrat" pitchFamily="2" charset="0"/>
                <a:ea typeface="Open Sans"/>
                <a:cs typeface="Open Sans"/>
                <a:sym typeface="Open Sans"/>
              </a:rPr>
              <a:t>VI Gerência Regional de Saúde – VI GERES – Arcoverde - Pernambuco. .</a:t>
            </a:r>
          </a:p>
          <a:p>
            <a:pPr algn="ctr">
              <a:lnSpc>
                <a:spcPts val="5120"/>
              </a:lnSpc>
              <a:spcBef>
                <a:spcPct val="0"/>
              </a:spcBef>
            </a:pPr>
            <a:r>
              <a:rPr lang="en-US" sz="2400" dirty="0">
                <a:solidFill>
                  <a:srgbClr val="000000"/>
                </a:solidFill>
                <a:latin typeface="Montserrat" pitchFamily="2" charset="0"/>
                <a:ea typeface="Open Sans"/>
                <a:cs typeface="Open Sans"/>
                <a:sym typeface="Open Sans"/>
              </a:rPr>
              <a:t>zanzangela_@hotmail.com</a:t>
            </a:r>
          </a:p>
        </p:txBody>
      </p:sp>
      <p:sp>
        <p:nvSpPr>
          <p:cNvPr id="15" name="Freeform 14"/>
          <p:cNvSpPr/>
          <p:nvPr/>
        </p:nvSpPr>
        <p:spPr>
          <a:xfrm>
            <a:off x="884673" y="16952157"/>
            <a:ext cx="9721081" cy="1360235"/>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16" name="TextBox 16"/>
          <p:cNvSpPr txBox="1"/>
          <p:nvPr/>
        </p:nvSpPr>
        <p:spPr>
          <a:xfrm>
            <a:off x="971797" y="18312392"/>
            <a:ext cx="9577538" cy="7806689"/>
          </a:xfrm>
          <a:prstGeom prst="rect">
            <a:avLst/>
          </a:prstGeom>
        </p:spPr>
        <p:txBody>
          <a:bodyPr wrap="square" lIns="0" tIns="0" rIns="0" bIns="0" rtlCol="0" anchor="t">
            <a:spAutoFit/>
          </a:bodyPr>
          <a:lstStyle/>
          <a:p>
            <a:pPr algn="just">
              <a:lnSpc>
                <a:spcPts val="5486"/>
              </a:lnSpc>
            </a:pPr>
            <a:r>
              <a:rPr lang="pt-BR" sz="2800" dirty="0">
                <a:effectLst/>
                <a:latin typeface="Montserrat" panose="00000500000000000000" pitchFamily="2" charset="0"/>
                <a:ea typeface="Calibri" panose="020F0502020204030204" pitchFamily="34" charset="0"/>
                <a:cs typeface="Times New Roman" panose="02020603050405020304" pitchFamily="18" charset="0"/>
              </a:rPr>
              <a:t>Inicialmente </a:t>
            </a:r>
            <a:r>
              <a:rPr lang="pt-BR" sz="2800" dirty="0">
                <a:latin typeface="Montserrat" panose="00000500000000000000" pitchFamily="2" charset="0"/>
                <a:ea typeface="Calibri" panose="020F0502020204030204" pitchFamily="34" charset="0"/>
                <a:cs typeface="Times New Roman" panose="02020603050405020304" pitchFamily="18" charset="0"/>
              </a:rPr>
              <a:t>são realizadas analises documentais dos processo. Os aptos, seguem para as visitas técnicas, dotadas de Instrumentos. Sempre levando em c</a:t>
            </a:r>
            <a:r>
              <a:rPr lang="pt-BR" sz="2800" dirty="0">
                <a:solidFill>
                  <a:srgbClr val="000000"/>
                </a:solidFill>
                <a:latin typeface="Montserrat" panose="00000500000000000000" pitchFamily="2" charset="0"/>
                <a:ea typeface="Calibri" panose="020F0502020204030204" pitchFamily="34" charset="0"/>
                <a:cs typeface="Times New Roman" panose="02020603050405020304" pitchFamily="18" charset="0"/>
              </a:rPr>
              <a:t>onsiderando </a:t>
            </a:r>
            <a:r>
              <a:rPr lang="pt-BR" sz="2800" dirty="0">
                <a:effectLst/>
                <a:latin typeface="Montserrat" panose="00000500000000000000" pitchFamily="2" charset="0"/>
                <a:ea typeface="Calibri" panose="020F0502020204030204" pitchFamily="34" charset="0"/>
                <a:cs typeface="Times New Roman" panose="02020603050405020304" pitchFamily="18" charset="0"/>
              </a:rPr>
              <a:t>ações estratégicas com foco na função de regular, sob o ângulo sanitário, as atividades relacionadas à produção e consumo de bens e serviços de interesse da saúde, seus processos e ambientes. (Código Sanitário de Pernambuco).</a:t>
            </a:r>
            <a:endParaRPr lang="en-US" sz="2800" dirty="0">
              <a:solidFill>
                <a:srgbClr val="000000"/>
              </a:solidFill>
              <a:latin typeface="Montserrat" pitchFamily="2" charset="0"/>
              <a:ea typeface="Open Sans"/>
              <a:cs typeface="Open Sans"/>
              <a:sym typeface="Open Sans"/>
            </a:endParaRPr>
          </a:p>
          <a:p>
            <a:pPr algn="just">
              <a:lnSpc>
                <a:spcPts val="5486"/>
              </a:lnSpc>
            </a:pPr>
            <a:endParaRPr lang="en-US" sz="2800" dirty="0">
              <a:solidFill>
                <a:srgbClr val="000000"/>
              </a:solidFill>
              <a:latin typeface="Montserrat" pitchFamily="2" charset="0"/>
              <a:ea typeface="Open Sans"/>
              <a:cs typeface="Open Sans"/>
              <a:sym typeface="Open Sans"/>
            </a:endParaRPr>
          </a:p>
          <a:p>
            <a:pPr algn="just">
              <a:lnSpc>
                <a:spcPts val="5486"/>
              </a:lnSpc>
            </a:pPr>
            <a:endParaRPr lang="en-US" sz="2800" dirty="0">
              <a:solidFill>
                <a:srgbClr val="000000"/>
              </a:solidFill>
              <a:latin typeface="Montserrat" pitchFamily="2" charset="0"/>
              <a:ea typeface="Open Sans"/>
              <a:cs typeface="Open Sans"/>
              <a:sym typeface="Open Sans"/>
            </a:endParaRPr>
          </a:p>
          <a:p>
            <a:pPr algn="ctr">
              <a:lnSpc>
                <a:spcPts val="5337"/>
              </a:lnSpc>
            </a:pPr>
            <a:endParaRPr dirty="0"/>
          </a:p>
        </p:txBody>
      </p:sp>
      <p:sp>
        <p:nvSpPr>
          <p:cNvPr id="17" name="TextBox 17"/>
          <p:cNvSpPr txBox="1"/>
          <p:nvPr/>
        </p:nvSpPr>
        <p:spPr>
          <a:xfrm>
            <a:off x="844020" y="16552961"/>
            <a:ext cx="9849330" cy="1563057"/>
          </a:xfrm>
          <a:prstGeom prst="rect">
            <a:avLst/>
          </a:prstGeom>
        </p:spPr>
        <p:txBody>
          <a:bodyPr wrap="square" lIns="0" tIns="0" rIns="0" bIns="0" rtlCol="0" anchor="t">
            <a:spAutoFit/>
          </a:bodyPr>
          <a:lstStyle/>
          <a:p>
            <a:pPr algn="ctr">
              <a:lnSpc>
                <a:spcPts val="6400"/>
              </a:lnSpc>
            </a:pPr>
            <a:endParaRPr lang="en-US" sz="4000" dirty="0">
              <a:solidFill>
                <a:srgbClr val="FFFFFF"/>
              </a:solidFill>
              <a:latin typeface="Montserrat" pitchFamily="2" charset="0"/>
              <a:ea typeface="Open Sans"/>
              <a:cs typeface="Open Sans"/>
              <a:sym typeface="Open Sans"/>
            </a:endParaRPr>
          </a:p>
          <a:p>
            <a:pPr algn="ctr">
              <a:lnSpc>
                <a:spcPts val="6400"/>
              </a:lnSpc>
            </a:pPr>
            <a:r>
              <a:rPr lang="en-US" sz="4000" dirty="0">
                <a:solidFill>
                  <a:srgbClr val="FFFFFF"/>
                </a:solidFill>
                <a:latin typeface="Montserrat" pitchFamily="2" charset="0"/>
                <a:ea typeface="Open Sans"/>
                <a:cs typeface="Open Sans"/>
                <a:sym typeface="Open Sans"/>
              </a:rPr>
              <a:t>DESCRIÇÃO DA EXPERIÊNCIA</a:t>
            </a:r>
          </a:p>
        </p:txBody>
      </p:sp>
      <p:sp>
        <p:nvSpPr>
          <p:cNvPr id="18" name="Freeform 14"/>
          <p:cNvSpPr/>
          <p:nvPr/>
        </p:nvSpPr>
        <p:spPr>
          <a:xfrm>
            <a:off x="916294" y="24046626"/>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19" name="TextBox 16"/>
          <p:cNvSpPr txBox="1"/>
          <p:nvPr/>
        </p:nvSpPr>
        <p:spPr>
          <a:xfrm>
            <a:off x="844020" y="25355670"/>
            <a:ext cx="9777324" cy="4985404"/>
          </a:xfrm>
          <a:prstGeom prst="rect">
            <a:avLst/>
          </a:prstGeom>
        </p:spPr>
        <p:txBody>
          <a:bodyPr wrap="square" lIns="0" tIns="0" rIns="0" bIns="0" rtlCol="0" anchor="t">
            <a:spAutoFit/>
          </a:bodyPr>
          <a:lstStyle/>
          <a:p>
            <a:pPr algn="just">
              <a:lnSpc>
                <a:spcPts val="5486"/>
              </a:lnSpc>
            </a:pPr>
            <a:r>
              <a:rPr lang="en-US" sz="2800" dirty="0">
                <a:solidFill>
                  <a:srgbClr val="000000"/>
                </a:solidFill>
                <a:latin typeface="Montserrat" pitchFamily="2" charset="0"/>
                <a:ea typeface="Open Sans"/>
                <a:cs typeface="Open Sans"/>
                <a:sym typeface="Open Sans"/>
              </a:rPr>
              <a:t>O Acompanhamento de forma rotineira permite os ajustes e melhorias, e respostas em tempo hábil ao regulado, que agiliza as providencias cabiveis quando da necessidade de adequações sanitárias, com </a:t>
            </a:r>
            <a:r>
              <a:rPr lang="en-US" sz="2800" dirty="0" err="1">
                <a:solidFill>
                  <a:srgbClr val="000000"/>
                </a:solidFill>
                <a:latin typeface="Montserrat" pitchFamily="2" charset="0"/>
                <a:ea typeface="Open Sans"/>
                <a:cs typeface="Open Sans"/>
                <a:sym typeface="Open Sans"/>
              </a:rPr>
              <a:t>foco</a:t>
            </a:r>
            <a:r>
              <a:rPr lang="en-US" sz="2800" dirty="0">
                <a:solidFill>
                  <a:srgbClr val="000000"/>
                </a:solidFill>
                <a:latin typeface="Montserrat" pitchFamily="2" charset="0"/>
                <a:ea typeface="Open Sans"/>
                <a:cs typeface="Open Sans"/>
                <a:sym typeface="Open Sans"/>
              </a:rPr>
              <a:t>  na eliminação de  riscos a saúde da população dos serviços de médio e alto </a:t>
            </a:r>
            <a:r>
              <a:rPr lang="en-US" sz="2800" dirty="0" err="1">
                <a:solidFill>
                  <a:srgbClr val="000000"/>
                </a:solidFill>
                <a:latin typeface="Montserrat" pitchFamily="2" charset="0"/>
                <a:ea typeface="Open Sans"/>
                <a:cs typeface="Open Sans"/>
                <a:sym typeface="Open Sans"/>
              </a:rPr>
              <a:t>risco</a:t>
            </a:r>
            <a:r>
              <a:rPr lang="en-US" sz="2800" dirty="0">
                <a:solidFill>
                  <a:srgbClr val="000000"/>
                </a:solidFill>
                <a:latin typeface="Montserrat" pitchFamily="2" charset="0"/>
                <a:ea typeface="Open Sans"/>
                <a:cs typeface="Open Sans"/>
                <a:sym typeface="Open Sans"/>
              </a:rPr>
              <a:t>. </a:t>
            </a:r>
            <a:r>
              <a:rPr lang="en-US" sz="2800">
                <a:solidFill>
                  <a:srgbClr val="000000"/>
                </a:solidFill>
                <a:latin typeface="Montserrat" pitchFamily="2" charset="0"/>
                <a:ea typeface="Open Sans"/>
                <a:cs typeface="Open Sans"/>
                <a:sym typeface="Open Sans"/>
              </a:rPr>
              <a:t>(RE 66/2020)</a:t>
            </a:r>
            <a:endParaRPr lang="en-US" sz="2800" dirty="0">
              <a:solidFill>
                <a:srgbClr val="000000"/>
              </a:solidFill>
              <a:latin typeface="Montserrat" pitchFamily="2" charset="0"/>
              <a:ea typeface="Open Sans"/>
              <a:cs typeface="Open Sans"/>
              <a:sym typeface="Open Sans"/>
            </a:endParaRPr>
          </a:p>
          <a:p>
            <a:pPr algn="ctr">
              <a:lnSpc>
                <a:spcPts val="5337"/>
              </a:lnSpc>
            </a:pPr>
            <a:endParaRPr dirty="0"/>
          </a:p>
        </p:txBody>
      </p:sp>
      <p:sp>
        <p:nvSpPr>
          <p:cNvPr id="20" name="TextBox 17"/>
          <p:cNvSpPr txBox="1"/>
          <p:nvPr/>
        </p:nvSpPr>
        <p:spPr>
          <a:xfrm>
            <a:off x="884673" y="24261986"/>
            <a:ext cx="9849330" cy="747962"/>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APRENDIZADO E ANÁLISE CRÍTICA</a:t>
            </a:r>
          </a:p>
        </p:txBody>
      </p:sp>
      <p:sp>
        <p:nvSpPr>
          <p:cNvPr id="48" name="Freeform 14"/>
          <p:cNvSpPr/>
          <p:nvPr/>
        </p:nvSpPr>
        <p:spPr>
          <a:xfrm>
            <a:off x="12493550" y="9891331"/>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49" name="TextBox 16"/>
          <p:cNvSpPr txBox="1"/>
          <p:nvPr/>
        </p:nvSpPr>
        <p:spPr>
          <a:xfrm>
            <a:off x="12493551" y="11115468"/>
            <a:ext cx="9649072" cy="4831515"/>
          </a:xfrm>
          <a:prstGeom prst="rect">
            <a:avLst/>
          </a:prstGeom>
        </p:spPr>
        <p:txBody>
          <a:bodyPr wrap="square" lIns="0" tIns="0" rIns="0" bIns="0" rtlCol="0" anchor="t">
            <a:spAutoFit/>
          </a:bodyPr>
          <a:lstStyle/>
          <a:p>
            <a:pPr algn="just">
              <a:lnSpc>
                <a:spcPts val="5337"/>
              </a:lnSpc>
            </a:pPr>
            <a:r>
              <a:rPr lang="pt-BR" sz="2800" dirty="0">
                <a:solidFill>
                  <a:srgbClr val="000000"/>
                </a:solidFill>
                <a:latin typeface="Montserrat" panose="00000500000000000000" pitchFamily="2" charset="0"/>
                <a:ea typeface="Calibri" panose="020F0502020204030204" pitchFamily="34" charset="0"/>
                <a:cs typeface="Times New Roman" panose="02020603050405020304" pitchFamily="18" charset="0"/>
              </a:rPr>
              <a:t>Relatar as Atividades de Campo realizadas em 2024, pela equipe de vigilância sanitária da VI Região de Saúde de Pernambuco destacando os principais resultados, cujo propósito foi otimizar os processos de trabalho e garantir que os 13 municípios da região fossem contemplados de forma equitativa.</a:t>
            </a:r>
            <a:endParaRPr lang="pt-BR" sz="2800" dirty="0">
              <a:latin typeface="Montserrat" panose="00000500000000000000" pitchFamily="2" charset="0"/>
              <a:ea typeface="Calibri" panose="020F0502020204030204" pitchFamily="34" charset="0"/>
              <a:cs typeface="Times New Roman" panose="02020603050405020304" pitchFamily="18" charset="0"/>
            </a:endParaRPr>
          </a:p>
          <a:p>
            <a:pPr algn="ctr">
              <a:lnSpc>
                <a:spcPts val="5337"/>
              </a:lnSpc>
            </a:pPr>
            <a:endParaRPr dirty="0"/>
          </a:p>
        </p:txBody>
      </p:sp>
      <p:sp>
        <p:nvSpPr>
          <p:cNvPr id="50" name="TextBox 17"/>
          <p:cNvSpPr txBox="1"/>
          <p:nvPr/>
        </p:nvSpPr>
        <p:spPr>
          <a:xfrm>
            <a:off x="12493550" y="9963340"/>
            <a:ext cx="9489290" cy="742319"/>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OBJETIVOS</a:t>
            </a:r>
          </a:p>
        </p:txBody>
      </p:sp>
      <p:sp>
        <p:nvSpPr>
          <p:cNvPr id="51" name="Freeform 14"/>
          <p:cNvSpPr/>
          <p:nvPr/>
        </p:nvSpPr>
        <p:spPr>
          <a:xfrm>
            <a:off x="12327993" y="16764334"/>
            <a:ext cx="9721081" cy="1429075"/>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2" name="TextBox 16"/>
          <p:cNvSpPr txBox="1"/>
          <p:nvPr/>
        </p:nvSpPr>
        <p:spPr>
          <a:xfrm>
            <a:off x="12405777" y="18156047"/>
            <a:ext cx="9592830" cy="5924122"/>
          </a:xfrm>
          <a:prstGeom prst="rect">
            <a:avLst/>
          </a:prstGeom>
        </p:spPr>
        <p:txBody>
          <a:bodyPr wrap="square" lIns="0" tIns="0" rIns="0" bIns="0" rtlCol="0" anchor="t">
            <a:spAutoFit/>
          </a:bodyPr>
          <a:lstStyle/>
          <a:p>
            <a:pPr algn="just">
              <a:lnSpc>
                <a:spcPct val="150000"/>
              </a:lnSpc>
            </a:pPr>
            <a:r>
              <a:rPr lang="pt-BR" sz="2800" dirty="0">
                <a:effectLst/>
                <a:latin typeface="Montserrat" panose="00000500000000000000" pitchFamily="2" charset="0"/>
                <a:ea typeface="Calibri" panose="020F0502020204030204" pitchFamily="34" charset="0"/>
                <a:cs typeface="Times New Roman" panose="02020603050405020304" pitchFamily="18" charset="0"/>
              </a:rPr>
              <a:t>Realizadas as seguintes atividades em 2024:</a:t>
            </a:r>
            <a:r>
              <a:rPr lang="pt-BR" sz="2800" dirty="0">
                <a:latin typeface="Montserrat" panose="00000500000000000000" pitchFamily="2" charset="0"/>
                <a:ea typeface="Calibri" panose="020F0502020204030204" pitchFamily="34" charset="0"/>
                <a:cs typeface="Times New Roman" panose="02020603050405020304" pitchFamily="18" charset="0"/>
              </a:rPr>
              <a:t>-Vi</a:t>
            </a:r>
            <a:r>
              <a:rPr lang="pt-BR" sz="2800" dirty="0">
                <a:effectLst/>
                <a:latin typeface="Montserrat" panose="00000500000000000000" pitchFamily="2" charset="0"/>
                <a:ea typeface="Calibri" panose="020F0502020204030204" pitchFamily="34" charset="0"/>
                <a:cs typeface="Times New Roman" panose="02020603050405020304" pitchFamily="18" charset="0"/>
              </a:rPr>
              <a:t>storias, inspeções e reinspeções</a:t>
            </a:r>
            <a:r>
              <a:rPr lang="pt-BR" sz="2800" dirty="0">
                <a:latin typeface="Montserrat" panose="00000500000000000000" pitchFamily="2" charset="0"/>
                <a:ea typeface="Calibri" panose="020F0502020204030204" pitchFamily="34" charset="0"/>
                <a:cs typeface="Times New Roman" panose="02020603050405020304" pitchFamily="18" charset="0"/>
              </a:rPr>
              <a:t> (172); - C</a:t>
            </a:r>
            <a:r>
              <a:rPr lang="pt-BR" sz="2800" dirty="0">
                <a:effectLst/>
                <a:latin typeface="Montserrat" panose="00000500000000000000" pitchFamily="2" charset="0"/>
                <a:ea typeface="Calibri" panose="020F0502020204030204" pitchFamily="34" charset="0"/>
                <a:cs typeface="Times New Roman" panose="02020603050405020304" pitchFamily="18" charset="0"/>
              </a:rPr>
              <a:t>oletas de amostras fiscais de água e alimentos e  (82); -Atendimento a Denúncias do Ministério Público, Judiciário e outros órgãos (13); - Autuações/ notificações /apreensões (20) - Interdição parcial de serviços (2); - Eventos de Massa (2); - Treinamentos em Serviços com as equipes municipais.13.</a:t>
            </a:r>
            <a:endParaRPr lang="en-US" sz="2800" dirty="0">
              <a:solidFill>
                <a:srgbClr val="000000"/>
              </a:solidFill>
              <a:latin typeface="Montserrat" pitchFamily="2" charset="0"/>
              <a:ea typeface="Open Sans"/>
              <a:cs typeface="Open Sans"/>
              <a:sym typeface="Open Sans"/>
            </a:endParaRPr>
          </a:p>
          <a:p>
            <a:pPr algn="ctr">
              <a:lnSpc>
                <a:spcPts val="5337"/>
              </a:lnSpc>
            </a:pPr>
            <a:endParaRPr dirty="0"/>
          </a:p>
        </p:txBody>
      </p:sp>
      <p:sp>
        <p:nvSpPr>
          <p:cNvPr id="53" name="TextBox 17"/>
          <p:cNvSpPr txBox="1"/>
          <p:nvPr/>
        </p:nvSpPr>
        <p:spPr>
          <a:xfrm>
            <a:off x="12405776" y="16573371"/>
            <a:ext cx="9921338" cy="1568699"/>
          </a:xfrm>
          <a:prstGeom prst="rect">
            <a:avLst/>
          </a:prstGeom>
        </p:spPr>
        <p:txBody>
          <a:bodyPr wrap="square" lIns="0" tIns="0" rIns="0" bIns="0" rtlCol="0" anchor="t">
            <a:spAutoFit/>
          </a:bodyPr>
          <a:lstStyle/>
          <a:p>
            <a:pPr algn="ctr">
              <a:lnSpc>
                <a:spcPts val="6400"/>
              </a:lnSpc>
            </a:pPr>
            <a:endParaRPr lang="en-US" sz="4000" dirty="0">
              <a:solidFill>
                <a:srgbClr val="FFFFFF"/>
              </a:solidFill>
              <a:latin typeface="Open Sans"/>
              <a:ea typeface="Open Sans"/>
              <a:cs typeface="Open Sans"/>
              <a:sym typeface="Open Sans"/>
            </a:endParaRPr>
          </a:p>
          <a:p>
            <a:pPr algn="ctr">
              <a:lnSpc>
                <a:spcPts val="6400"/>
              </a:lnSpc>
            </a:pPr>
            <a:r>
              <a:rPr lang="en-US" sz="4000" dirty="0">
                <a:solidFill>
                  <a:srgbClr val="FFFFFF"/>
                </a:solidFill>
                <a:latin typeface="Open Sans"/>
                <a:ea typeface="Open Sans"/>
                <a:cs typeface="Open Sans"/>
                <a:sym typeface="Open Sans"/>
              </a:rPr>
              <a:t>RESULTADOS</a:t>
            </a:r>
          </a:p>
        </p:txBody>
      </p:sp>
      <p:sp>
        <p:nvSpPr>
          <p:cNvPr id="54" name="Freeform 14"/>
          <p:cNvSpPr/>
          <p:nvPr/>
        </p:nvSpPr>
        <p:spPr>
          <a:xfrm>
            <a:off x="12405775" y="23903438"/>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lstStyle/>
          <a:p>
            <a:endParaRPr lang="pt-BR" dirty="0"/>
          </a:p>
        </p:txBody>
      </p:sp>
      <p:sp>
        <p:nvSpPr>
          <p:cNvPr id="55" name="TextBox 16"/>
          <p:cNvSpPr txBox="1"/>
          <p:nvPr/>
        </p:nvSpPr>
        <p:spPr>
          <a:xfrm>
            <a:off x="12405776" y="25304076"/>
            <a:ext cx="9649074" cy="4817729"/>
          </a:xfrm>
          <a:prstGeom prst="rect">
            <a:avLst/>
          </a:prstGeom>
        </p:spPr>
        <p:txBody>
          <a:bodyPr wrap="square" lIns="0" tIns="0" rIns="0" bIns="0" rtlCol="0" anchor="t">
            <a:spAutoFit/>
          </a:bodyPr>
          <a:lstStyle/>
          <a:p>
            <a:pPr algn="just">
              <a:lnSpc>
                <a:spcPts val="5486"/>
              </a:lnSpc>
            </a:pPr>
            <a:r>
              <a:rPr lang="en-US" sz="2800" dirty="0">
                <a:solidFill>
                  <a:srgbClr val="000000"/>
                </a:solidFill>
                <a:latin typeface="Montserrat" pitchFamily="2" charset="0"/>
                <a:ea typeface="Open Sans"/>
                <a:cs typeface="Open Sans"/>
                <a:sym typeface="Open Sans"/>
              </a:rPr>
              <a:t>A experiência descrita trata das atividades de campo realizadas no âmbito da VI Região de saúde, sendo de grande importância, contribuindo para a garantia da qualidade de produtos e serviços disponiveis a população.</a:t>
            </a:r>
          </a:p>
          <a:p>
            <a:pPr algn="just">
              <a:lnSpc>
                <a:spcPts val="5486"/>
              </a:lnSpc>
            </a:pPr>
            <a:endParaRPr lang="en-US" sz="2800" dirty="0">
              <a:solidFill>
                <a:srgbClr val="000000"/>
              </a:solidFill>
              <a:latin typeface="Montserrat" pitchFamily="2" charset="0"/>
              <a:ea typeface="Open Sans"/>
              <a:cs typeface="Open Sans"/>
              <a:sym typeface="Open Sans"/>
            </a:endParaRPr>
          </a:p>
          <a:p>
            <a:pPr algn="ctr">
              <a:lnSpc>
                <a:spcPts val="5337"/>
              </a:lnSpc>
            </a:pPr>
            <a:endParaRPr sz="2400" dirty="0">
              <a:latin typeface="Montserrat" panose="00000500000000000000" pitchFamily="2" charset="0"/>
            </a:endParaRPr>
          </a:p>
        </p:txBody>
      </p:sp>
      <p:sp>
        <p:nvSpPr>
          <p:cNvPr id="56" name="TextBox 17"/>
          <p:cNvSpPr txBox="1"/>
          <p:nvPr/>
        </p:nvSpPr>
        <p:spPr>
          <a:xfrm>
            <a:off x="12277526" y="23274001"/>
            <a:ext cx="9977580" cy="1568699"/>
          </a:xfrm>
          <a:prstGeom prst="rect">
            <a:avLst/>
          </a:prstGeom>
        </p:spPr>
        <p:txBody>
          <a:bodyPr wrap="square" lIns="0" tIns="0" rIns="0" bIns="0" rtlCol="0" anchor="t">
            <a:spAutoFit/>
          </a:bodyPr>
          <a:lstStyle/>
          <a:p>
            <a:pPr algn="ctr">
              <a:lnSpc>
                <a:spcPts val="6400"/>
              </a:lnSpc>
            </a:pPr>
            <a:endParaRPr lang="en-US" sz="4000" dirty="0">
              <a:solidFill>
                <a:srgbClr val="FFFFFF"/>
              </a:solidFill>
              <a:latin typeface="Open Sans"/>
              <a:ea typeface="Open Sans"/>
              <a:cs typeface="Open Sans"/>
              <a:sym typeface="Open Sans"/>
            </a:endParaRPr>
          </a:p>
          <a:p>
            <a:pPr algn="ctr">
              <a:lnSpc>
                <a:spcPts val="6400"/>
              </a:lnSpc>
            </a:pPr>
            <a:r>
              <a:rPr lang="en-US" sz="4000" dirty="0">
                <a:solidFill>
                  <a:srgbClr val="FFFFFF"/>
                </a:solidFill>
                <a:latin typeface="Open Sans"/>
                <a:ea typeface="Open Sans"/>
                <a:cs typeface="Open Sans"/>
                <a:sym typeface="Open Sans"/>
              </a:rPr>
              <a:t>CONCLUSÃO E/OU RECOMENDAÇÕES</a:t>
            </a:r>
          </a:p>
        </p:txBody>
      </p:sp>
      <p:sp>
        <p:nvSpPr>
          <p:cNvPr id="57" name="TextBox 58"/>
          <p:cNvSpPr txBox="1"/>
          <p:nvPr/>
        </p:nvSpPr>
        <p:spPr>
          <a:xfrm>
            <a:off x="4284638" y="30761751"/>
            <a:ext cx="14830893" cy="778350"/>
          </a:xfrm>
          <a:prstGeom prst="rect">
            <a:avLst/>
          </a:prstGeom>
        </p:spPr>
        <p:txBody>
          <a:bodyPr lIns="0" tIns="0" rIns="0" bIns="0" rtlCol="0" anchor="t">
            <a:spAutoFit/>
          </a:bodyPr>
          <a:lstStyle/>
          <a:p>
            <a:pPr algn="ctr">
              <a:lnSpc>
                <a:spcPts val="6400"/>
              </a:lnSpc>
            </a:pPr>
            <a:r>
              <a:rPr lang="en-US" sz="4572" b="1" dirty="0" err="1">
                <a:solidFill>
                  <a:srgbClr val="000000"/>
                </a:solidFill>
                <a:latin typeface="Montserrat" pitchFamily="2" charset="0"/>
                <a:ea typeface="League Spartan"/>
                <a:cs typeface="League Spartan"/>
                <a:sym typeface="League Spartan"/>
              </a:rPr>
              <a:t>Referências</a:t>
            </a:r>
            <a:endParaRPr lang="en-US" sz="4572" b="1" dirty="0">
              <a:solidFill>
                <a:srgbClr val="000000"/>
              </a:solidFill>
              <a:latin typeface="Montserrat" pitchFamily="2" charset="0"/>
              <a:ea typeface="League Spartan"/>
              <a:cs typeface="League Spartan"/>
              <a:sym typeface="League Spartan"/>
            </a:endParaRPr>
          </a:p>
        </p:txBody>
      </p:sp>
      <p:sp>
        <p:nvSpPr>
          <p:cNvPr id="58" name="TextBox 59"/>
          <p:cNvSpPr txBox="1"/>
          <p:nvPr/>
        </p:nvSpPr>
        <p:spPr>
          <a:xfrm>
            <a:off x="1116286" y="32162227"/>
            <a:ext cx="9433048" cy="4567148"/>
          </a:xfrm>
          <a:prstGeom prst="rect">
            <a:avLst/>
          </a:prstGeom>
        </p:spPr>
        <p:txBody>
          <a:bodyPr wrap="square" lIns="0" tIns="0" rIns="0" bIns="0" rtlCol="0" anchor="t">
            <a:spAutoFit/>
          </a:bodyPr>
          <a:lstStyle/>
          <a:p>
            <a:pPr algn="just">
              <a:lnSpc>
                <a:spcPts val="4023"/>
              </a:lnSpc>
              <a:spcBef>
                <a:spcPct val="0"/>
              </a:spcBef>
            </a:pPr>
            <a:endParaRPr lang="en-US" sz="2400" dirty="0">
              <a:solidFill>
                <a:srgbClr val="000000"/>
              </a:solidFill>
              <a:latin typeface="Montserrat" pitchFamily="2" charset="0"/>
              <a:ea typeface="Open Sans"/>
              <a:cs typeface="Open Sans"/>
              <a:sym typeface="Open Sans"/>
            </a:endParaRPr>
          </a:p>
          <a:p>
            <a:pPr algn="just">
              <a:lnSpc>
                <a:spcPts val="4023"/>
              </a:lnSpc>
              <a:spcBef>
                <a:spcPct val="0"/>
              </a:spcBef>
            </a:pPr>
            <a:endParaRPr sz="2400" dirty="0">
              <a:latin typeface="Montserrat" pitchFamily="2" charset="0"/>
            </a:endParaRPr>
          </a:p>
          <a:p>
            <a:pPr algn="just">
              <a:lnSpc>
                <a:spcPts val="4023"/>
              </a:lnSpc>
              <a:spcBef>
                <a:spcPct val="0"/>
              </a:spcBef>
            </a:pPr>
            <a:r>
              <a:rPr lang="en-US" sz="2400" dirty="0">
                <a:solidFill>
                  <a:srgbClr val="000000"/>
                </a:solidFill>
                <a:latin typeface="Montserrat" pitchFamily="2" charset="0"/>
                <a:ea typeface="Open Sans"/>
                <a:cs typeface="Open Sans"/>
                <a:sym typeface="Open Sans"/>
              </a:rPr>
              <a:t>BRASIL. Agência Nacional de Vigilância Sanitaria (ANVISA) Resolução RDC n 66, de 1 de setembro de 2020. Brasilia : MS, 2020.</a:t>
            </a:r>
          </a:p>
          <a:p>
            <a:pPr algn="just">
              <a:lnSpc>
                <a:spcPts val="4023"/>
              </a:lnSpc>
              <a:spcBef>
                <a:spcPct val="0"/>
              </a:spcBef>
            </a:pPr>
            <a:endParaRPr lang="en-US" sz="2400" dirty="0">
              <a:solidFill>
                <a:srgbClr val="000000"/>
              </a:solidFill>
              <a:latin typeface="Montserrat" pitchFamily="2" charset="0"/>
              <a:ea typeface="Open Sans"/>
              <a:cs typeface="Open Sans"/>
              <a:sym typeface="Open Sans"/>
            </a:endParaRPr>
          </a:p>
          <a:p>
            <a:pPr algn="just">
              <a:lnSpc>
                <a:spcPts val="4023"/>
              </a:lnSpc>
              <a:spcBef>
                <a:spcPct val="0"/>
              </a:spcBef>
            </a:pPr>
            <a:endParaRPr lang="en-US" sz="2400" dirty="0">
              <a:solidFill>
                <a:srgbClr val="000000"/>
              </a:solidFill>
              <a:latin typeface="Montserrat" pitchFamily="2" charset="0"/>
              <a:ea typeface="Open Sans"/>
              <a:cs typeface="Open Sans"/>
              <a:sym typeface="Open Sans"/>
            </a:endParaRPr>
          </a:p>
          <a:p>
            <a:pPr algn="just">
              <a:lnSpc>
                <a:spcPts val="4023"/>
              </a:lnSpc>
              <a:spcBef>
                <a:spcPct val="0"/>
              </a:spcBef>
            </a:pPr>
            <a:r>
              <a:rPr lang="en-US" sz="2400" dirty="0">
                <a:solidFill>
                  <a:srgbClr val="000000"/>
                </a:solidFill>
                <a:latin typeface="Montserrat" pitchFamily="2" charset="0"/>
                <a:ea typeface="Open Sans"/>
                <a:cs typeface="Open Sans"/>
                <a:sym typeface="Open Sans"/>
              </a:rPr>
              <a:t>BRASIL, Código Sanitário de Pernambuco Decreto n 20786 de 1998.</a:t>
            </a:r>
            <a:endParaRPr lang="en-US" sz="2400" dirty="0">
              <a:solidFill>
                <a:srgbClr val="000000"/>
              </a:solidFill>
              <a:latin typeface="Open Sans"/>
              <a:ea typeface="Open Sans"/>
              <a:cs typeface="Open Sans"/>
              <a:sym typeface="Open Sans"/>
            </a:endParaRPr>
          </a:p>
        </p:txBody>
      </p:sp>
      <p:sp>
        <p:nvSpPr>
          <p:cNvPr id="30" name="CaixaDeTexto 29">
            <a:extLst>
              <a:ext uri="{FF2B5EF4-FFF2-40B4-BE49-F238E27FC236}">
                <a16:creationId xmlns:a16="http://schemas.microsoft.com/office/drawing/2014/main" id="{C08BC3EB-5794-46DE-B93A-F197528F8F1A}"/>
              </a:ext>
            </a:extLst>
          </p:cNvPr>
          <p:cNvSpPr txBox="1"/>
          <p:nvPr/>
        </p:nvSpPr>
        <p:spPr>
          <a:xfrm>
            <a:off x="2556446" y="6342668"/>
            <a:ext cx="19154128" cy="1752916"/>
          </a:xfrm>
          <a:prstGeom prst="rect">
            <a:avLst/>
          </a:prstGeom>
          <a:noFill/>
        </p:spPr>
        <p:txBody>
          <a:bodyPr wrap="square">
            <a:spAutoFit/>
          </a:bodyPr>
          <a:lstStyle/>
          <a:p>
            <a:pPr lvl="0" algn="ctr" fontAlgn="base">
              <a:lnSpc>
                <a:spcPct val="107000"/>
              </a:lnSpc>
              <a:spcAft>
                <a:spcPts val="800"/>
              </a:spcAft>
              <a:tabLst>
                <a:tab pos="457200" algn="l"/>
              </a:tabLst>
            </a:pPr>
            <a:endParaRPr lang="pt-BR" sz="2400" b="1" dirty="0">
              <a:solidFill>
                <a:srgbClr val="0C2856"/>
              </a:solidFill>
              <a:effectLst/>
              <a:latin typeface="Montserrat" panose="00000500000000000000" pitchFamily="2" charset="0"/>
              <a:ea typeface="Times New Roman" panose="02020603050405020304" pitchFamily="18" charset="0"/>
              <a:cs typeface="Times New Roman" panose="02020603050405020304" pitchFamily="18" charset="0"/>
            </a:endParaRPr>
          </a:p>
          <a:p>
            <a:pPr lvl="0" algn="ctr" fontAlgn="base">
              <a:lnSpc>
                <a:spcPct val="107000"/>
              </a:lnSpc>
              <a:spcAft>
                <a:spcPts val="800"/>
              </a:spcAft>
              <a:tabLst>
                <a:tab pos="457200" algn="l"/>
              </a:tabLst>
            </a:pPr>
            <a:r>
              <a:rPr lang="pt-BR" sz="2400" dirty="0">
                <a:solidFill>
                  <a:srgbClr val="0C2856"/>
                </a:solidFill>
                <a:effectLst/>
                <a:latin typeface="Montserrat" panose="00000500000000000000" pitchFamily="2" charset="0"/>
                <a:ea typeface="Times New Roman" panose="02020603050405020304" pitchFamily="18" charset="0"/>
                <a:cs typeface="Times New Roman" panose="02020603050405020304" pitchFamily="18" charset="0"/>
              </a:rPr>
              <a:t>Rosangela Maria Silva Rodrigues, Paulo Sergio de Lima Santos, Adilson Tenório Cavalcanti, José Claudio Bezerra Júnior , Luciana Cristiane Santos Mandu, Dayvison Herbert Araújo Amaral, Glawcy Regynna Amaral Ramos da Silva Barro, Sergiyalyson Brasil Farias ,  Ana Paulo Duarte Pires , Ana Cintia Rabelo da Silva </a:t>
            </a:r>
            <a:r>
              <a:rPr lang="pt-BR" sz="2400" b="1" dirty="0">
                <a:solidFill>
                  <a:srgbClr val="0C2856"/>
                </a:solidFill>
                <a:effectLst/>
                <a:latin typeface="Montserrat" panose="00000500000000000000" pitchFamily="2" charset="0"/>
                <a:ea typeface="Times New Roman" panose="02020603050405020304" pitchFamily="18" charset="0"/>
                <a:cs typeface="Times New Roman" panose="02020603050405020304" pitchFamily="18" charset="0"/>
              </a:rPr>
              <a:t>.</a:t>
            </a:r>
            <a:endParaRPr lang="en-US" sz="2400" b="1" dirty="0">
              <a:solidFill>
                <a:srgbClr val="000000"/>
              </a:solidFill>
              <a:latin typeface="Montserrat" panose="00000500000000000000" pitchFamily="2" charset="0"/>
              <a:ea typeface="Open Sans"/>
              <a:cs typeface="Open Sans"/>
              <a:sym typeface="Open Sans"/>
            </a:endParaRPr>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TotalTime>
  <Words>480</Words>
  <Application>Microsoft Office PowerPoint</Application>
  <PresentationFormat>Personalizar</PresentationFormat>
  <Paragraphs>30</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Montserrat</vt:lpstr>
      <vt:lpstr>Open Sans</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rao656402</dc:creator>
  <cp:lastModifiedBy>Noteboo</cp:lastModifiedBy>
  <cp:revision>25</cp:revision>
  <dcterms:created xsi:type="dcterms:W3CDTF">2025-09-30T13:28:19Z</dcterms:created>
  <dcterms:modified xsi:type="dcterms:W3CDTF">2025-11-05T12:54:24Z</dcterms:modified>
</cp:coreProperties>
</file>