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474" y="-112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17E13-00B8-446F-9D3F-350C250F9A90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33650" y="1143000"/>
            <a:ext cx="1790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F676-E4A7-468D-8427-3EA33E48E1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465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F676-E4A7-468D-8427-3EA33E48E10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29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m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31"/>
          <a:stretch/>
        </p:blipFill>
        <p:spPr>
          <a:xfrm>
            <a:off x="3996606" y="13136971"/>
            <a:ext cx="6712511" cy="4186398"/>
          </a:xfrm>
          <a:prstGeom prst="rect">
            <a:avLst/>
          </a:prstGeom>
        </p:spPr>
      </p:pic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35266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cs typeface="Arial" panose="020B0604020202020204" pitchFamily="34" charset="0"/>
              </a:rPr>
              <a:t>Apresentar a implementação do Programa Mães e Filhos no município de Poção-PE como uma estratégia integrada e descentralizada da Atenção Primária à Saúde, visando ampliar o acesso especializado para reabilitação da pessoa com deficiência e proporcionar um acolhimento eficaz às </a:t>
            </a:r>
            <a:r>
              <a:rPr lang="pt-BR" sz="2800" dirty="0" smtClean="0">
                <a:cs typeface="Arial" panose="020B0604020202020204" pitchFamily="34" charset="0"/>
              </a:rPr>
              <a:t>mães.</a:t>
            </a: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55"/>
          <p:cNvSpPr txBox="1"/>
          <p:nvPr/>
        </p:nvSpPr>
        <p:spPr>
          <a:xfrm>
            <a:off x="1548334" y="4388356"/>
            <a:ext cx="20234248" cy="2436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en-US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PROGRAMA MÃES E FILHOS: AÇÃO INTERSETORIAL NO ACOLHIMENTO E REABILITAÇÃO DA PESSOA COM DEFICIÊCIA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0" y="6502944"/>
            <a:ext cx="23402925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Elton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Guedes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Brito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¹,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Renata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Cordeiro²,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Paula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Drielly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Melo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Ribeiro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28254" y="7353191"/>
            <a:ext cx="21674408" cy="6540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*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eltonguedesdebrito@gmail.com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8578662"/>
            <a:ext cx="9649072" cy="77585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/>
              <a:t>Programa iniciado</a:t>
            </a:r>
            <a:r>
              <a:rPr lang="pt-BR" sz="2800" dirty="0" smtClean="0"/>
              <a:t> </a:t>
            </a:r>
            <a:r>
              <a:rPr lang="pt-BR" sz="2800" dirty="0"/>
              <a:t>em 2023, com levantamento </a:t>
            </a:r>
            <a:r>
              <a:rPr lang="pt-BR" sz="2800" dirty="0" smtClean="0"/>
              <a:t>de Pessoas com Deficiência (PcDs) </a:t>
            </a:r>
            <a:r>
              <a:rPr lang="pt-BR" sz="2800" dirty="0"/>
              <a:t>via </a:t>
            </a:r>
            <a:r>
              <a:rPr lang="pt-BR" sz="2800" dirty="0" err="1"/>
              <a:t>eSUS</a:t>
            </a:r>
            <a:r>
              <a:rPr lang="pt-BR" sz="2800" dirty="0"/>
              <a:t>, Cadastro Único e registros escolares. Foram estruturadas e descentralizadas equipes multiprofissionais (Fisioterapia, Fonoaudiologia, Nutrição, Odontologia, Psicologia e Assistência Social), incluindo atendimentos domiciliares. A articulação com Educação garantiu inclusão escolar, e com Assistência Social possibilitou acesso </a:t>
            </a:r>
            <a:r>
              <a:rPr lang="pt-BR" sz="2800" dirty="0" smtClean="0"/>
              <a:t>ao Benefício de Prestação Continuada (BPC). </a:t>
            </a:r>
            <a:r>
              <a:rPr lang="pt-BR" sz="2800" dirty="0"/>
              <a:t>Participaram 16 mães, que responderam questionário </a:t>
            </a:r>
            <a:r>
              <a:rPr lang="pt-BR" sz="2800" dirty="0" err="1"/>
              <a:t>sociodemográfico</a:t>
            </a:r>
            <a:r>
              <a:rPr lang="pt-BR" sz="2800" dirty="0"/>
              <a:t> e participaram de oficinas de </a:t>
            </a:r>
            <a:r>
              <a:rPr lang="pt-BR" sz="2800" dirty="0" err="1"/>
              <a:t>empoderamento</a:t>
            </a:r>
            <a:r>
              <a:rPr lang="pt-BR" sz="2800" dirty="0"/>
              <a:t>, empreendedorismo, educação financeira, além de encontros terapêuticos e sessões de acupuntura.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1796" y="26632721"/>
            <a:ext cx="965002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08274" y="27942753"/>
            <a:ext cx="9649072" cy="48556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A experiência evidenciou que a descentralização dos serviços reduz barreiras de acesso e melhora adesão às terapias. O apoio intersetorial se mostrou indispensável para inclusão escolar e garantia de direitos. As oficinas com mães fortaleceram autonomia e bem-estar. Como desafio, destaca-se a necessidade de manutenção contínua dos serviços e acompanhamento sistemático para sustentar os resultados.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844021" y="2677063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5576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52396" indent="0" algn="just">
              <a:lnSpc>
                <a:spcPct val="150000"/>
              </a:lnSpc>
              <a:buNone/>
            </a:pPr>
            <a:r>
              <a:rPr lang="pt-BR" sz="2800" dirty="0" smtClean="0"/>
              <a:t>- Mapear </a:t>
            </a:r>
            <a:r>
              <a:rPr lang="pt-BR" sz="2800" dirty="0"/>
              <a:t>PcDs do município para organizar a oferta de </a:t>
            </a:r>
            <a:r>
              <a:rPr lang="pt-BR" sz="2800" dirty="0" smtClean="0"/>
              <a:t>cuidados.</a:t>
            </a:r>
          </a:p>
          <a:p>
            <a:pPr marL="152396" indent="0" algn="just">
              <a:lnSpc>
                <a:spcPct val="150000"/>
              </a:lnSpc>
              <a:buNone/>
            </a:pPr>
            <a:r>
              <a:rPr lang="pt-BR" sz="2800" dirty="0" smtClean="0"/>
              <a:t>- Descentralizar </a:t>
            </a:r>
            <a:r>
              <a:rPr lang="pt-BR" sz="2800" dirty="0"/>
              <a:t>e expandir atendimentos </a:t>
            </a:r>
            <a:r>
              <a:rPr lang="pt-BR" sz="2800" dirty="0" smtClean="0"/>
              <a:t>multiprofissionais.</a:t>
            </a:r>
          </a:p>
          <a:p>
            <a:pPr marL="152396" indent="0" algn="just">
              <a:lnSpc>
                <a:spcPct val="150000"/>
              </a:lnSpc>
              <a:buNone/>
            </a:pPr>
            <a:r>
              <a:rPr lang="pt-BR" sz="2800" dirty="0" smtClean="0"/>
              <a:t>- Integrar </a:t>
            </a:r>
            <a:r>
              <a:rPr lang="pt-BR" sz="2800" dirty="0"/>
              <a:t>saúde, assistência social e educação para garantir direitos e inclusão.	</a:t>
            </a:r>
          </a:p>
          <a:p>
            <a:pPr marL="152396" indent="0" algn="just">
              <a:lnSpc>
                <a:spcPct val="150000"/>
              </a:lnSpc>
              <a:buNone/>
            </a:pPr>
            <a:r>
              <a:rPr lang="pt-BR" sz="2800" dirty="0" smtClean="0"/>
              <a:t>- Promover </a:t>
            </a:r>
            <a:r>
              <a:rPr lang="pt-BR" sz="2800" dirty="0"/>
              <a:t>acolhimento, apoio emocional e </a:t>
            </a:r>
            <a:r>
              <a:rPr lang="pt-BR" sz="2800" dirty="0" err="1"/>
              <a:t>empoderamento</a:t>
            </a:r>
            <a:r>
              <a:rPr lang="pt-BR" sz="2800" dirty="0"/>
              <a:t> das </a:t>
            </a:r>
            <a:r>
              <a:rPr lang="pt-BR" sz="2800" dirty="0" smtClean="0"/>
              <a:t>mães.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05302" y="17354526"/>
            <a:ext cx="9665312" cy="1050720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21542" y="18604301"/>
            <a:ext cx="9649072" cy="90486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/>
              <a:t>- </a:t>
            </a:r>
            <a:r>
              <a:rPr lang="pt-BR" sz="2800" dirty="0" smtClean="0"/>
              <a:t>Foram identificadas </a:t>
            </a:r>
            <a:r>
              <a:rPr lang="pt-BR" sz="2800" dirty="0"/>
              <a:t>423 PcDs, sendo 70% antes tratadas fora da área de residência.	</a:t>
            </a:r>
          </a:p>
          <a:p>
            <a:pPr algn="just">
              <a:lnSpc>
                <a:spcPct val="150000"/>
              </a:lnSpc>
            </a:pPr>
            <a:r>
              <a:rPr lang="pt-BR" sz="2800" dirty="0" smtClean="0"/>
              <a:t>- Após </a:t>
            </a:r>
            <a:r>
              <a:rPr lang="pt-BR" sz="2800" dirty="0"/>
              <a:t>a descentralização, 80% passaram a receber tratamento localmente.	</a:t>
            </a:r>
          </a:p>
          <a:p>
            <a:pPr algn="just">
              <a:lnSpc>
                <a:spcPct val="150000"/>
              </a:lnSpc>
            </a:pPr>
            <a:r>
              <a:rPr lang="pt-BR" sz="2800" dirty="0" smtClean="0"/>
              <a:t>- Inclusão </a:t>
            </a:r>
            <a:r>
              <a:rPr lang="pt-BR" sz="2800" dirty="0"/>
              <a:t>escolar ampliada em 45% (de 52 para 75 PcDs entre 2023–2024).	</a:t>
            </a:r>
          </a:p>
          <a:p>
            <a:pPr algn="just">
              <a:lnSpc>
                <a:spcPct val="150000"/>
              </a:lnSpc>
            </a:pPr>
            <a:r>
              <a:rPr lang="pt-BR" sz="2800" dirty="0" smtClean="0"/>
              <a:t>- Aumento no número de beneficiários </a:t>
            </a:r>
            <a:r>
              <a:rPr lang="pt-BR" sz="2800" dirty="0"/>
              <a:t>apoiados na obtenção do BPC.	</a:t>
            </a:r>
          </a:p>
          <a:p>
            <a:pPr algn="just">
              <a:lnSpc>
                <a:spcPct val="150000"/>
              </a:lnSpc>
            </a:pPr>
            <a:r>
              <a:rPr lang="pt-BR" sz="2800" dirty="0" smtClean="0"/>
              <a:t>- Perfil </a:t>
            </a:r>
            <a:r>
              <a:rPr lang="pt-BR" sz="2800" dirty="0"/>
              <a:t>das mães: idade média 36,5 anos, 50% sem o pai da criança, 87,5% desempregadas, 56,5% beneficiárias do BPC, 37,5% do Bolsa Família.	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800" dirty="0" smtClean="0"/>
              <a:t>Realização </a:t>
            </a:r>
            <a:r>
              <a:rPr lang="pt-BR" sz="2800" dirty="0"/>
              <a:t>de oficinas </a:t>
            </a:r>
            <a:r>
              <a:rPr lang="pt-BR" sz="2800" dirty="0" smtClean="0"/>
              <a:t>de empreendedorismo, educação</a:t>
            </a:r>
          </a:p>
          <a:p>
            <a:pPr algn="just">
              <a:lnSpc>
                <a:spcPct val="150000"/>
              </a:lnSpc>
            </a:pPr>
            <a:r>
              <a:rPr lang="pt-BR" sz="2800" dirty="0" smtClean="0"/>
              <a:t>financeira e </a:t>
            </a:r>
            <a:r>
              <a:rPr lang="pt-BR" sz="2800" dirty="0" err="1" smtClean="0"/>
              <a:t>empoderamento</a:t>
            </a:r>
            <a:r>
              <a:rPr lang="pt-BR" sz="2800" dirty="0" smtClean="0"/>
              <a:t> feminino. 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800" dirty="0" smtClean="0"/>
              <a:t>Relatos </a:t>
            </a:r>
            <a:r>
              <a:rPr lang="pt-BR" sz="2800" dirty="0"/>
              <a:t>demonstraram satisfação com cuidado e acolhimento</a:t>
            </a:r>
            <a:r>
              <a:rPr lang="pt-BR" sz="2800" dirty="0" smtClean="0"/>
              <a:t>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62040" y="27792880"/>
            <a:ext cx="9708574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302" y="28918302"/>
            <a:ext cx="9649072" cy="41503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/>
              <a:t>O programa ampliou o acesso à reabilitação e fortaleceu a inclusão escolar e social das PcDs. O acolhimento às mães resultou em maior autonomia e vínculo com a rede de cuidados. Recomenda-se manter a integração intersetorial, expandir equipes e institucionalizar as ações para garantir continuidade e replicação do modelo.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226144" y="2786758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50011" y="3443654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88768" y="34942496"/>
            <a:ext cx="9433048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Saúde da pessoa com deficiência. Brasília, DF, 2024.</a:t>
            </a:r>
            <a:r>
              <a:rPr lang="en-US" sz="2400" dirty="0" smtClea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7766" y="14193034"/>
            <a:ext cx="5426087" cy="30617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386</Words>
  <Application>Microsoft Office PowerPoint</Application>
  <PresentationFormat>Personalizar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Elton</cp:lastModifiedBy>
  <cp:revision>20</cp:revision>
  <dcterms:created xsi:type="dcterms:W3CDTF">2025-09-30T13:28:19Z</dcterms:created>
  <dcterms:modified xsi:type="dcterms:W3CDTF">2025-11-15T01:04:31Z</dcterms:modified>
</cp:coreProperties>
</file>