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23402925" cy="40325675"/>
  <p:notesSz cx="6858000" cy="9144000"/>
  <p:defaultTextStyle>
    <a:defPPr>
      <a:defRPr lang="pt-BR"/>
    </a:defPPr>
    <a:lvl1pPr marL="0" algn="l" defTabSz="364159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1pPr>
    <a:lvl2pPr marL="1820799" algn="l" defTabSz="364159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2pPr>
    <a:lvl3pPr marL="3641598" algn="l" defTabSz="364159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3pPr>
    <a:lvl4pPr marL="5462397" algn="l" defTabSz="364159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4pPr>
    <a:lvl5pPr marL="7283196" algn="l" defTabSz="364159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5pPr>
    <a:lvl6pPr marL="9103995" algn="l" defTabSz="364159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6pPr>
    <a:lvl7pPr marL="10924794" algn="l" defTabSz="364159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7pPr>
    <a:lvl8pPr marL="12745593" algn="l" defTabSz="364159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8pPr>
    <a:lvl9pPr marL="14566392" algn="l" defTabSz="364159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01">
          <p15:clr>
            <a:srgbClr val="A4A3A4"/>
          </p15:clr>
        </p15:guide>
        <p15:guide id="2" pos="73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CD"/>
    <a:srgbClr val="3E4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>
        <p:scale>
          <a:sx n="33" d="100"/>
          <a:sy n="33" d="100"/>
        </p:scale>
        <p:origin x="1014" y="-5154"/>
      </p:cViewPr>
      <p:guideLst>
        <p:guide orient="horz" pos="12701"/>
        <p:guide pos="737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55220" y="12527099"/>
            <a:ext cx="19892486" cy="8643883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10439" y="22851216"/>
            <a:ext cx="16382048" cy="10305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20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641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462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283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103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92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745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4566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750F-035A-4D64-A3BE-CB9F7B801768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750F-035A-4D64-A3BE-CB9F7B801768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6967121" y="1614900"/>
            <a:ext cx="5265658" cy="34407509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70146" y="1614900"/>
            <a:ext cx="15406926" cy="34407509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750F-035A-4D64-A3BE-CB9F7B801768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750F-035A-4D64-A3BE-CB9F7B801768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8670" y="25912983"/>
            <a:ext cx="19892486" cy="8009127"/>
          </a:xfrm>
        </p:spPr>
        <p:txBody>
          <a:bodyPr anchor="t"/>
          <a:lstStyle>
            <a:lvl1pPr algn="l">
              <a:defRPr sz="159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848670" y="17091745"/>
            <a:ext cx="19892486" cy="8821238"/>
          </a:xfrm>
        </p:spPr>
        <p:txBody>
          <a:bodyPr anchor="b"/>
          <a:lstStyle>
            <a:lvl1pPr marL="0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1pPr>
            <a:lvl2pPr marL="1820799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64159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3pPr>
            <a:lvl4pPr marL="5462397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4pPr>
            <a:lvl5pPr marL="7283196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5pPr>
            <a:lvl6pPr marL="9103995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6pPr>
            <a:lvl7pPr marL="10924794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7pPr>
            <a:lvl8pPr marL="1274559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8pPr>
            <a:lvl9pPr marL="14566392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750F-035A-4D64-A3BE-CB9F7B801768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70146" y="9409327"/>
            <a:ext cx="10336292" cy="26613082"/>
          </a:xfrm>
        </p:spPr>
        <p:txBody>
          <a:bodyPr/>
          <a:lstStyle>
            <a:lvl1pPr>
              <a:defRPr sz="11200"/>
            </a:lvl1pPr>
            <a:lvl2pPr>
              <a:defRPr sz="9600"/>
            </a:lvl2pPr>
            <a:lvl3pPr>
              <a:defRPr sz="80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1896487" y="9409327"/>
            <a:ext cx="10336292" cy="26613082"/>
          </a:xfrm>
        </p:spPr>
        <p:txBody>
          <a:bodyPr/>
          <a:lstStyle>
            <a:lvl1pPr>
              <a:defRPr sz="11200"/>
            </a:lvl1pPr>
            <a:lvl2pPr>
              <a:defRPr sz="9600"/>
            </a:lvl2pPr>
            <a:lvl3pPr>
              <a:defRPr sz="80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750F-035A-4D64-A3BE-CB9F7B801768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70146" y="9026606"/>
            <a:ext cx="10340356" cy="3761860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0799" indent="0">
              <a:buNone/>
              <a:defRPr sz="8000" b="1"/>
            </a:lvl2pPr>
            <a:lvl3pPr marL="3641598" indent="0">
              <a:buNone/>
              <a:defRPr sz="7200" b="1"/>
            </a:lvl3pPr>
            <a:lvl4pPr marL="5462397" indent="0">
              <a:buNone/>
              <a:defRPr sz="6400" b="1"/>
            </a:lvl4pPr>
            <a:lvl5pPr marL="7283196" indent="0">
              <a:buNone/>
              <a:defRPr sz="6400" b="1"/>
            </a:lvl5pPr>
            <a:lvl6pPr marL="9103995" indent="0">
              <a:buNone/>
              <a:defRPr sz="6400" b="1"/>
            </a:lvl6pPr>
            <a:lvl7pPr marL="10924794" indent="0">
              <a:buNone/>
              <a:defRPr sz="6400" b="1"/>
            </a:lvl7pPr>
            <a:lvl8pPr marL="12745593" indent="0">
              <a:buNone/>
              <a:defRPr sz="6400" b="1"/>
            </a:lvl8pPr>
            <a:lvl9pPr marL="14566392" indent="0">
              <a:buNone/>
              <a:defRPr sz="64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170146" y="12788467"/>
            <a:ext cx="10340356" cy="23233939"/>
          </a:xfrm>
        </p:spPr>
        <p:txBody>
          <a:bodyPr/>
          <a:lstStyle>
            <a:lvl1pPr>
              <a:defRPr sz="9600"/>
            </a:lvl1pPr>
            <a:lvl2pPr>
              <a:defRPr sz="8000"/>
            </a:lvl2pPr>
            <a:lvl3pPr>
              <a:defRPr sz="720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11888362" y="9026606"/>
            <a:ext cx="10344418" cy="3761860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0799" indent="0">
              <a:buNone/>
              <a:defRPr sz="8000" b="1"/>
            </a:lvl2pPr>
            <a:lvl3pPr marL="3641598" indent="0">
              <a:buNone/>
              <a:defRPr sz="7200" b="1"/>
            </a:lvl3pPr>
            <a:lvl4pPr marL="5462397" indent="0">
              <a:buNone/>
              <a:defRPr sz="6400" b="1"/>
            </a:lvl4pPr>
            <a:lvl5pPr marL="7283196" indent="0">
              <a:buNone/>
              <a:defRPr sz="6400" b="1"/>
            </a:lvl5pPr>
            <a:lvl6pPr marL="9103995" indent="0">
              <a:buNone/>
              <a:defRPr sz="6400" b="1"/>
            </a:lvl6pPr>
            <a:lvl7pPr marL="10924794" indent="0">
              <a:buNone/>
              <a:defRPr sz="6400" b="1"/>
            </a:lvl7pPr>
            <a:lvl8pPr marL="12745593" indent="0">
              <a:buNone/>
              <a:defRPr sz="6400" b="1"/>
            </a:lvl8pPr>
            <a:lvl9pPr marL="14566392" indent="0">
              <a:buNone/>
              <a:defRPr sz="64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11888362" y="12788467"/>
            <a:ext cx="10344418" cy="23233939"/>
          </a:xfrm>
        </p:spPr>
        <p:txBody>
          <a:bodyPr/>
          <a:lstStyle>
            <a:lvl1pPr>
              <a:defRPr sz="9600"/>
            </a:lvl1pPr>
            <a:lvl2pPr>
              <a:defRPr sz="8000"/>
            </a:lvl2pPr>
            <a:lvl3pPr>
              <a:defRPr sz="720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750F-035A-4D64-A3BE-CB9F7B801768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750F-035A-4D64-A3BE-CB9F7B801768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750F-035A-4D64-A3BE-CB9F7B801768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0148" y="1605559"/>
            <a:ext cx="7699401" cy="6832962"/>
          </a:xfrm>
        </p:spPr>
        <p:txBody>
          <a:bodyPr anchor="b"/>
          <a:lstStyle>
            <a:lvl1pPr algn="l">
              <a:defRPr sz="8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49894" y="1605562"/>
            <a:ext cx="13082885" cy="34416846"/>
          </a:xfrm>
        </p:spPr>
        <p:txBody>
          <a:bodyPr/>
          <a:lstStyle>
            <a:lvl1pPr>
              <a:defRPr sz="12700"/>
            </a:lvl1pPr>
            <a:lvl2pPr>
              <a:defRPr sz="11200"/>
            </a:lvl2pPr>
            <a:lvl3pPr>
              <a:defRPr sz="96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70148" y="8438524"/>
            <a:ext cx="7699401" cy="27583885"/>
          </a:xfrm>
        </p:spPr>
        <p:txBody>
          <a:bodyPr/>
          <a:lstStyle>
            <a:lvl1pPr marL="0" indent="0">
              <a:buNone/>
              <a:defRPr sz="5600"/>
            </a:lvl1pPr>
            <a:lvl2pPr marL="1820799" indent="0">
              <a:buNone/>
              <a:defRPr sz="4800"/>
            </a:lvl2pPr>
            <a:lvl3pPr marL="3641598" indent="0">
              <a:buNone/>
              <a:defRPr sz="4000"/>
            </a:lvl3pPr>
            <a:lvl4pPr marL="5462397" indent="0">
              <a:buNone/>
              <a:defRPr sz="3600"/>
            </a:lvl4pPr>
            <a:lvl5pPr marL="7283196" indent="0">
              <a:buNone/>
              <a:defRPr sz="3600"/>
            </a:lvl5pPr>
            <a:lvl6pPr marL="9103995" indent="0">
              <a:buNone/>
              <a:defRPr sz="3600"/>
            </a:lvl6pPr>
            <a:lvl7pPr marL="10924794" indent="0">
              <a:buNone/>
              <a:defRPr sz="3600"/>
            </a:lvl7pPr>
            <a:lvl8pPr marL="12745593" indent="0">
              <a:buNone/>
              <a:defRPr sz="3600"/>
            </a:lvl8pPr>
            <a:lvl9pPr marL="14566392" indent="0">
              <a:buNone/>
              <a:defRPr sz="36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750F-035A-4D64-A3BE-CB9F7B801768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87137" y="28227972"/>
            <a:ext cx="14041755" cy="3332472"/>
          </a:xfrm>
        </p:spPr>
        <p:txBody>
          <a:bodyPr anchor="b"/>
          <a:lstStyle>
            <a:lvl1pPr algn="l">
              <a:defRPr sz="8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587137" y="3603174"/>
            <a:ext cx="14041755" cy="24195405"/>
          </a:xfrm>
        </p:spPr>
        <p:txBody>
          <a:bodyPr/>
          <a:lstStyle>
            <a:lvl1pPr marL="0" indent="0">
              <a:buNone/>
              <a:defRPr sz="12700"/>
            </a:lvl1pPr>
            <a:lvl2pPr marL="1820799" indent="0">
              <a:buNone/>
              <a:defRPr sz="11200"/>
            </a:lvl2pPr>
            <a:lvl3pPr marL="3641598" indent="0">
              <a:buNone/>
              <a:defRPr sz="9600"/>
            </a:lvl3pPr>
            <a:lvl4pPr marL="5462397" indent="0">
              <a:buNone/>
              <a:defRPr sz="8000"/>
            </a:lvl4pPr>
            <a:lvl5pPr marL="7283196" indent="0">
              <a:buNone/>
              <a:defRPr sz="8000"/>
            </a:lvl5pPr>
            <a:lvl6pPr marL="9103995" indent="0">
              <a:buNone/>
              <a:defRPr sz="8000"/>
            </a:lvl6pPr>
            <a:lvl7pPr marL="10924794" indent="0">
              <a:buNone/>
              <a:defRPr sz="8000"/>
            </a:lvl7pPr>
            <a:lvl8pPr marL="12745593" indent="0">
              <a:buNone/>
              <a:defRPr sz="8000"/>
            </a:lvl8pPr>
            <a:lvl9pPr marL="14566392" indent="0">
              <a:buNone/>
              <a:defRPr sz="8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87137" y="31560444"/>
            <a:ext cx="14041755" cy="4732663"/>
          </a:xfrm>
        </p:spPr>
        <p:txBody>
          <a:bodyPr/>
          <a:lstStyle>
            <a:lvl1pPr marL="0" indent="0">
              <a:buNone/>
              <a:defRPr sz="5600"/>
            </a:lvl1pPr>
            <a:lvl2pPr marL="1820799" indent="0">
              <a:buNone/>
              <a:defRPr sz="4800"/>
            </a:lvl2pPr>
            <a:lvl3pPr marL="3641598" indent="0">
              <a:buNone/>
              <a:defRPr sz="4000"/>
            </a:lvl3pPr>
            <a:lvl4pPr marL="5462397" indent="0">
              <a:buNone/>
              <a:defRPr sz="3600"/>
            </a:lvl4pPr>
            <a:lvl5pPr marL="7283196" indent="0">
              <a:buNone/>
              <a:defRPr sz="3600"/>
            </a:lvl5pPr>
            <a:lvl6pPr marL="9103995" indent="0">
              <a:buNone/>
              <a:defRPr sz="3600"/>
            </a:lvl6pPr>
            <a:lvl7pPr marL="10924794" indent="0">
              <a:buNone/>
              <a:defRPr sz="3600"/>
            </a:lvl7pPr>
            <a:lvl8pPr marL="12745593" indent="0">
              <a:buNone/>
              <a:defRPr sz="3600"/>
            </a:lvl8pPr>
            <a:lvl9pPr marL="14566392" indent="0">
              <a:buNone/>
              <a:defRPr sz="36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F750F-035A-4D64-A3BE-CB9F7B801768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170146" y="1614897"/>
            <a:ext cx="21062633" cy="6720946"/>
          </a:xfrm>
          <a:prstGeom prst="rect">
            <a:avLst/>
          </a:prstGeom>
        </p:spPr>
        <p:txBody>
          <a:bodyPr vert="horz" lIns="364160" tIns="182080" rIns="364160" bIns="18208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70146" y="9409327"/>
            <a:ext cx="21062633" cy="26613082"/>
          </a:xfrm>
          <a:prstGeom prst="rect">
            <a:avLst/>
          </a:prstGeom>
        </p:spPr>
        <p:txBody>
          <a:bodyPr vert="horz" lIns="364160" tIns="182080" rIns="364160" bIns="18208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170146" y="37375929"/>
            <a:ext cx="5460683" cy="2146969"/>
          </a:xfrm>
          <a:prstGeom prst="rect">
            <a:avLst/>
          </a:prstGeom>
        </p:spPr>
        <p:txBody>
          <a:bodyPr vert="horz" lIns="364160" tIns="182080" rIns="364160" bIns="18208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F750F-035A-4D64-A3BE-CB9F7B801768}" type="datetimeFigureOut">
              <a:rPr lang="pt-BR" smtClean="0"/>
              <a:t>04/11/2025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7996000" y="37375929"/>
            <a:ext cx="7410926" cy="2146969"/>
          </a:xfrm>
          <a:prstGeom prst="rect">
            <a:avLst/>
          </a:prstGeom>
        </p:spPr>
        <p:txBody>
          <a:bodyPr vert="horz" lIns="364160" tIns="182080" rIns="364160" bIns="18208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6772096" y="37375929"/>
            <a:ext cx="5460683" cy="2146969"/>
          </a:xfrm>
          <a:prstGeom prst="rect">
            <a:avLst/>
          </a:prstGeom>
        </p:spPr>
        <p:txBody>
          <a:bodyPr vert="horz" lIns="364160" tIns="182080" rIns="364160" bIns="18208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DC2B4-8465-4818-BCBB-389C51CB716D}" type="slidenum">
              <a:rPr lang="pt-BR" smtClean="0"/>
              <a:t>‹nº›</a:t>
            </a:fld>
            <a:endParaRPr lang="pt-BR"/>
          </a:p>
        </p:txBody>
      </p:sp>
      <p:pic>
        <p:nvPicPr>
          <p:cNvPr id="1026" name="Picture 2" descr="C:\Users\rao656402\Desktop\banner.png"/>
          <p:cNvPicPr>
            <a:picLocks noChangeAspect="1" noChangeArrowheads="1"/>
          </p:cNvPicPr>
          <p:nvPr userDrawn="1"/>
        </p:nvPicPr>
        <p:blipFill>
          <a:blip r:embed="rId13" cstate="print"/>
          <a:stretch>
            <a:fillRect/>
          </a:stretch>
        </p:blipFill>
        <p:spPr bwMode="auto">
          <a:xfrm>
            <a:off x="1641" y="4763"/>
            <a:ext cx="23399643" cy="403161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641598" rtl="0" eaLnBrk="1" latinLnBrk="0" hangingPunct="1">
        <a:spcBef>
          <a:spcPct val="0"/>
        </a:spcBef>
        <a:buNone/>
        <a:defRPr sz="17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65599" indent="-1365599" algn="l" defTabSz="3641598" rtl="0" eaLnBrk="1" latinLnBrk="0" hangingPunct="1">
        <a:spcBef>
          <a:spcPct val="20000"/>
        </a:spcBef>
        <a:buFont typeface="Arial" pitchFamily="34" charset="0"/>
        <a:buChar char="•"/>
        <a:defRPr sz="12700" kern="1200">
          <a:solidFill>
            <a:schemeClr val="tx1"/>
          </a:solidFill>
          <a:latin typeface="+mn-lt"/>
          <a:ea typeface="+mn-ea"/>
          <a:cs typeface="+mn-cs"/>
        </a:defRPr>
      </a:lvl1pPr>
      <a:lvl2pPr marL="2958798" indent="-1137999" algn="l" defTabSz="3641598" rtl="0" eaLnBrk="1" latinLnBrk="0" hangingPunct="1">
        <a:spcBef>
          <a:spcPct val="20000"/>
        </a:spcBef>
        <a:buFont typeface="Arial" pitchFamily="34" charset="0"/>
        <a:buChar char="–"/>
        <a:defRPr sz="11200" kern="1200">
          <a:solidFill>
            <a:schemeClr val="tx1"/>
          </a:solidFill>
          <a:latin typeface="+mn-lt"/>
          <a:ea typeface="+mn-ea"/>
          <a:cs typeface="+mn-cs"/>
        </a:defRPr>
      </a:lvl2pPr>
      <a:lvl3pPr marL="4551998" indent="-910400" algn="l" defTabSz="364159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6372797" indent="-910400" algn="l" defTabSz="3641598" rtl="0" eaLnBrk="1" latinLnBrk="0" hangingPunct="1">
        <a:spcBef>
          <a:spcPct val="20000"/>
        </a:spcBef>
        <a:buFont typeface="Arial" pitchFamily="34" charset="0"/>
        <a:buChar char="–"/>
        <a:defRPr sz="8000" kern="1200">
          <a:solidFill>
            <a:schemeClr val="tx1"/>
          </a:solidFill>
          <a:latin typeface="+mn-lt"/>
          <a:ea typeface="+mn-ea"/>
          <a:cs typeface="+mn-cs"/>
        </a:defRPr>
      </a:lvl4pPr>
      <a:lvl5pPr marL="8193596" indent="-910400" algn="l" defTabSz="3641598" rtl="0" eaLnBrk="1" latinLnBrk="0" hangingPunct="1">
        <a:spcBef>
          <a:spcPct val="20000"/>
        </a:spcBef>
        <a:buFont typeface="Arial" pitchFamily="34" charset="0"/>
        <a:buChar char="»"/>
        <a:defRPr sz="8000" kern="1200">
          <a:solidFill>
            <a:schemeClr val="tx1"/>
          </a:solidFill>
          <a:latin typeface="+mn-lt"/>
          <a:ea typeface="+mn-ea"/>
          <a:cs typeface="+mn-cs"/>
        </a:defRPr>
      </a:lvl5pPr>
      <a:lvl6pPr marL="10014395" indent="-910400" algn="l" defTabSz="364159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6pPr>
      <a:lvl7pPr marL="11835194" indent="-910400" algn="l" defTabSz="364159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7pPr>
      <a:lvl8pPr marL="13655993" indent="-910400" algn="l" defTabSz="364159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8pPr>
      <a:lvl9pPr marL="15476792" indent="-910400" algn="l" defTabSz="364159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364159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0799" algn="l" defTabSz="364159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41598" algn="l" defTabSz="364159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62397" algn="l" defTabSz="364159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283196" algn="l" defTabSz="364159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03995" algn="l" defTabSz="364159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24794" algn="l" defTabSz="364159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745593" algn="l" defTabSz="364159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566392" algn="l" defTabSz="364159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gov.br/saude/pt-br/centrais-de-conteudo/publicacoes/svsa/vacinacao-imunizacao-pni/programa-nacional-de-imunizacoes-50-anos.pdf/view?utm_source=chatgpt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4"/>
          <p:cNvSpPr/>
          <p:nvPr/>
        </p:nvSpPr>
        <p:spPr>
          <a:xfrm>
            <a:off x="1060044" y="9865692"/>
            <a:ext cx="9577538" cy="1050721"/>
          </a:xfrm>
          <a:custGeom>
            <a:avLst/>
            <a:gdLst/>
            <a:ahLst/>
            <a:cxnLst/>
            <a:rect l="l" t="t" r="r" b="b"/>
            <a:pathLst>
              <a:path w="788275" h="115581">
                <a:moveTo>
                  <a:pt x="0" y="0"/>
                </a:moveTo>
                <a:lnTo>
                  <a:pt x="788275" y="0"/>
                </a:lnTo>
                <a:lnTo>
                  <a:pt x="788275" y="115581"/>
                </a:lnTo>
                <a:lnTo>
                  <a:pt x="0" y="115581"/>
                </a:lnTo>
                <a:close/>
              </a:path>
            </a:pathLst>
          </a:custGeom>
          <a:solidFill>
            <a:srgbClr val="3E4094"/>
          </a:solidFill>
        </p:spPr>
      </p:sp>
      <p:sp>
        <p:nvSpPr>
          <p:cNvPr id="5" name="TextBox 16"/>
          <p:cNvSpPr txBox="1"/>
          <p:nvPr/>
        </p:nvSpPr>
        <p:spPr>
          <a:xfrm>
            <a:off x="1060045" y="11089829"/>
            <a:ext cx="9649072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28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          Garantir a atualização vacinal dos estudantes da rede pública municipal por meio da integração entre as secretarias de saúde, educação e assistência.</a:t>
            </a:r>
            <a:endParaRPr dirty="0"/>
          </a:p>
        </p:txBody>
      </p:sp>
      <p:sp>
        <p:nvSpPr>
          <p:cNvPr id="6" name="TextBox 17"/>
          <p:cNvSpPr txBox="1"/>
          <p:nvPr/>
        </p:nvSpPr>
        <p:spPr>
          <a:xfrm>
            <a:off x="1060044" y="9937701"/>
            <a:ext cx="948929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000" dirty="0">
                <a:solidFill>
                  <a:srgbClr val="FFFFFF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OBJETIVO DA EXPERIÊNCIA</a:t>
            </a:r>
          </a:p>
        </p:txBody>
      </p:sp>
      <p:sp>
        <p:nvSpPr>
          <p:cNvPr id="10" name="TextBox 55"/>
          <p:cNvSpPr txBox="1"/>
          <p:nvPr/>
        </p:nvSpPr>
        <p:spPr>
          <a:xfrm>
            <a:off x="1836366" y="4388356"/>
            <a:ext cx="21098344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800" b="1" dirty="0">
                <a:solidFill>
                  <a:srgbClr val="0089CD"/>
                </a:solidFill>
                <a:latin typeface="Montserrat" pitchFamily="2" charset="0"/>
              </a:rPr>
              <a:t>DECLARAÇÃO DE VACINAÇÃO ATUALIZADA (DVA): A ESTRATÉGIA DE INTEGRAÇÃO ENTRE SAÚDE, EDUCAÇÃO E ASSISTÊNCIA SOCIAL NO MUNICÍPIO DE MORENO-PE.</a:t>
            </a:r>
          </a:p>
          <a:p>
            <a:pPr algn="ctr"/>
            <a:endParaRPr lang="en-US" sz="4800" b="1" dirty="0">
              <a:solidFill>
                <a:srgbClr val="0089CD"/>
              </a:solidFill>
              <a:latin typeface="Montserrat" pitchFamily="2" charset="0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2" name="TextBox 57"/>
          <p:cNvSpPr txBox="1"/>
          <p:nvPr/>
        </p:nvSpPr>
        <p:spPr>
          <a:xfrm>
            <a:off x="756246" y="7997030"/>
            <a:ext cx="21674408" cy="1220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2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¹ </a:t>
            </a:r>
            <a:r>
              <a:rPr lang="en-US" sz="2400" dirty="0" err="1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Secretaria</a:t>
            </a:r>
            <a:r>
              <a:rPr lang="en-US" sz="24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 Municipal de Saúde de Moreno, Moreno, Pernambuco.</a:t>
            </a:r>
          </a:p>
          <a:p>
            <a:pPr algn="ctr">
              <a:lnSpc>
                <a:spcPts val="512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*Autor </a:t>
            </a:r>
            <a:r>
              <a:rPr lang="en-US" sz="2400" dirty="0" err="1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correspondente</a:t>
            </a:r>
            <a:r>
              <a:rPr lang="en-US" sz="24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: merciamrodrigues@gmail.com</a:t>
            </a:r>
          </a:p>
        </p:txBody>
      </p:sp>
      <p:sp>
        <p:nvSpPr>
          <p:cNvPr id="15" name="Freeform 14"/>
          <p:cNvSpPr/>
          <p:nvPr/>
        </p:nvSpPr>
        <p:spPr>
          <a:xfrm>
            <a:off x="1044278" y="17354525"/>
            <a:ext cx="9577538" cy="1050721"/>
          </a:xfrm>
          <a:custGeom>
            <a:avLst/>
            <a:gdLst/>
            <a:ahLst/>
            <a:cxnLst/>
            <a:rect l="l" t="t" r="r" b="b"/>
            <a:pathLst>
              <a:path w="788275" h="115581">
                <a:moveTo>
                  <a:pt x="0" y="0"/>
                </a:moveTo>
                <a:lnTo>
                  <a:pt x="788275" y="0"/>
                </a:lnTo>
                <a:lnTo>
                  <a:pt x="788275" y="115581"/>
                </a:lnTo>
                <a:lnTo>
                  <a:pt x="0" y="115581"/>
                </a:lnTo>
                <a:close/>
              </a:path>
            </a:pathLst>
          </a:custGeom>
          <a:solidFill>
            <a:srgbClr val="3E4094"/>
          </a:solidFill>
        </p:spPr>
      </p:sp>
      <p:sp>
        <p:nvSpPr>
          <p:cNvPr id="16" name="TextBox 16"/>
          <p:cNvSpPr txBox="1"/>
          <p:nvPr/>
        </p:nvSpPr>
        <p:spPr>
          <a:xfrm>
            <a:off x="1044279" y="18578662"/>
            <a:ext cx="9649072" cy="584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28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          A estratégia DVA (Declaração de Vacinação Atualizada) articula as equipes da Atenção Básica, as escolas municipais por meio da Secretaria de Educação e a Secretaria de Assistência Social para revisar cadernetas, aplicar vacinas faltosas nos estudantes e orientar as famílias quanto a vacinação. Em 2024, foram entregues 644 </a:t>
            </a:r>
            <a:r>
              <a:rPr lang="pt-BR" sz="2800" dirty="0" err="1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DVAs</a:t>
            </a:r>
            <a:r>
              <a:rPr lang="pt-BR" sz="28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 atualizadas. Em 2025, as ações estão sendo ampliadas com triagens escolares, campanhas educativas e monitoramento contínuo da situação vacinal dos estudantes.</a:t>
            </a:r>
            <a:endParaRPr lang="en-US" sz="2800" dirty="0">
              <a:solidFill>
                <a:srgbClr val="000000"/>
              </a:solidFill>
              <a:latin typeface="Montserrat" pitchFamily="2" charset="0"/>
              <a:ea typeface="Open Sans"/>
              <a:cs typeface="Open Sans"/>
              <a:sym typeface="Open Sans"/>
            </a:endParaRPr>
          </a:p>
          <a:p>
            <a:pPr algn="just"/>
            <a:endParaRPr lang="en-US" sz="2800" dirty="0">
              <a:solidFill>
                <a:srgbClr val="000000"/>
              </a:solidFill>
              <a:latin typeface="Montserrat" pitchFamily="2" charset="0"/>
              <a:ea typeface="Open Sans"/>
              <a:cs typeface="Open Sans"/>
              <a:sym typeface="Open Sans"/>
            </a:endParaRPr>
          </a:p>
          <a:p>
            <a:pPr algn="ctr"/>
            <a:endParaRPr dirty="0"/>
          </a:p>
        </p:txBody>
      </p:sp>
      <p:sp>
        <p:nvSpPr>
          <p:cNvPr id="17" name="TextBox 17"/>
          <p:cNvSpPr txBox="1"/>
          <p:nvPr/>
        </p:nvSpPr>
        <p:spPr>
          <a:xfrm>
            <a:off x="1044278" y="17426534"/>
            <a:ext cx="9849330" cy="760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000" dirty="0">
                <a:solidFill>
                  <a:srgbClr val="FFFFFF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DESCRIÇÃO DA EXPERIÊNCIA</a:t>
            </a:r>
          </a:p>
        </p:txBody>
      </p:sp>
      <p:sp>
        <p:nvSpPr>
          <p:cNvPr id="18" name="Freeform 14"/>
          <p:cNvSpPr/>
          <p:nvPr/>
        </p:nvSpPr>
        <p:spPr>
          <a:xfrm>
            <a:off x="972270" y="23475205"/>
            <a:ext cx="9577538" cy="1050721"/>
          </a:xfrm>
          <a:custGeom>
            <a:avLst/>
            <a:gdLst/>
            <a:ahLst/>
            <a:cxnLst/>
            <a:rect l="l" t="t" r="r" b="b"/>
            <a:pathLst>
              <a:path w="788275" h="115581">
                <a:moveTo>
                  <a:pt x="0" y="0"/>
                </a:moveTo>
                <a:lnTo>
                  <a:pt x="788275" y="0"/>
                </a:lnTo>
                <a:lnTo>
                  <a:pt x="788275" y="115581"/>
                </a:lnTo>
                <a:lnTo>
                  <a:pt x="0" y="115581"/>
                </a:lnTo>
                <a:close/>
              </a:path>
            </a:pathLst>
          </a:custGeom>
          <a:solidFill>
            <a:srgbClr val="3E4094"/>
          </a:solidFill>
        </p:spPr>
      </p:sp>
      <p:sp>
        <p:nvSpPr>
          <p:cNvPr id="19" name="TextBox 16"/>
          <p:cNvSpPr txBox="1"/>
          <p:nvPr/>
        </p:nvSpPr>
        <p:spPr>
          <a:xfrm>
            <a:off x="972271" y="24627333"/>
            <a:ext cx="9649072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28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          A experiência evidenciou que o êxito das ações de imunização se fortaleceu a partir da comunicação e articulação entre as secretarias de saúde, educação e assistência social, além da presença ativa das equipes de saúde nas escolas. Observou-se que a combinação entre campanhas de vacinação e busca ativa garante melhores resultados, fortalecendo o vínculo com as famílias e ampliando o alcance das ações preventivas.</a:t>
            </a:r>
            <a:endParaRPr sz="2800" dirty="0">
              <a:solidFill>
                <a:srgbClr val="000000"/>
              </a:solidFill>
              <a:latin typeface="Montserrat" pitchFamily="2" charset="0"/>
              <a:ea typeface="Open Sans"/>
              <a:cs typeface="Open Sans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972270" y="23547214"/>
            <a:ext cx="9849330" cy="760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APRENDIZADO E ANÁLISE CRÍTICA</a:t>
            </a:r>
          </a:p>
        </p:txBody>
      </p:sp>
      <p:sp>
        <p:nvSpPr>
          <p:cNvPr id="48" name="Freeform 14"/>
          <p:cNvSpPr/>
          <p:nvPr/>
        </p:nvSpPr>
        <p:spPr>
          <a:xfrm>
            <a:off x="12493550" y="9891331"/>
            <a:ext cx="9577538" cy="1050721"/>
          </a:xfrm>
          <a:custGeom>
            <a:avLst/>
            <a:gdLst/>
            <a:ahLst/>
            <a:cxnLst/>
            <a:rect l="l" t="t" r="r" b="b"/>
            <a:pathLst>
              <a:path w="788275" h="115581">
                <a:moveTo>
                  <a:pt x="0" y="0"/>
                </a:moveTo>
                <a:lnTo>
                  <a:pt x="788275" y="0"/>
                </a:lnTo>
                <a:lnTo>
                  <a:pt x="788275" y="115581"/>
                </a:lnTo>
                <a:lnTo>
                  <a:pt x="0" y="115581"/>
                </a:lnTo>
                <a:close/>
              </a:path>
            </a:pathLst>
          </a:custGeom>
          <a:solidFill>
            <a:srgbClr val="3E4094"/>
          </a:solidFill>
        </p:spPr>
      </p:sp>
      <p:sp>
        <p:nvSpPr>
          <p:cNvPr id="49" name="TextBox 16"/>
          <p:cNvSpPr txBox="1"/>
          <p:nvPr/>
        </p:nvSpPr>
        <p:spPr>
          <a:xfrm>
            <a:off x="12493551" y="11115468"/>
            <a:ext cx="9649072" cy="6396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5486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Promover a atualização das cadernetas de vacinação;</a:t>
            </a:r>
          </a:p>
          <a:p>
            <a:pPr marL="457200" indent="-457200" algn="just">
              <a:lnSpc>
                <a:spcPts val="5486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Fortalecer a articulação intersetorial entre saúde, educação e assistência; </a:t>
            </a:r>
          </a:p>
          <a:p>
            <a:pPr marL="457200" indent="-457200" algn="just">
              <a:lnSpc>
                <a:spcPts val="5486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Sensibilizar famílias sobre imunização; </a:t>
            </a:r>
          </a:p>
          <a:p>
            <a:pPr marL="457200" indent="-457200" algn="just">
              <a:lnSpc>
                <a:spcPts val="5486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Garantir o acompanhamento contínuo dos alunos em situação de vulnerabilidade social.</a:t>
            </a:r>
            <a:endParaRPr lang="en-US" sz="2800" dirty="0">
              <a:solidFill>
                <a:srgbClr val="000000"/>
              </a:solidFill>
              <a:latin typeface="Montserrat" pitchFamily="2" charset="0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5486"/>
              </a:lnSpc>
            </a:pPr>
            <a:endParaRPr lang="en-US" sz="2800" dirty="0">
              <a:solidFill>
                <a:srgbClr val="000000"/>
              </a:solidFill>
              <a:latin typeface="Montserrat" pitchFamily="2" charset="0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5337"/>
              </a:lnSpc>
            </a:pPr>
            <a:endParaRPr dirty="0"/>
          </a:p>
        </p:txBody>
      </p:sp>
      <p:sp>
        <p:nvSpPr>
          <p:cNvPr id="50" name="TextBox 17"/>
          <p:cNvSpPr txBox="1"/>
          <p:nvPr/>
        </p:nvSpPr>
        <p:spPr>
          <a:xfrm>
            <a:off x="12493550" y="9963340"/>
            <a:ext cx="9489290" cy="742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000" dirty="0">
                <a:solidFill>
                  <a:srgbClr val="FFFFFF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OBJETIVOS</a:t>
            </a:r>
          </a:p>
        </p:txBody>
      </p:sp>
      <p:sp>
        <p:nvSpPr>
          <p:cNvPr id="51" name="Freeform 14"/>
          <p:cNvSpPr/>
          <p:nvPr/>
        </p:nvSpPr>
        <p:spPr>
          <a:xfrm>
            <a:off x="12477784" y="17380164"/>
            <a:ext cx="9577538" cy="1050721"/>
          </a:xfrm>
          <a:custGeom>
            <a:avLst/>
            <a:gdLst/>
            <a:ahLst/>
            <a:cxnLst/>
            <a:rect l="l" t="t" r="r" b="b"/>
            <a:pathLst>
              <a:path w="788275" h="115581">
                <a:moveTo>
                  <a:pt x="0" y="0"/>
                </a:moveTo>
                <a:lnTo>
                  <a:pt x="788275" y="0"/>
                </a:lnTo>
                <a:lnTo>
                  <a:pt x="788275" y="115581"/>
                </a:lnTo>
                <a:lnTo>
                  <a:pt x="0" y="115581"/>
                </a:lnTo>
                <a:close/>
              </a:path>
            </a:pathLst>
          </a:custGeom>
          <a:solidFill>
            <a:srgbClr val="3E4094"/>
          </a:solidFill>
        </p:spPr>
      </p:sp>
      <p:sp>
        <p:nvSpPr>
          <p:cNvPr id="52" name="TextBox 16"/>
          <p:cNvSpPr txBox="1"/>
          <p:nvPr/>
        </p:nvSpPr>
        <p:spPr>
          <a:xfrm>
            <a:off x="12477785" y="18604301"/>
            <a:ext cx="9649072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          </a:t>
            </a:r>
            <a:r>
              <a:rPr lang="pt-BR" sz="28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Em 2024, 644 estudantes receberam Declarações de Vacinação Atualizadas (DVA), representando expressivo avanço na cobertura vacinal escolar dentro do município. Nesse projeto os estudantes só serão matriculados nas escolas municipais se apresentarem a DVA. Desta forma, ocorreu aumento da adesão familiar e fortalecimento da parceria entre as secretarias. A integração ampliou o controle vacinal, reduziu pendências e promoveu um ambiente escolar mais saudável e seguro.</a:t>
            </a:r>
            <a:endParaRPr sz="2800" dirty="0">
              <a:solidFill>
                <a:srgbClr val="000000"/>
              </a:solidFill>
              <a:latin typeface="Montserrat" pitchFamily="2" charset="0"/>
              <a:ea typeface="Open Sans"/>
              <a:cs typeface="Open Sans"/>
            </a:endParaRPr>
          </a:p>
        </p:txBody>
      </p:sp>
      <p:sp>
        <p:nvSpPr>
          <p:cNvPr id="53" name="TextBox 17"/>
          <p:cNvSpPr txBox="1"/>
          <p:nvPr/>
        </p:nvSpPr>
        <p:spPr>
          <a:xfrm>
            <a:off x="12477784" y="17452173"/>
            <a:ext cx="9849330" cy="760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RESULTADOS</a:t>
            </a:r>
          </a:p>
        </p:txBody>
      </p:sp>
      <p:sp>
        <p:nvSpPr>
          <p:cNvPr id="54" name="Freeform 14"/>
          <p:cNvSpPr/>
          <p:nvPr/>
        </p:nvSpPr>
        <p:spPr>
          <a:xfrm>
            <a:off x="12405776" y="23500844"/>
            <a:ext cx="9577538" cy="1050721"/>
          </a:xfrm>
          <a:custGeom>
            <a:avLst/>
            <a:gdLst/>
            <a:ahLst/>
            <a:cxnLst/>
            <a:rect l="l" t="t" r="r" b="b"/>
            <a:pathLst>
              <a:path w="788275" h="115581">
                <a:moveTo>
                  <a:pt x="0" y="0"/>
                </a:moveTo>
                <a:lnTo>
                  <a:pt x="788275" y="0"/>
                </a:lnTo>
                <a:lnTo>
                  <a:pt x="788275" y="115581"/>
                </a:lnTo>
                <a:lnTo>
                  <a:pt x="0" y="115581"/>
                </a:lnTo>
                <a:close/>
              </a:path>
            </a:pathLst>
          </a:custGeom>
          <a:solidFill>
            <a:srgbClr val="3E4094"/>
          </a:solidFill>
        </p:spPr>
      </p:sp>
      <p:sp>
        <p:nvSpPr>
          <p:cNvPr id="55" name="TextBox 16"/>
          <p:cNvSpPr txBox="1"/>
          <p:nvPr/>
        </p:nvSpPr>
        <p:spPr>
          <a:xfrm>
            <a:off x="12405777" y="24652972"/>
            <a:ext cx="9649072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28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          A continuidade do projeto em 2025 reforça a importância da integração intersetorial como política permanente. Recomenda-se ampliar o uso de sistemas digitais para monitoramento vacinal, intensificar ações de sensibilização familiar e consolidar o DVA como indicador municipal de promoção da saúde e proteção da infância e juventude.</a:t>
            </a:r>
            <a:endParaRPr sz="2800" dirty="0">
              <a:solidFill>
                <a:srgbClr val="000000"/>
              </a:solidFill>
              <a:latin typeface="Montserrat" pitchFamily="2" charset="0"/>
              <a:ea typeface="Open Sans"/>
              <a:cs typeface="Open Sans"/>
            </a:endParaRPr>
          </a:p>
        </p:txBody>
      </p:sp>
      <p:sp>
        <p:nvSpPr>
          <p:cNvPr id="56" name="TextBox 17"/>
          <p:cNvSpPr txBox="1"/>
          <p:nvPr/>
        </p:nvSpPr>
        <p:spPr>
          <a:xfrm>
            <a:off x="12405776" y="23572853"/>
            <a:ext cx="984933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CONCLUSÃO E/OU RECOMENDAÇÕES</a:t>
            </a:r>
          </a:p>
        </p:txBody>
      </p:sp>
      <p:sp>
        <p:nvSpPr>
          <p:cNvPr id="57" name="TextBox 58"/>
          <p:cNvSpPr txBox="1"/>
          <p:nvPr/>
        </p:nvSpPr>
        <p:spPr>
          <a:xfrm>
            <a:off x="4284638" y="30761751"/>
            <a:ext cx="14830893" cy="77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572" b="1" dirty="0" err="1">
                <a:solidFill>
                  <a:srgbClr val="000000"/>
                </a:solidFill>
                <a:latin typeface="Montserrat" pitchFamily="2" charset="0"/>
                <a:ea typeface="League Spartan"/>
                <a:cs typeface="League Spartan"/>
                <a:sym typeface="League Spartan"/>
              </a:rPr>
              <a:t>Referências</a:t>
            </a:r>
            <a:endParaRPr lang="en-US" sz="4572" b="1" dirty="0">
              <a:solidFill>
                <a:srgbClr val="000000"/>
              </a:solidFill>
              <a:latin typeface="Montserrat" pitchFamily="2" charset="0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58" name="TextBox 59"/>
          <p:cNvSpPr txBox="1"/>
          <p:nvPr/>
        </p:nvSpPr>
        <p:spPr>
          <a:xfrm>
            <a:off x="1116286" y="32162227"/>
            <a:ext cx="9433048" cy="6616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23"/>
              </a:lnSpc>
              <a:spcBef>
                <a:spcPct val="0"/>
              </a:spcBef>
            </a:pPr>
            <a:r>
              <a:rPr lang="pt-BR" sz="24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SOUSA, J.C.L.; BARROS, R.J.F.; HOLANDA, J.R.C. et al. Reflexos e resultados do PNI desde sua implementação até o presente. </a:t>
            </a:r>
            <a:r>
              <a:rPr lang="pt-BR" sz="2400" i="1" dirty="0" err="1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Científic</a:t>
            </a:r>
            <a:r>
              <a:rPr lang="pt-BR" sz="2400" i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@ – </a:t>
            </a:r>
            <a:r>
              <a:rPr lang="pt-BR" sz="2400" i="1" dirty="0" err="1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Multidisciplinary</a:t>
            </a:r>
            <a:r>
              <a:rPr lang="pt-BR" sz="2400" i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 </a:t>
            </a:r>
            <a:r>
              <a:rPr lang="pt-BR" sz="2400" i="1" dirty="0" err="1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Journal</a:t>
            </a:r>
            <a:r>
              <a:rPr lang="pt-BR" sz="24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, v. 8, 2021. DOI: 10.37951/2358-260X.2021v8i2.5875.</a:t>
            </a:r>
          </a:p>
          <a:p>
            <a:pPr algn="just">
              <a:lnSpc>
                <a:spcPts val="4023"/>
              </a:lnSpc>
              <a:spcBef>
                <a:spcPct val="0"/>
              </a:spcBef>
            </a:pPr>
            <a:endParaRPr lang="pt-BR" sz="2400" dirty="0">
              <a:solidFill>
                <a:srgbClr val="000000"/>
              </a:solidFill>
              <a:latin typeface="Montserrat" pitchFamily="2" charset="0"/>
              <a:ea typeface="Open Sans"/>
              <a:cs typeface="Open Sans"/>
            </a:endParaRPr>
          </a:p>
          <a:p>
            <a:pPr algn="just">
              <a:lnSpc>
                <a:spcPts val="4023"/>
              </a:lnSpc>
              <a:spcBef>
                <a:spcPct val="0"/>
              </a:spcBef>
            </a:pPr>
            <a:r>
              <a:rPr lang="pt-BR" sz="24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BRASIL. Ministério da Saúde. </a:t>
            </a:r>
            <a:r>
              <a:rPr lang="pt-BR" sz="2400" i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Programa Nacional de Imunizações – 50 anos. </a:t>
            </a:r>
            <a:r>
              <a:rPr lang="pt-BR" sz="24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Brasília: Ministério da Saúde, 2024. Disponível em: </a:t>
            </a:r>
            <a:r>
              <a:rPr lang="pt-BR" sz="24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</a:t>
            </a:r>
            <a:r>
              <a:rPr lang="pt-BR" sz="2400" dirty="0" err="1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saude</a:t>
            </a:r>
            <a:r>
              <a:rPr lang="pt-BR" sz="24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2400" dirty="0" err="1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pt-br</a:t>
            </a:r>
            <a:r>
              <a:rPr lang="pt-BR" sz="24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/centrais-de-</a:t>
            </a:r>
            <a:r>
              <a:rPr lang="pt-BR" sz="2400" dirty="0" err="1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conteudo</a:t>
            </a:r>
            <a:r>
              <a:rPr lang="pt-BR" sz="24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2400" dirty="0" err="1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publicacoes</a:t>
            </a:r>
            <a:r>
              <a:rPr lang="pt-BR" sz="24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2400" dirty="0" err="1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svsa</a:t>
            </a:r>
            <a:r>
              <a:rPr lang="pt-BR" sz="24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pt-BR" sz="2400" dirty="0" err="1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vacinacao-imunizacao-pni</a:t>
            </a:r>
            <a:r>
              <a:rPr lang="pt-BR" sz="24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/programa-nacional-de-imunizacoes-50-anos.pdf/</a:t>
            </a:r>
            <a:r>
              <a:rPr lang="pt-BR" sz="2400" dirty="0" err="1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</a:t>
            </a:r>
            <a:r>
              <a:rPr lang="pt-BR" sz="24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. Acesso em: 8 out. 2025.</a:t>
            </a:r>
          </a:p>
          <a:p>
            <a:pPr algn="just">
              <a:lnSpc>
                <a:spcPts val="4023"/>
              </a:lnSpc>
              <a:spcBef>
                <a:spcPct val="0"/>
              </a:spcBef>
            </a:pPr>
            <a:endParaRPr lang="pt-BR" sz="2400" dirty="0">
              <a:solidFill>
                <a:srgbClr val="000000"/>
              </a:solidFill>
              <a:latin typeface="Montserrat" pitchFamily="2" charset="0"/>
              <a:ea typeface="Open Sans"/>
              <a:cs typeface="Open Sans"/>
            </a:endParaRPr>
          </a:p>
          <a:p>
            <a:pPr algn="just">
              <a:lnSpc>
                <a:spcPts val="4023"/>
              </a:lnSpc>
              <a:spcBef>
                <a:spcPct val="0"/>
              </a:spcBef>
            </a:pPr>
            <a:endParaRPr sz="2400" dirty="0">
              <a:latin typeface="Montserrat" pitchFamily="2" charset="0"/>
            </a:endParaRPr>
          </a:p>
        </p:txBody>
      </p:sp>
      <p:sp>
        <p:nvSpPr>
          <p:cNvPr id="59" name="TextBox 60"/>
          <p:cNvSpPr txBox="1"/>
          <p:nvPr/>
        </p:nvSpPr>
        <p:spPr>
          <a:xfrm>
            <a:off x="12277526" y="32116165"/>
            <a:ext cx="9721080" cy="5590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23"/>
              </a:lnSpc>
              <a:spcBef>
                <a:spcPct val="0"/>
              </a:spcBef>
            </a:pPr>
            <a:r>
              <a:rPr lang="pt-BR" sz="24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COSTA, M.D.H. Saúde e intersetorialidade: os desafios à articulação intersetorial entre saúde, habitação e saneamento. </a:t>
            </a:r>
            <a:r>
              <a:rPr lang="pt-BR" sz="2400" i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Revista de Políticas Públicas</a:t>
            </a:r>
            <a:r>
              <a:rPr lang="pt-BR" sz="24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, v. 22, p. 1311-1326, 2018. DOI: 10.18764/2178-2865.v22nEp1311-1326.</a:t>
            </a:r>
          </a:p>
          <a:p>
            <a:pPr algn="just">
              <a:lnSpc>
                <a:spcPts val="4023"/>
              </a:lnSpc>
              <a:spcBef>
                <a:spcPct val="0"/>
              </a:spcBef>
            </a:pPr>
            <a:endParaRPr lang="pt-BR" sz="2400" dirty="0">
              <a:solidFill>
                <a:srgbClr val="000000"/>
              </a:solidFill>
              <a:latin typeface="Montserrat" pitchFamily="2" charset="0"/>
              <a:ea typeface="Open Sans"/>
              <a:cs typeface="Open Sans"/>
            </a:endParaRPr>
          </a:p>
          <a:p>
            <a:pPr algn="just">
              <a:lnSpc>
                <a:spcPts val="4023"/>
              </a:lnSpc>
              <a:spcBef>
                <a:spcPct val="0"/>
              </a:spcBef>
            </a:pPr>
            <a:r>
              <a:rPr lang="pt-BR" sz="24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SANTOS, L.N.M.; OLIVEIRA, E.A.R. et al. Intersetorialidade e saúde na Estratégia Saúde da Família: revisão integrativa. </a:t>
            </a:r>
            <a:r>
              <a:rPr lang="pt-BR" sz="2400" i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Revista de Enfermagem UFPE </a:t>
            </a:r>
            <a:r>
              <a:rPr lang="pt-BR" sz="2400" i="1" dirty="0" err="1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On</a:t>
            </a:r>
            <a:r>
              <a:rPr lang="pt-BR" sz="2400" i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 </a:t>
            </a:r>
            <a:r>
              <a:rPr lang="pt-BR" sz="2400" i="1" dirty="0" err="1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Line</a:t>
            </a:r>
            <a:r>
              <a:rPr lang="pt-BR" sz="2400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, v. 7, n. 7, p. 486-487, 2013. DOI: 10.5205/1981-8963-v7i7a11745p4868-4874.</a:t>
            </a:r>
          </a:p>
          <a:p>
            <a:pPr algn="just">
              <a:lnSpc>
                <a:spcPts val="4023"/>
              </a:lnSpc>
              <a:spcBef>
                <a:spcPct val="0"/>
              </a:spcBef>
            </a:pPr>
            <a:endParaRPr lang="pt-BR" sz="2400" dirty="0">
              <a:solidFill>
                <a:srgbClr val="000000"/>
              </a:solidFill>
              <a:latin typeface="Montserrat" pitchFamily="2" charset="0"/>
              <a:ea typeface="Open Sans"/>
              <a:cs typeface="Open Sans"/>
            </a:endParaRPr>
          </a:p>
          <a:p>
            <a:pPr algn="just">
              <a:lnSpc>
                <a:spcPts val="4023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Montserrat" pitchFamily="2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2" name="TextBox 56">
            <a:extLst>
              <a:ext uri="{FF2B5EF4-FFF2-40B4-BE49-F238E27FC236}">
                <a16:creationId xmlns:a16="http://schemas.microsoft.com/office/drawing/2014/main" id="{50AE95C6-FC59-9C1D-6E30-7F7C690A2132}"/>
              </a:ext>
            </a:extLst>
          </p:cNvPr>
          <p:cNvSpPr txBox="1"/>
          <p:nvPr/>
        </p:nvSpPr>
        <p:spPr>
          <a:xfrm>
            <a:off x="1836366" y="6598423"/>
            <a:ext cx="20218483" cy="1323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6"/>
              </a:lnSpc>
              <a:spcBef>
                <a:spcPct val="0"/>
              </a:spcBef>
            </a:pPr>
            <a:r>
              <a:rPr lang="en-US" sz="3918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Mercia Maria Rodrigues Alves¹*, </a:t>
            </a:r>
            <a:r>
              <a:rPr lang="en-US" sz="2800" b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Leticia Maria Lemos dos Santos</a:t>
            </a:r>
            <a:r>
              <a:rPr lang="en-US" sz="2800" b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¹, </a:t>
            </a:r>
            <a:r>
              <a:rPr lang="pt-BR" sz="2800" b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Ramon Nascimento da Silva</a:t>
            </a:r>
            <a:r>
              <a:rPr lang="en-US" sz="2800" b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¹</a:t>
            </a:r>
            <a:r>
              <a:rPr lang="pt-BR" sz="2800" b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, </a:t>
            </a:r>
            <a:r>
              <a:rPr lang="en-US" sz="2800" b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Cristina Maria Tavares Gouveia</a:t>
            </a:r>
            <a:r>
              <a:rPr lang="en-US" sz="2800" b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¹</a:t>
            </a:r>
            <a:r>
              <a:rPr lang="en-US" sz="2800" b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, Michele Aparecida Negromonte</a:t>
            </a:r>
            <a:r>
              <a:rPr lang="en-US" sz="2800" b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¹</a:t>
            </a:r>
            <a:r>
              <a:rPr lang="en-US" sz="2800" b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</a:rPr>
              <a:t>, Saulo Ferreira da Silva</a:t>
            </a:r>
            <a:r>
              <a:rPr lang="en-US" sz="2800" b="1" dirty="0">
                <a:solidFill>
                  <a:srgbClr val="000000"/>
                </a:solidFill>
                <a:latin typeface="Montserrat" pitchFamily="2" charset="0"/>
                <a:ea typeface="Open Sans"/>
                <a:cs typeface="Open Sans"/>
                <a:sym typeface="Open Sans"/>
              </a:rPr>
              <a:t>¹.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6668B64-6184-CCDF-7051-126B9565A7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110"/>
          <a:stretch>
            <a:fillRect/>
          </a:stretch>
        </p:blipFill>
        <p:spPr>
          <a:xfrm>
            <a:off x="1267011" y="12934305"/>
            <a:ext cx="3543068" cy="377048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D7E0572-F03F-AB9D-47AC-A29737FBCF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393"/>
          <a:stretch>
            <a:fillRect/>
          </a:stretch>
        </p:blipFill>
        <p:spPr>
          <a:xfrm>
            <a:off x="5113911" y="12944523"/>
            <a:ext cx="5707689" cy="370745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649</Words>
  <Application>Microsoft Office PowerPoint</Application>
  <PresentationFormat>Personalizar</PresentationFormat>
  <Paragraphs>26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6" baseType="lpstr">
      <vt:lpstr>Arial</vt:lpstr>
      <vt:lpstr>Calibri</vt:lpstr>
      <vt:lpstr>Montserrat</vt:lpstr>
      <vt:lpstr>Open Sans</vt:lpstr>
      <vt:lpstr>Tema do Office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rao656402</dc:creator>
  <cp:lastModifiedBy>Andrea</cp:lastModifiedBy>
  <cp:revision>21</cp:revision>
  <dcterms:created xsi:type="dcterms:W3CDTF">2025-09-30T13:28:19Z</dcterms:created>
  <dcterms:modified xsi:type="dcterms:W3CDTF">2025-11-04T17:50:38Z</dcterms:modified>
</cp:coreProperties>
</file>