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5" d="100"/>
          <a:sy n="25" d="100"/>
        </p:scale>
        <p:origin x="1982" y="1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19044-ABA0-4863-8F62-324E15A663C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33650" y="1143000"/>
            <a:ext cx="179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CB7BC-AB92-42D1-97D5-67D85DB155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643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7297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881918"/>
            <a:ext cx="9649072" cy="4154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O objeto da experiência é a arbovirose, mais especificamente o mosquito da dengue, como grande problema de saúde pública.</a:t>
            </a:r>
          </a:p>
          <a:p>
            <a:r>
              <a:rPr lang="pt-BR" dirty="0"/>
              <a:t/>
            </a:r>
            <a:br>
              <a:rPr lang="pt-BR" dirty="0"/>
            </a:b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801798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404318" y="4198452"/>
            <a:ext cx="21134348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latin typeface="Montserrat"/>
              </a:rPr>
              <a:t>DIA “D” DE MOBILIZAÇÃO NACIONAL CONTRA O AEDES NAS ESCOLAS DOS MUNICÍPIOS DA II REGIONAL DE SAÚDE.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477215" y="5874624"/>
            <a:ext cx="22445737" cy="13267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latin typeface="Montserrat"/>
              </a:rPr>
              <a:t>Gina Cristina Freitas Farias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err="1">
                <a:latin typeface="Montserrat"/>
              </a:rPr>
              <a:t>Evaneide</a:t>
            </a:r>
            <a:r>
              <a:rPr lang="pt-BR" sz="2800" b="1" dirty="0">
                <a:latin typeface="Montserrat"/>
              </a:rPr>
              <a:t> Barros de Melo </a:t>
            </a:r>
            <a:r>
              <a:rPr lang="pt-BR" sz="2800" b="1" dirty="0" smtClean="0">
                <a:latin typeface="Montserrat"/>
              </a:rPr>
              <a:t>Araújo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latin typeface="Montserrat"/>
              </a:rPr>
              <a:t>Jole</a:t>
            </a:r>
            <a:r>
              <a:rPr lang="pt-BR" sz="2800" b="1" dirty="0">
                <a:latin typeface="Montserrat"/>
              </a:rPr>
              <a:t> Nunes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Vitória Maria da Conceição </a:t>
            </a:r>
            <a:r>
              <a:rPr lang="pt-BR" sz="2800" b="1" dirty="0" smtClean="0">
                <a:latin typeface="Montserrat"/>
              </a:rPr>
              <a:t>Rufino</a:t>
            </a:r>
            <a:r>
              <a:rPr lang="pt-BR" sz="2800" b="1" baseline="30000" dirty="0" smtClean="0">
                <a:latin typeface="Montserrat"/>
              </a:rPr>
              <a:t>4, </a:t>
            </a:r>
            <a:r>
              <a:rPr lang="pt-BR" sz="2800" b="1" dirty="0">
                <a:latin typeface="Montserrat"/>
              </a:rPr>
              <a:t>Ana Cristina Gomes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pt-BR" sz="2800" b="1" baseline="30000" dirty="0" smtClean="0">
                <a:latin typeface="Montserrat"/>
              </a:rPr>
              <a:t>5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sym typeface="Open Sans"/>
              </a:rPr>
              <a:t>, </a:t>
            </a:r>
            <a:r>
              <a:rPr lang="pt-BR" sz="2800" b="1" dirty="0" err="1">
                <a:latin typeface="Montserrat"/>
              </a:rPr>
              <a:t>Wladmir</a:t>
            </a:r>
            <a:r>
              <a:rPr lang="pt-BR" sz="2800" b="1" dirty="0">
                <a:latin typeface="Montserrat"/>
              </a:rPr>
              <a:t> Pereira </a:t>
            </a:r>
            <a:r>
              <a:rPr lang="pt-BR" sz="2800" b="1" dirty="0" smtClean="0">
                <a:latin typeface="Montserrat"/>
              </a:rPr>
              <a:t>Souto</a:t>
            </a:r>
            <a:r>
              <a:rPr lang="pt-BR" sz="2800" b="1" baseline="30000" dirty="0" smtClean="0">
                <a:latin typeface="Montserrat"/>
              </a:rPr>
              <a:t>6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>
                <a:latin typeface="Montserrat"/>
              </a:rPr>
              <a:t>Ivanildo José de </a:t>
            </a:r>
            <a:r>
              <a:rPr lang="pt-BR" sz="2800" b="1" dirty="0" smtClean="0">
                <a:latin typeface="Montserrat"/>
              </a:rPr>
              <a:t>Souza</a:t>
            </a:r>
            <a:r>
              <a:rPr lang="pt-BR" sz="2800" b="1" baseline="30000" dirty="0" smtClean="0">
                <a:latin typeface="Montserrat"/>
              </a:rPr>
              <a:t>7</a:t>
            </a:r>
            <a:r>
              <a:rPr lang="pt-BR" sz="2800" b="1" dirty="0" smtClean="0">
                <a:latin typeface="Montserrat"/>
              </a:rPr>
              <a:t>, </a:t>
            </a:r>
            <a:r>
              <a:rPr lang="pt-BR" sz="2800" b="1" dirty="0">
                <a:latin typeface="Montserrat"/>
              </a:rPr>
              <a:t>Priscilla Maria de Assumpção Costa </a:t>
            </a:r>
            <a:r>
              <a:rPr lang="pt-BR" sz="2800" b="1" dirty="0" smtClean="0">
                <a:latin typeface="Montserrat"/>
              </a:rPr>
              <a:t>Ferreira</a:t>
            </a:r>
            <a:r>
              <a:rPr lang="pt-BR" sz="2800" b="1" baseline="30000" dirty="0" smtClean="0">
                <a:latin typeface="Montserrat"/>
              </a:rPr>
              <a:t>8</a:t>
            </a:r>
            <a:endParaRPr lang="pt-BR" sz="2800" b="1" dirty="0">
              <a:latin typeface="Montserrat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00262" y="7315647"/>
            <a:ext cx="21638404" cy="32701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¹II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Pernambuco.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Pernambuco. ³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Pernambuco. </a:t>
            </a:r>
            <a:r>
              <a:rPr lang="pt-BR" sz="2400" baseline="30000" dirty="0" smtClean="0">
                <a:latin typeface="Montserrat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Pernambuco. </a:t>
            </a:r>
            <a:r>
              <a:rPr lang="pt-BR" sz="2400" b="1" baseline="30000" dirty="0" smtClean="0">
                <a:latin typeface="Montserrat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latin typeface="Montserrat"/>
              </a:rPr>
              <a:t>. </a:t>
            </a:r>
            <a:r>
              <a:rPr lang="pt-BR" sz="2400" b="1" baseline="30000" dirty="0" smtClean="0">
                <a:latin typeface="Montserrat"/>
              </a:rPr>
              <a:t>6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Pernambuco</a:t>
            </a:r>
            <a:r>
              <a:rPr lang="en-US" sz="2400" dirty="0" smtClean="0">
                <a:latin typeface="Montserrat"/>
              </a:rPr>
              <a:t>. </a:t>
            </a:r>
            <a:r>
              <a:rPr lang="pt-BR" sz="2400" b="1" baseline="30000" dirty="0" smtClean="0">
                <a:latin typeface="Montserrat"/>
              </a:rPr>
              <a:t>7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latin typeface="Montserrat"/>
              </a:rPr>
              <a:t>.</a:t>
            </a:r>
            <a:r>
              <a:rPr lang="pt-BR" sz="2400" b="1" baseline="30000" dirty="0" smtClean="0">
                <a:latin typeface="Montserrat"/>
              </a:rPr>
              <a:t> 8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latin typeface="Montserrat"/>
              </a:rPr>
              <a:t>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ginoca1003@gmail.com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41861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72744" y="15449990"/>
            <a:ext cx="9649072" cy="5547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Para isso, a experiência consistiu na realização das atividades que foram planejadas por cada município levando em consideração o contexto atual do território, onde de forma geral, as atividades foram pautadas em ações como: caminhadas de mobilização da comunidade, panfletagem, brincadeira infantil, palestras e recolhimento de depósito de inservíveis, para a conscientização nas escolas para combater o vetor e os riscos dessa arbovirose.</a:t>
            </a:r>
            <a:endParaRPr sz="28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42581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148838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00262" y="22694947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desenvolvida permitiu fortalecer a integração entre escolas, comunidade e órgãos parceiros, ampliando o alcance das ações educativas e de mobilização social, o que possibilitou envolver diferentes faixas etárias em atividades de conscientização, estimular a participação ativa de estudantes e comunitários, consolidando práticas colaborativas em torno de estratégias criativas para mudanças de comportamento e a construção de uma rede sólida e comprometida com os resultados alcançados.</a:t>
            </a:r>
            <a:endParaRPr sz="28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24148" y="2153098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076935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993487"/>
            <a:ext cx="9649072" cy="41369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Ampliar o alcance das ações por meio da capilarização, utilizando uma linguagem acessível e adequada aos estudantes, além de promover a mobilização da comunidade, estimular a participação dos estudantes de forma criativa e contribuindo para a formação de cidadãos mais conscientes e engajados.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1084135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61578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7309941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Um total de 31 escolas entre rede municipal e estadual participaram das ações, onde obtivemos a integração entre diferentes redes de ensino e instituições, além da realização de mutirões de limpeza, visitas comunitárias com agentes de endemias e diversas atividades escolares, inclusive com caminhadas que mobilizaram a sociedade civil alertando a importância da luta contra o mosquito do Aedes </a:t>
            </a:r>
            <a:r>
              <a:rPr lang="pt-BR" sz="2800" dirty="0" err="1">
                <a:latin typeface="Montserrat"/>
              </a:rPr>
              <a:t>aegypt</a:t>
            </a:r>
            <a:r>
              <a:rPr lang="pt-BR" sz="2800" dirty="0">
                <a:latin typeface="Montserrat"/>
              </a:rPr>
              <a:t>, o que fortaleceu a participação social de diferentes faixas etárias sobre um objetivo coletivo.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22982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70389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856023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Podemos concluir que as ações do dia D de mobilização contra o Aedes </a:t>
            </a:r>
            <a:r>
              <a:rPr lang="pt-BR" sz="2800" dirty="0" err="1">
                <a:latin typeface="Montserrat"/>
              </a:rPr>
              <a:t>aegypt</a:t>
            </a:r>
            <a:r>
              <a:rPr lang="pt-BR" sz="2800" dirty="0">
                <a:latin typeface="Montserrat"/>
              </a:rPr>
              <a:t> mostrou que a união entre escolas, comunidade e instituições foi decisiva para fortalecer a mobilização contra o Aedes aegypti, envolvendo mutirões, visitas e caminhadas, conseguimos sensibilizar diferentes faixas etárias e engajar a sociedade em um objetivo comum, a prevenção, ampliando resultados e fortalecendo vínculos na luta contra o mosquito.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775904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90576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10441160" cy="30194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BRASIL. </a:t>
            </a:r>
            <a:r>
              <a:rPr lang="pt-BR" sz="2400" dirty="0">
                <a:latin typeface="Montserrat"/>
              </a:rPr>
              <a:t>Ministério da Saúde. Secretaria de Vigilância em Saúde e Ambiente. Departamento de Ações Estratégicas de Epidemiologia e Vigilância em Saúde e Ambiente. Guia de vigilância em saúde : volume 1 [recurso eletrônico] / Ministério da Saúde, Secretaria de Vigilância em Saúde e Ambiente, Departamento de Ações Estratégicas de Epidemiologia e Vigilância em Saúde e Ambiente. – 6. ed. rev. – Brasília : Ministério da Saúde, </a:t>
            </a:r>
            <a:r>
              <a:rPr lang="pt-BR" sz="2400" dirty="0" smtClean="0">
                <a:latin typeface="Montserrat"/>
              </a:rPr>
              <a:t>2024.</a:t>
            </a:r>
            <a:endParaRPr lang="en-US" sz="2400" dirty="0">
              <a:solidFill>
                <a:srgbClr val="000000"/>
              </a:solidFill>
              <a:latin typeface="Open Sans"/>
              <a:sym typeface="Open Sans"/>
            </a:endParaRPr>
          </a:p>
        </p:txBody>
      </p:sp>
      <p:sp>
        <p:nvSpPr>
          <p:cNvPr id="26" name="TextBox 59"/>
          <p:cNvSpPr txBox="1"/>
          <p:nvPr/>
        </p:nvSpPr>
        <p:spPr>
          <a:xfrm>
            <a:off x="12405776" y="32162227"/>
            <a:ext cx="10441160" cy="35412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BRASIL. </a:t>
            </a:r>
            <a:r>
              <a:rPr lang="pt-BR" sz="2400" dirty="0">
                <a:latin typeface="Montserrat"/>
              </a:rPr>
              <a:t>Ministério da Saúde. Secretaria de Vigilância em Saúde. Departamento de Doenças Transmissíveis. Coordenação-Geral de Vigilância de </a:t>
            </a:r>
            <a:r>
              <a:rPr lang="pt-BR" sz="2400" dirty="0" err="1">
                <a:latin typeface="Montserrat"/>
              </a:rPr>
              <a:t>Arboviroses</a:t>
            </a:r>
            <a:r>
              <a:rPr lang="pt-BR" sz="2400" dirty="0">
                <a:latin typeface="Montserrat"/>
              </a:rPr>
              <a:t>. Diretrizes Nacionais para Prevenção e Controle das </a:t>
            </a:r>
            <a:r>
              <a:rPr lang="pt-BR" sz="2400" dirty="0" err="1">
                <a:latin typeface="Montserrat"/>
              </a:rPr>
              <a:t>Arboviroses</a:t>
            </a:r>
            <a:r>
              <a:rPr lang="pt-BR" sz="2400" dirty="0">
                <a:latin typeface="Montserrat"/>
              </a:rPr>
              <a:t> Urbanas: Vigilância Entomológica e Controle Vetorial [recurso eletrônico] / Ministério da Saúde, Secretaria de Vigilância em Saúde, Departamento de Doenças Transmissíveis. Coordenação-Geral de Vigilância de </a:t>
            </a:r>
            <a:r>
              <a:rPr lang="pt-BR" sz="2400" dirty="0" err="1">
                <a:latin typeface="Montserrat"/>
              </a:rPr>
              <a:t>Arboviroses</a:t>
            </a:r>
            <a:r>
              <a:rPr lang="pt-BR" sz="2400" dirty="0">
                <a:latin typeface="Montserrat"/>
              </a:rPr>
              <a:t> – Brasília: Ministério da Saúde, 2025.</a:t>
            </a:r>
            <a:endParaRPr sz="2400" dirty="0">
              <a:latin typeface="Montserra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705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</cp:lastModifiedBy>
  <cp:revision>21</cp:revision>
  <dcterms:created xsi:type="dcterms:W3CDTF">2025-09-30T13:28:19Z</dcterms:created>
  <dcterms:modified xsi:type="dcterms:W3CDTF">2025-11-05T16:33:00Z</dcterms:modified>
</cp:coreProperties>
</file>