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3" d="100"/>
          <a:sy n="33" d="100"/>
        </p:scale>
        <p:origin x="1430" y="-3005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05/11/2025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1104722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24277" y="11960786"/>
            <a:ext cx="9649072" cy="21159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O objeto da experiência é a integração da Vigilância em Saúde/Atenção Primária da II GERES com as Unidades Básicas de Saúde (UBS) e gestões </a:t>
            </a:r>
            <a:r>
              <a:rPr lang="pt-BR" sz="2800" dirty="0" smtClean="0">
                <a:latin typeface="Montserrat"/>
              </a:rPr>
              <a:t>municipais.</a:t>
            </a: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</p:txBody>
      </p:sp>
      <p:sp>
        <p:nvSpPr>
          <p:cNvPr id="6" name="TextBox 17"/>
          <p:cNvSpPr txBox="1"/>
          <p:nvPr/>
        </p:nvSpPr>
        <p:spPr>
          <a:xfrm>
            <a:off x="1060044" y="11119229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756246" y="4179286"/>
            <a:ext cx="21514626" cy="16619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b="1" dirty="0">
                <a:latin typeface="Montserrat"/>
              </a:rPr>
              <a:t>PROJETO VIGILÂNCIA EM FOCO: ESTRATÉGIA DE INTEGRAÇÃO ENTRE VIGILÂNCIA EM SAÚDE E ATENÇÃO PRIMÁRIA.</a:t>
            </a:r>
          </a:p>
        </p:txBody>
      </p:sp>
      <p:sp>
        <p:nvSpPr>
          <p:cNvPr id="11" name="TextBox 56"/>
          <p:cNvSpPr txBox="1"/>
          <p:nvPr/>
        </p:nvSpPr>
        <p:spPr>
          <a:xfrm>
            <a:off x="430832" y="5753689"/>
            <a:ext cx="22538504" cy="20236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pt-BR" sz="2800" b="1" dirty="0" err="1" smtClean="0">
                <a:latin typeface="Montserrat"/>
              </a:rPr>
              <a:t>Evaneide</a:t>
            </a:r>
            <a:r>
              <a:rPr lang="pt-BR" sz="2800" b="1" dirty="0" smtClean="0">
                <a:latin typeface="Montserrat"/>
              </a:rPr>
              <a:t> </a:t>
            </a:r>
            <a:r>
              <a:rPr lang="pt-BR" sz="2800" b="1" dirty="0">
                <a:latin typeface="Montserrat"/>
              </a:rPr>
              <a:t>Barros de Melo </a:t>
            </a:r>
            <a:r>
              <a:rPr lang="pt-BR" sz="2800" b="1" dirty="0" smtClean="0">
                <a:latin typeface="Montserrat"/>
              </a:rPr>
              <a:t>Araújo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*,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Rinaldja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 Silva Cabral Aguiar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², </a:t>
            </a:r>
            <a:r>
              <a:rPr lang="pt-BR" sz="2800" b="1" dirty="0">
                <a:latin typeface="Montserrat"/>
              </a:rPr>
              <a:t>Gina Cristina Freitas Farias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³, </a:t>
            </a:r>
            <a:r>
              <a:rPr lang="pt-BR" sz="2800" b="1" dirty="0">
                <a:latin typeface="Montserrat"/>
              </a:rPr>
              <a:t>Amanda </a:t>
            </a:r>
            <a:r>
              <a:rPr lang="pt-BR" sz="2800" b="1" dirty="0" err="1">
                <a:latin typeface="Montserrat"/>
              </a:rPr>
              <a:t>Cybelli</a:t>
            </a:r>
            <a:r>
              <a:rPr lang="pt-BR" sz="2800" b="1" dirty="0">
                <a:latin typeface="Montserrat"/>
              </a:rPr>
              <a:t> de Lima </a:t>
            </a:r>
            <a:r>
              <a:rPr lang="pt-BR" sz="2800" b="1" dirty="0" smtClean="0">
                <a:latin typeface="Montserrat"/>
              </a:rPr>
              <a:t>Freire</a:t>
            </a:r>
            <a:r>
              <a:rPr lang="pt-BR" sz="2800" b="1" baseline="30000" dirty="0" smtClean="0">
                <a:latin typeface="Montserrat"/>
              </a:rPr>
              <a:t>4</a:t>
            </a:r>
            <a:r>
              <a:rPr lang="pt-BR" sz="2800" b="1" baseline="30000" dirty="0">
                <a:latin typeface="Montserrat"/>
              </a:rPr>
              <a:t>, </a:t>
            </a:r>
            <a:r>
              <a:rPr lang="pt-BR" sz="2800" b="1" dirty="0" err="1">
                <a:latin typeface="Montserrat"/>
              </a:rPr>
              <a:t>Sineide</a:t>
            </a:r>
            <a:r>
              <a:rPr lang="pt-BR" sz="2800" b="1" dirty="0">
                <a:latin typeface="Montserrat"/>
              </a:rPr>
              <a:t> Maria Araújo de </a:t>
            </a:r>
            <a:r>
              <a:rPr lang="pt-BR" sz="2800" b="1" dirty="0" smtClean="0">
                <a:latin typeface="Montserrat"/>
              </a:rPr>
              <a:t>Oliveira</a:t>
            </a:r>
            <a:r>
              <a:rPr lang="pt-BR" sz="2800" b="1" baseline="30000" dirty="0" smtClean="0">
                <a:latin typeface="Montserrat"/>
              </a:rPr>
              <a:t>5</a:t>
            </a:r>
            <a:r>
              <a:rPr lang="en-US" sz="2800" b="1" dirty="0">
                <a:solidFill>
                  <a:srgbClr val="000000"/>
                </a:solidFill>
                <a:latin typeface="Montserrat"/>
                <a:sym typeface="Open Sans"/>
              </a:rPr>
              <a:t>, </a:t>
            </a:r>
            <a:r>
              <a:rPr lang="pt-BR" sz="2800" b="1" dirty="0">
                <a:latin typeface="Montserrat"/>
              </a:rPr>
              <a:t>Maria de Fátima de Andrade </a:t>
            </a:r>
            <a:r>
              <a:rPr lang="pt-BR" sz="2800" b="1" dirty="0" smtClean="0">
                <a:latin typeface="Montserrat"/>
              </a:rPr>
              <a:t>Lima</a:t>
            </a:r>
            <a:r>
              <a:rPr lang="pt-BR" sz="2800" b="1" baseline="30000" dirty="0" smtClean="0">
                <a:latin typeface="Montserrat"/>
              </a:rPr>
              <a:t>6</a:t>
            </a:r>
            <a:r>
              <a:rPr lang="pt-BR" sz="2800" b="1" dirty="0">
                <a:latin typeface="Montserrat"/>
              </a:rPr>
              <a:t>, </a:t>
            </a:r>
            <a:r>
              <a:rPr lang="pt-BR" sz="2800" b="1" dirty="0" err="1">
                <a:latin typeface="Montserrat"/>
              </a:rPr>
              <a:t>Tercília</a:t>
            </a:r>
            <a:r>
              <a:rPr lang="pt-BR" sz="2800" b="1" dirty="0">
                <a:latin typeface="Montserrat"/>
              </a:rPr>
              <a:t> Borba de Andrade </a:t>
            </a:r>
            <a:r>
              <a:rPr lang="pt-BR" sz="2800" b="1" dirty="0" smtClean="0">
                <a:latin typeface="Montserrat"/>
              </a:rPr>
              <a:t>Lima</a:t>
            </a:r>
            <a:r>
              <a:rPr lang="pt-BR" sz="2800" b="1" baseline="30000" dirty="0" smtClean="0">
                <a:latin typeface="Montserrat"/>
              </a:rPr>
              <a:t>7</a:t>
            </a:r>
            <a:r>
              <a:rPr lang="pt-BR" sz="2800" b="1" dirty="0">
                <a:latin typeface="Montserrat"/>
              </a:rPr>
              <a:t>, Priscilla Maria de Assumpção Costa </a:t>
            </a:r>
            <a:r>
              <a:rPr lang="pt-BR" sz="2800" b="1" dirty="0" smtClean="0">
                <a:latin typeface="Montserrat"/>
              </a:rPr>
              <a:t>Ferreira</a:t>
            </a:r>
            <a:r>
              <a:rPr lang="pt-BR" sz="2800" b="1" baseline="30000" dirty="0" smtClean="0">
                <a:latin typeface="Montserrat"/>
              </a:rPr>
              <a:t>8</a:t>
            </a:r>
            <a:r>
              <a:rPr lang="pt-BR" sz="2800" b="1" dirty="0" smtClean="0">
                <a:latin typeface="Montserrat"/>
              </a:rPr>
              <a:t>, Kathleen </a:t>
            </a:r>
            <a:r>
              <a:rPr lang="pt-BR" sz="2800" b="1" dirty="0">
                <a:latin typeface="Montserrat"/>
              </a:rPr>
              <a:t>Anne Souza </a:t>
            </a:r>
            <a:r>
              <a:rPr lang="pt-BR" sz="2800" b="1" dirty="0" smtClean="0">
                <a:latin typeface="Montserrat"/>
              </a:rPr>
              <a:t>Cavalcanti</a:t>
            </a:r>
            <a:r>
              <a:rPr lang="pt-BR" sz="2800" b="1" baseline="30000" dirty="0" smtClean="0">
                <a:latin typeface="Montserrat"/>
              </a:rPr>
              <a:t>9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652706" y="7655902"/>
            <a:ext cx="21674408" cy="32701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¹II Gerência Regional de Saúde (SES-PE), Limoeiro, Pernambuco. ²II Gerência Regional de Saúde (SES-PE), Limoeiro, Pernambuco. ³II Gerência Regional de Saúde (SES-PE), Limoeiro, Pernambuco. </a:t>
            </a:r>
            <a:r>
              <a:rPr lang="pt-BR" sz="2400" baseline="30000" dirty="0" smtClean="0">
                <a:latin typeface="Montserrat"/>
              </a:rPr>
              <a:t>4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II Gerência Regional de Saúde (SES-PE), Limoeiro, Pernambuco. </a:t>
            </a:r>
            <a:r>
              <a:rPr lang="pt-BR" sz="2400" b="1" baseline="30000" dirty="0" smtClean="0">
                <a:latin typeface="Montserrat"/>
              </a:rPr>
              <a:t>5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II Gerência Regional de Saúde (SES-PE), Limoeiro, Pernambuco</a:t>
            </a:r>
            <a:r>
              <a:rPr lang="en-US" sz="2400" dirty="0" smtClean="0">
                <a:latin typeface="Montserrat"/>
              </a:rPr>
              <a:t>. </a:t>
            </a:r>
            <a:r>
              <a:rPr lang="pt-BR" sz="2400" b="1" baseline="30000" dirty="0" smtClean="0">
                <a:latin typeface="Montserrat"/>
              </a:rPr>
              <a:t>6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II Gerência Regional de Saúde (SES-PE), Limoeiro, Pernambuco</a:t>
            </a:r>
            <a:r>
              <a:rPr lang="en-US" sz="2400" dirty="0" smtClean="0">
                <a:latin typeface="Montserrat"/>
              </a:rPr>
              <a:t>. </a:t>
            </a:r>
            <a:r>
              <a:rPr lang="pt-BR" sz="2400" b="1" baseline="30000" dirty="0" smtClean="0">
                <a:latin typeface="Montserrat"/>
              </a:rPr>
              <a:t>7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II Gerência Regional de Saúde (SES-PE), Limoeiro, Pernambuco</a:t>
            </a:r>
            <a:r>
              <a:rPr lang="en-US" sz="2400" dirty="0" smtClean="0">
                <a:latin typeface="Montserrat"/>
              </a:rPr>
              <a:t>.</a:t>
            </a:r>
            <a:r>
              <a:rPr lang="pt-BR" sz="2400" b="1" baseline="30000" dirty="0" smtClean="0">
                <a:latin typeface="Montserrat"/>
              </a:rPr>
              <a:t> 8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II Gerência Regional de Saúde (SES-PE), Limoeiro, Pernambuco</a:t>
            </a:r>
            <a:r>
              <a:rPr lang="en-US" sz="2400" dirty="0" smtClean="0">
                <a:latin typeface="Montserrat"/>
              </a:rPr>
              <a:t>.</a:t>
            </a:r>
            <a:r>
              <a:rPr lang="pt-BR" sz="2400" b="1" baseline="30000" dirty="0" smtClean="0">
                <a:latin typeface="Montserrat"/>
              </a:rPr>
              <a:t> 9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II 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Gerência Regional de Saúde (SES-PE), Limoeiro, Pernambuco</a:t>
            </a:r>
            <a:r>
              <a:rPr lang="en-US" sz="2400" dirty="0">
                <a:latin typeface="Montserrat"/>
              </a:rPr>
              <a:t>.</a:t>
            </a:r>
            <a:r>
              <a:rPr lang="pt-BR" sz="2400" b="1" baseline="30000" dirty="0">
                <a:latin typeface="Montserrat"/>
              </a:rPr>
              <a:t> </a:t>
            </a:r>
            <a:endParaRPr lang="en-US" sz="2400" dirty="0" smtClean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 correspondente: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vs2geres@gmail.com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044278" y="1425818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980153" y="15333699"/>
            <a:ext cx="9649072" cy="62634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Para isso, a experiência consistiu no diagnóstico situacional, apoio técnico e orientação às equipes locais, visando qualificar os fluxos de trabalho, melhorar os registros, ampliar a cobertura de imunização e incentivar o uso de dados na tomada de decisão. Dessa forma, a iniciativa pretendeu fortalecer a resposta aos agravos, promover ações preventivas e aprimorar a articulação entre vigilância e atenção primária, garantindo maior efetividade das ações de saúde </a:t>
            </a:r>
            <a:r>
              <a:rPr lang="pt-BR" sz="2800" dirty="0" smtClean="0">
                <a:latin typeface="Montserrat"/>
              </a:rPr>
              <a:t>pública.</a:t>
            </a: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1044278" y="14330190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72270" y="2174701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88510" y="22857500"/>
            <a:ext cx="9649072" cy="71013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latin typeface="Montserrat"/>
              </a:rPr>
              <a:t>A experiência desenvolvida permitiu a realização de visitas técnicas a três UBS de cada município, Buenos Aires, Carpina, Lagoa de Itaenga onde durante essas visitas, foi aplicado um check-list situacional, para o diagnóstico detalhado do processo de trabalho em Vigilância em Saúde, mostrando-se fundamental para identificar fragilidades, pontos fortes e indicar ajustes, para revelar gargalos relacionados à subnotificação de agravos e ao uso insuficiente de estratégicas de monitoramento.</a:t>
            </a:r>
            <a:endParaRPr lang="en-US" sz="28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1819022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1104722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2055152"/>
            <a:ext cx="9649072" cy="38082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/>
              </a:rPr>
              <a:t>Fortalecer as ações de Vigilância em Saúde nos municípios da II GERES, por meio de assessoramento técnico, com levantamento do processo de trabalho das UBS em relação a vigilância epidemiológica, ambiental, saúde do trabalhador, PNI e sanitária, para o aprimoramento dos processos de trabalho das </a:t>
            </a:r>
            <a:r>
              <a:rPr lang="pt-BR" sz="2800" dirty="0" smtClean="0">
                <a:latin typeface="Montserrat"/>
              </a:rPr>
              <a:t>UBS.</a:t>
            </a: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11119229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77784" y="1598637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77785" y="16994485"/>
            <a:ext cx="9649072" cy="51009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/>
              </a:rPr>
              <a:t>De modo geral, os resultados alcançados revelam avanços importantes na integração entre a Vigilância em Saúde e a Atenção Básica, além de maior qualificação das práticas adotadas pelas UBS, onde houve o favorecimento do fortalecimento da gestão municipal, estimulação à organização dos fluxos internos, onde melhorou a qualidade dos registros e contribuiu para a construção de uma vigilância mais ágil e resolutiva</a:t>
            </a:r>
            <a:r>
              <a:rPr lang="pt-BR" sz="2800" dirty="0" smtClean="0">
                <a:latin typeface="Montserrat"/>
              </a:rPr>
              <a:t>.</a:t>
            </a: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477784" y="16058382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405776" y="2225106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370009" y="23298499"/>
            <a:ext cx="9649072" cy="51009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800" dirty="0">
                <a:latin typeface="Montserrat"/>
              </a:rPr>
              <a:t>Podemos concluir que a partir do Projeto Vigilância em Foco, observamos a consolidação de um movimento de aproximação entre equipes, para o enfrentamento coletivo dos desafios, valorizando a prática do acompanhamento técnico contínuo como estratégia de fortalecimento do SUS no território, salientando que o projeto está em andamento, visto a quantidade de municípios na regional, para uma análise contínua da situação de saúde na segunda regional</a:t>
            </a:r>
            <a:r>
              <a:rPr lang="pt-BR" sz="2800" dirty="0" smtClean="0">
                <a:latin typeface="Montserrat"/>
              </a:rPr>
              <a:t>.</a:t>
            </a: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405776" y="22323078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29595885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116286" y="31252069"/>
            <a:ext cx="9433048" cy="56425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latin typeface="Montserrat"/>
              </a:rPr>
              <a:t>BRASIL. Ministério da Saúde. Secretaria de Vigilância em Saúde e Ambiente. Departamento de Ações Estratégicas de Epidemiologia e Vigilância em Saúde e Ambiente. Guia de vigilância em saúde : volume 1 [recurso eletrônico] / Ministério da Saúde, Secretaria de Vigilância em Saúde e Ambiente, Departamento de Ações Estratégicas de Epidemiologia e Vigilância em Saúde e Ambiente. – 6. ed. rev. – Brasília : Ministério da Saúde, 2024.</a:t>
            </a:r>
            <a:endParaRPr lang="en-US" sz="2400" dirty="0">
              <a:solidFill>
                <a:srgbClr val="000000"/>
              </a:solidFill>
              <a:latin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 smtClean="0">
              <a:latin typeface="Montserrat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>
                <a:latin typeface="Montserrat"/>
              </a:rPr>
              <a:t>FARIA</a:t>
            </a:r>
            <a:r>
              <a:rPr lang="pt-BR" sz="2400" dirty="0">
                <a:latin typeface="Montserrat"/>
              </a:rPr>
              <a:t>, </a:t>
            </a:r>
            <a:r>
              <a:rPr lang="pt-BR" sz="2400" dirty="0" smtClean="0">
                <a:latin typeface="Montserrat"/>
              </a:rPr>
              <a:t>L. S.; </a:t>
            </a:r>
            <a:r>
              <a:rPr lang="pt-BR" sz="2400" dirty="0">
                <a:latin typeface="Montserrat"/>
              </a:rPr>
              <a:t>BERTOLOZZI, </a:t>
            </a:r>
            <a:r>
              <a:rPr lang="pt-BR" sz="2400" dirty="0" smtClean="0">
                <a:latin typeface="Montserrat"/>
              </a:rPr>
              <a:t>M. R. </a:t>
            </a:r>
            <a:r>
              <a:rPr lang="pt-BR" sz="2400" dirty="0">
                <a:latin typeface="Montserrat"/>
              </a:rPr>
              <a:t>A vigilância na Atenção Básica à Saúde: perspectivas para o alcance da Vigilância à Saúde. </a:t>
            </a:r>
            <a:r>
              <a:rPr lang="pt-BR" sz="2400" b="1" dirty="0" err="1">
                <a:latin typeface="Montserrat"/>
              </a:rPr>
              <a:t>Rev</a:t>
            </a:r>
            <a:r>
              <a:rPr lang="pt-BR" sz="2400" b="1" dirty="0">
                <a:latin typeface="Montserrat"/>
              </a:rPr>
              <a:t> </a:t>
            </a:r>
            <a:r>
              <a:rPr lang="pt-BR" sz="2400" b="1" dirty="0" err="1">
                <a:latin typeface="Montserrat"/>
              </a:rPr>
              <a:t>Esc</a:t>
            </a:r>
            <a:r>
              <a:rPr lang="pt-BR" sz="2400" b="1" dirty="0">
                <a:latin typeface="Montserrat"/>
              </a:rPr>
              <a:t> </a:t>
            </a:r>
            <a:r>
              <a:rPr lang="pt-BR" sz="2400" b="1" dirty="0" err="1">
                <a:latin typeface="Montserrat"/>
              </a:rPr>
              <a:t>Enferm</a:t>
            </a:r>
            <a:r>
              <a:rPr lang="pt-BR" sz="2400" b="1" dirty="0">
                <a:latin typeface="Montserrat"/>
              </a:rPr>
              <a:t> USP</a:t>
            </a:r>
            <a:r>
              <a:rPr lang="pt-BR" sz="2400" dirty="0">
                <a:latin typeface="Montserrat"/>
              </a:rPr>
              <a:t>; 44(3):789-95, 2010.</a:t>
            </a:r>
            <a:endParaRPr lang="en-US" sz="24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277526" y="31180061"/>
            <a:ext cx="9721080" cy="35907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>
                <a:latin typeface="Montserrat"/>
              </a:rPr>
              <a:t>SANTOS, </a:t>
            </a:r>
            <a:r>
              <a:rPr lang="pt-BR" sz="2400" dirty="0" smtClean="0">
                <a:latin typeface="Montserrat"/>
              </a:rPr>
              <a:t>L. B. S.; </a:t>
            </a:r>
            <a:r>
              <a:rPr lang="pt-BR" sz="2400" dirty="0">
                <a:latin typeface="Montserrat"/>
              </a:rPr>
              <a:t>WYSZOMIRSKA, </a:t>
            </a:r>
            <a:r>
              <a:rPr lang="pt-BR" sz="2400" dirty="0" smtClean="0">
                <a:latin typeface="Montserrat"/>
              </a:rPr>
              <a:t>R. M. A. F.; </a:t>
            </a:r>
            <a:r>
              <a:rPr lang="pt-BR" sz="2400" dirty="0">
                <a:latin typeface="Montserrat"/>
              </a:rPr>
              <a:t>MACHADO, </a:t>
            </a:r>
            <a:r>
              <a:rPr lang="pt-BR" sz="2400" dirty="0" smtClean="0">
                <a:latin typeface="Montserrat"/>
              </a:rPr>
              <a:t>M. F. </a:t>
            </a:r>
            <a:r>
              <a:rPr lang="pt-BR" sz="2400" dirty="0">
                <a:latin typeface="Montserrat"/>
              </a:rPr>
              <a:t>Integração entre a atenção primária e a vigilância em saúde: o que pensam os profissionais de saúde? </a:t>
            </a:r>
            <a:r>
              <a:rPr lang="pt-BR" sz="2400" b="1" dirty="0">
                <a:latin typeface="Montserrat"/>
              </a:rPr>
              <a:t>Revista </a:t>
            </a:r>
            <a:r>
              <a:rPr lang="pt-BR" sz="2400" b="1" dirty="0" err="1">
                <a:latin typeface="Montserrat"/>
              </a:rPr>
              <a:t>Contribuciones</a:t>
            </a:r>
            <a:r>
              <a:rPr lang="pt-BR" sz="2400" b="1" dirty="0">
                <a:latin typeface="Montserrat"/>
              </a:rPr>
              <a:t> a </a:t>
            </a:r>
            <a:r>
              <a:rPr lang="pt-BR" sz="2400" b="1" dirty="0" err="1">
                <a:latin typeface="Montserrat"/>
              </a:rPr>
              <a:t>Las</a:t>
            </a:r>
            <a:r>
              <a:rPr lang="pt-BR" sz="2400" b="1" dirty="0">
                <a:latin typeface="Montserrat"/>
              </a:rPr>
              <a:t> </a:t>
            </a:r>
            <a:r>
              <a:rPr lang="pt-BR" sz="2400" b="1" dirty="0" err="1">
                <a:latin typeface="Montserrat"/>
              </a:rPr>
              <a:t>Ciencias</a:t>
            </a:r>
            <a:r>
              <a:rPr lang="pt-BR" sz="2400" b="1" dirty="0">
                <a:latin typeface="Montserrat"/>
              </a:rPr>
              <a:t> </a:t>
            </a:r>
            <a:r>
              <a:rPr lang="pt-BR" sz="2400" b="1" dirty="0" err="1">
                <a:latin typeface="Montserrat"/>
              </a:rPr>
              <a:t>Sociales</a:t>
            </a:r>
            <a:r>
              <a:rPr lang="pt-BR" sz="2400" dirty="0">
                <a:latin typeface="Montserrat"/>
              </a:rPr>
              <a:t>, São José dos Pinhais, v.17, n.8, p.01-20, 2024</a:t>
            </a:r>
            <a:r>
              <a:rPr lang="pt-BR" sz="2400" dirty="0" smtClean="0">
                <a:latin typeface="Montserrat"/>
              </a:rPr>
              <a:t>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 smtClean="0">
              <a:latin typeface="Montserrat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dirty="0" smtClean="0">
                <a:latin typeface="Montserrat"/>
              </a:rPr>
              <a:t>TEIXEIRA</a:t>
            </a:r>
            <a:r>
              <a:rPr lang="pt-BR" sz="2400" dirty="0">
                <a:latin typeface="Montserrat"/>
              </a:rPr>
              <a:t>, </a:t>
            </a:r>
            <a:r>
              <a:rPr lang="pt-BR" sz="2400" dirty="0" smtClean="0">
                <a:latin typeface="Montserrat"/>
              </a:rPr>
              <a:t>M. G. </a:t>
            </a:r>
            <a:r>
              <a:rPr lang="pt-BR" sz="2400" i="1" dirty="0">
                <a:latin typeface="Montserrat"/>
              </a:rPr>
              <a:t>et al.</a:t>
            </a:r>
            <a:r>
              <a:rPr lang="pt-BR" sz="2400" dirty="0">
                <a:latin typeface="Montserrat"/>
              </a:rPr>
              <a:t> Vigilância em Saúde no SUS - construção, efeitos e perspectivas. </a:t>
            </a:r>
            <a:r>
              <a:rPr lang="pt-BR" sz="2400" b="1" dirty="0">
                <a:latin typeface="Montserrat"/>
              </a:rPr>
              <a:t>Ciência &amp; Saúde Coletiva</a:t>
            </a:r>
            <a:r>
              <a:rPr lang="pt-BR" sz="2400" dirty="0">
                <a:latin typeface="Montserrat"/>
              </a:rPr>
              <a:t>, 23(6):1811-1818, 2018.</a:t>
            </a:r>
            <a:endParaRPr lang="en-US" sz="24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800</Words>
  <Application>Microsoft Office PowerPoint</Application>
  <PresentationFormat>Personalizar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League Spartan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Usuario</cp:lastModifiedBy>
  <cp:revision>18</cp:revision>
  <dcterms:created xsi:type="dcterms:W3CDTF">2025-09-30T13:28:19Z</dcterms:created>
  <dcterms:modified xsi:type="dcterms:W3CDTF">2025-11-05T17:04:41Z</dcterms:modified>
</cp:coreProperties>
</file>