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33" d="100"/>
          <a:sy n="33" d="100"/>
        </p:scale>
        <p:origin x="1014" y="-5154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60044" y="986569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60045" y="11089829"/>
            <a:ext cx="9649072" cy="203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         Fortalecer as ações voltadas à captação, coleta, identificação e acompanhamento de pacientes com esquistossomose no município de Moreno-PE.</a:t>
            </a:r>
            <a:endParaRPr dirty="0"/>
          </a:p>
        </p:txBody>
      </p:sp>
      <p:sp>
        <p:nvSpPr>
          <p:cNvPr id="6" name="TextBox 17"/>
          <p:cNvSpPr txBox="1"/>
          <p:nvPr/>
        </p:nvSpPr>
        <p:spPr>
          <a:xfrm>
            <a:off x="1060044" y="9937701"/>
            <a:ext cx="94892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 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756246" y="4380963"/>
            <a:ext cx="21674408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5400" b="1" dirty="0">
                <a:solidFill>
                  <a:srgbClr val="0089CD"/>
                </a:solidFill>
                <a:latin typeface="Montserrat" pitchFamily="2" charset="0"/>
              </a:rPr>
              <a:t>ATUAÇÃO DA VIGILÂNCIA AMBIENTAL NA CAPTAÇÃO, IDENTIFICAÇÃO E ACOMPANHAMENTO DE PACIENTES COM ESQUISTOSSOMOSE NO MUNICÍPIO DE MORENO – PE.</a:t>
            </a:r>
            <a:endParaRPr lang="en-US" sz="54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756246" y="8065493"/>
            <a:ext cx="21674408" cy="1220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Secretaria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Municipal de Saúde de Moreno, Moreno, Pernambuco.</a:t>
            </a: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*Autor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</a:t>
            </a:r>
            <a:r>
              <a:rPr lang="pt-BR" sz="2400" dirty="0">
                <a:latin typeface="Montserrat" panose="00000500000000000000" pitchFamily="2" charset="0"/>
              </a:rPr>
              <a:t>vigambientalmoreno@gmail.com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44278" y="18205750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1044279" y="19429887"/>
            <a:ext cx="9649072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         O trabalho consistiu na coleta sistemática de amostras em áreas urbanas e rurais. As amostras foram coletadas com apoio das UBS e dos Agentes Comunitários de Saúde (ACS), sendo analisadas pelo método Kato-Katz, que possibilita a detecção de ovos de Schistosoma mansoni. Após a emissão dos resultados laboratoriais, foram realizados os acompanhamentos dos pacientes positivos, articulando com as equipes de referência o encaminhamento para tratamento e monitoramento da adesão terapêutica.</a:t>
            </a:r>
            <a:endParaRPr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44278" y="18277759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972270" y="25255298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972271" y="26407426"/>
            <a:ext cx="9649072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         A experiência evidenciou que a vigilância ativa é uma ferramenta eficaz para o diagnóstico precoce e o controle da esquistossomose. O envolvimento direto da equipe da Vigilância Ambiental possibilitou maior eficiência na coleta e análise das amostras. Destacaram-se dificuldades na logísticas do transporte das amostras. Apesar disso, a experiência demonstrou a importância da vigilância contínua como parte da rotina municipal, garantindo respostas rápidas e baseadas em evidências epidemiológicas.</a:t>
            </a:r>
            <a:endParaRPr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972270" y="25327307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493550" y="989133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12493551" y="11115468"/>
            <a:ext cx="9649072" cy="5690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Ampliar o diagnóstico e o monitoramento da esquistossomose por meio da atuação direta, identificando casos positivos e realizando o acompanhamento dos pacientes tratados; </a:t>
            </a:r>
          </a:p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Mapear as áreas de maior risco e submeter a planejamento de estratégias permanentes de controle e educação em saúde.</a:t>
            </a: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marL="857250" indent="-857250" algn="ctr">
              <a:lnSpc>
                <a:spcPts val="5337"/>
              </a:lnSpc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50" name="TextBox 17"/>
          <p:cNvSpPr txBox="1"/>
          <p:nvPr/>
        </p:nvSpPr>
        <p:spPr>
          <a:xfrm>
            <a:off x="12493550" y="9963340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477784" y="18231389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2" name="TextBox 16"/>
          <p:cNvSpPr txBox="1"/>
          <p:nvPr/>
        </p:nvSpPr>
        <p:spPr>
          <a:xfrm>
            <a:off x="12477785" y="19455526"/>
            <a:ext cx="9649072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         Foram coletadas 740 amostras. Todas as localidades estratégicas foram articuladas junto a Atenção Básica. Visitas eram realizadas in loco para diálogo com a equipe assim como esclarecimento de dúvidas com relação a entrega e recolhimento das amostras, orientação ao paciente e a comunidade, e divulgação do fluxo, principalmente a entrega dos resultados e tratamento para os casos positivos para esquistossomose. Ao total oito pacientes foram positivos e acompanhados até a conclusão do tratamento.</a:t>
            </a:r>
            <a:endParaRPr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12477784" y="18303398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405776" y="25280937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405777" y="26433065"/>
            <a:ext cx="9649072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         A integração entre diagnóstico, registro e acompanhamento dos pacientes reforçou a eficiência do sistema de vigilância e subsidiou o planejamento de futuras ações de prevenção. Recomenda-se a continuidade anual das atividades de coleta e acompanhamento, ampliação das ações educativas em áreas críticas e manutenção do suporte laboratorial, assegurando sustentabilidade e impacto duradouro no controle das doenças parasitárias no município.</a:t>
            </a:r>
            <a:endParaRPr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</a:endParaRPr>
          </a:p>
        </p:txBody>
      </p:sp>
      <p:sp>
        <p:nvSpPr>
          <p:cNvPr id="56" name="TextBox 17"/>
          <p:cNvSpPr txBox="1"/>
          <p:nvPr/>
        </p:nvSpPr>
        <p:spPr>
          <a:xfrm>
            <a:off x="12405776" y="25352946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4284638" y="32836245"/>
            <a:ext cx="14830893" cy="77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2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1116286" y="34236721"/>
            <a:ext cx="9433048" cy="2003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BRASIL. Ministério da Saúde. Vigilância da esquistossomose mansoni: diretrizes técnicas 2024. Brasília: Ministério da Saúde, 2024.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TextBox 60"/>
          <p:cNvSpPr txBox="1"/>
          <p:nvPr/>
        </p:nvSpPr>
        <p:spPr>
          <a:xfrm>
            <a:off x="12277526" y="34190659"/>
            <a:ext cx="9721080" cy="977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BRASIL. Ministério da Saúde. Guia de vigilância epidemiológica. Brasília, DF: Ministério da Saúde, 2010.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56">
            <a:extLst>
              <a:ext uri="{FF2B5EF4-FFF2-40B4-BE49-F238E27FC236}">
                <a16:creationId xmlns:a16="http://schemas.microsoft.com/office/drawing/2014/main" id="{CE91D0C1-93A2-E186-C65A-59DBFAB4C205}"/>
              </a:ext>
            </a:extLst>
          </p:cNvPr>
          <p:cNvSpPr txBox="1"/>
          <p:nvPr/>
        </p:nvSpPr>
        <p:spPr>
          <a:xfrm>
            <a:off x="1836366" y="6932765"/>
            <a:ext cx="20218483" cy="2356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fontAlgn="base"/>
            <a:r>
              <a:rPr lang="en-US" sz="3918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Diogenes Felipe Alves Silva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¹*, Mercia Maria Rodrigues Alves¹, </a:t>
            </a:r>
            <a:r>
              <a:rPr 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Ramon Nascimento da Silva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</a:t>
            </a:r>
            <a:r>
              <a:rPr 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, Iran Alexandre Martins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</a:t>
            </a:r>
            <a:r>
              <a:rPr 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, </a:t>
            </a:r>
            <a:r>
              <a:rPr lang="pt-BR" sz="28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Elany</a:t>
            </a:r>
            <a:r>
              <a:rPr 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 Vanessa de Araújo Pereira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</a:t>
            </a:r>
            <a:r>
              <a:rPr 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, Maria das Graças Silva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</a:t>
            </a:r>
            <a:r>
              <a:rPr lang="pt-BR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</a:rPr>
              <a:t>, Edvaldo José Apolinário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¹.</a:t>
            </a:r>
            <a:endParaRPr lang="pt-BR" sz="2800" b="1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</a:endParaRPr>
          </a:p>
          <a:p>
            <a:pPr algn="ctr">
              <a:lnSpc>
                <a:spcPts val="5486"/>
              </a:lnSpc>
              <a:spcBef>
                <a:spcPct val="0"/>
              </a:spcBef>
            </a:pPr>
            <a:endParaRPr lang="pt-BR" dirty="0"/>
          </a:p>
          <a:p>
            <a:pPr algn="ctr">
              <a:lnSpc>
                <a:spcPts val="5486"/>
              </a:lnSpc>
              <a:spcBef>
                <a:spcPct val="0"/>
              </a:spcBef>
            </a:pPr>
            <a:endParaRPr lang="en-US" sz="2800" b="1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CA073C8-EBFC-B094-2313-D968055605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71"/>
          <a:stretch>
            <a:fillRect/>
          </a:stretch>
        </p:blipFill>
        <p:spPr>
          <a:xfrm>
            <a:off x="1585261" y="13183556"/>
            <a:ext cx="3402839" cy="425262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EBDEB11-85D2-3FF3-6A3B-74A3BCD096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596"/>
          <a:stretch>
            <a:fillRect/>
          </a:stretch>
        </p:blipFill>
        <p:spPr>
          <a:xfrm>
            <a:off x="5585022" y="13296366"/>
            <a:ext cx="3702655" cy="43150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512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</vt:lpstr>
      <vt:lpstr>Open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Andrea</cp:lastModifiedBy>
  <cp:revision>15</cp:revision>
  <dcterms:created xsi:type="dcterms:W3CDTF">2025-09-30T13:28:19Z</dcterms:created>
  <dcterms:modified xsi:type="dcterms:W3CDTF">2025-11-04T18:28:01Z</dcterms:modified>
</cp:coreProperties>
</file>