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23393400" cy="40309800"/>
  <p:notesSz cx="6858000" cy="9144000"/>
  <p:embeddedFontLst>
    <p:embeddedFont>
      <p:font typeface="Montserrat" charset="1" panose="00000500000000000000"/>
      <p:regular r:id="rId7"/>
    </p:embeddedFont>
    <p:embeddedFont>
      <p:font typeface="Montserrat Bold" charset="1" panose="00000800000000000000"/>
      <p:regular r:id="rId8"/>
    </p:embeddedFont>
    <p:embeddedFont>
      <p:font typeface="Open Sans" charset="1" panose="0000000000000000000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641" y="4763"/>
            <a:ext cx="23399643" cy="40316150"/>
            <a:chOff x="0" y="0"/>
            <a:chExt cx="31199524" cy="53754867"/>
          </a:xfrm>
        </p:grpSpPr>
        <p:sp>
          <p:nvSpPr>
            <p:cNvPr name="Freeform 3" id="3" descr="C:\Users\rao656402\Desktop\banner.png"/>
            <p:cNvSpPr/>
            <p:nvPr/>
          </p:nvSpPr>
          <p:spPr>
            <a:xfrm flipH="false" flipV="false" rot="0">
              <a:off x="0" y="0"/>
              <a:ext cx="31199581" cy="53754908"/>
            </a:xfrm>
            <a:custGeom>
              <a:avLst/>
              <a:gdLst/>
              <a:ahLst/>
              <a:cxnLst/>
              <a:rect r="r" b="b" t="t" l="l"/>
              <a:pathLst>
                <a:path h="53754908" w="31199581">
                  <a:moveTo>
                    <a:pt x="0" y="0"/>
                  </a:moveTo>
                  <a:lnTo>
                    <a:pt x="31199581" y="0"/>
                  </a:lnTo>
                  <a:lnTo>
                    <a:pt x="31199581" y="53754908"/>
                  </a:lnTo>
                  <a:lnTo>
                    <a:pt x="0" y="53754908"/>
                  </a:lnTo>
                  <a:lnTo>
                    <a:pt x="0" y="0"/>
                  </a:lnTo>
                  <a:close/>
                </a:path>
              </a:pathLst>
            </a:custGeom>
            <a:blipFill>
              <a:blip r:embed="rId2"/>
              <a:stretch>
                <a:fillRect l="0" t="0" r="0" b="0"/>
              </a:stretch>
            </a:blipFill>
          </p:spPr>
        </p:sp>
      </p:grpSp>
      <p:grpSp>
        <p:nvGrpSpPr>
          <p:cNvPr name="Group 4" id="4"/>
          <p:cNvGrpSpPr/>
          <p:nvPr/>
        </p:nvGrpSpPr>
        <p:grpSpPr>
          <a:xfrm rot="0">
            <a:off x="1060045" y="9412341"/>
            <a:ext cx="9577538" cy="1050721"/>
            <a:chOff x="0" y="0"/>
            <a:chExt cx="12770051" cy="1400961"/>
          </a:xfrm>
        </p:grpSpPr>
        <p:sp>
          <p:nvSpPr>
            <p:cNvPr name="Freeform 5" id="5"/>
            <p:cNvSpPr/>
            <p:nvPr/>
          </p:nvSpPr>
          <p:spPr>
            <a:xfrm flipH="false" flipV="false" rot="0">
              <a:off x="0" y="0"/>
              <a:ext cx="12770104" cy="1400937"/>
            </a:xfrm>
            <a:custGeom>
              <a:avLst/>
              <a:gdLst/>
              <a:ahLst/>
              <a:cxnLst/>
              <a:rect r="r" b="b" t="t" l="l"/>
              <a:pathLst>
                <a:path h="1400937" w="12770104">
                  <a:moveTo>
                    <a:pt x="0" y="0"/>
                  </a:moveTo>
                  <a:lnTo>
                    <a:pt x="12770104" y="0"/>
                  </a:lnTo>
                  <a:lnTo>
                    <a:pt x="12770104" y="1400937"/>
                  </a:lnTo>
                  <a:lnTo>
                    <a:pt x="0" y="1400937"/>
                  </a:lnTo>
                  <a:close/>
                </a:path>
              </a:pathLst>
            </a:custGeom>
            <a:solidFill>
              <a:srgbClr val="3E4094"/>
            </a:solidFill>
          </p:spPr>
        </p:sp>
      </p:grpSp>
      <p:grpSp>
        <p:nvGrpSpPr>
          <p:cNvPr name="Group 6" id="6"/>
          <p:cNvGrpSpPr/>
          <p:nvPr/>
        </p:nvGrpSpPr>
        <p:grpSpPr>
          <a:xfrm rot="0">
            <a:off x="1060045" y="14599479"/>
            <a:ext cx="9577538" cy="1050721"/>
            <a:chOff x="0" y="0"/>
            <a:chExt cx="12770051" cy="1400961"/>
          </a:xfrm>
        </p:grpSpPr>
        <p:sp>
          <p:nvSpPr>
            <p:cNvPr name="Freeform 7" id="7"/>
            <p:cNvSpPr/>
            <p:nvPr/>
          </p:nvSpPr>
          <p:spPr>
            <a:xfrm flipH="false" flipV="false" rot="0">
              <a:off x="0" y="0"/>
              <a:ext cx="12770104" cy="1400937"/>
            </a:xfrm>
            <a:custGeom>
              <a:avLst/>
              <a:gdLst/>
              <a:ahLst/>
              <a:cxnLst/>
              <a:rect r="r" b="b" t="t" l="l"/>
              <a:pathLst>
                <a:path h="1400937" w="12770104">
                  <a:moveTo>
                    <a:pt x="0" y="0"/>
                  </a:moveTo>
                  <a:lnTo>
                    <a:pt x="12770104" y="0"/>
                  </a:lnTo>
                  <a:lnTo>
                    <a:pt x="12770104" y="1400937"/>
                  </a:lnTo>
                  <a:lnTo>
                    <a:pt x="0" y="1400937"/>
                  </a:lnTo>
                  <a:close/>
                </a:path>
              </a:pathLst>
            </a:custGeom>
            <a:solidFill>
              <a:srgbClr val="3E4094"/>
            </a:solidFill>
          </p:spPr>
        </p:sp>
      </p:grpSp>
      <p:grpSp>
        <p:nvGrpSpPr>
          <p:cNvPr name="Group 8" id="8"/>
          <p:cNvGrpSpPr/>
          <p:nvPr/>
        </p:nvGrpSpPr>
        <p:grpSpPr>
          <a:xfrm rot="0">
            <a:off x="1024277" y="21239470"/>
            <a:ext cx="9577538" cy="1050721"/>
            <a:chOff x="0" y="0"/>
            <a:chExt cx="12770051" cy="1400961"/>
          </a:xfrm>
        </p:grpSpPr>
        <p:sp>
          <p:nvSpPr>
            <p:cNvPr name="Freeform 9" id="9"/>
            <p:cNvSpPr/>
            <p:nvPr/>
          </p:nvSpPr>
          <p:spPr>
            <a:xfrm flipH="false" flipV="false" rot="0">
              <a:off x="0" y="0"/>
              <a:ext cx="12770104" cy="1400937"/>
            </a:xfrm>
            <a:custGeom>
              <a:avLst/>
              <a:gdLst/>
              <a:ahLst/>
              <a:cxnLst/>
              <a:rect r="r" b="b" t="t" l="l"/>
              <a:pathLst>
                <a:path h="1400937" w="12770104">
                  <a:moveTo>
                    <a:pt x="0" y="0"/>
                  </a:moveTo>
                  <a:lnTo>
                    <a:pt x="12770104" y="0"/>
                  </a:lnTo>
                  <a:lnTo>
                    <a:pt x="12770104" y="1400937"/>
                  </a:lnTo>
                  <a:lnTo>
                    <a:pt x="0" y="1400937"/>
                  </a:lnTo>
                  <a:close/>
                </a:path>
              </a:pathLst>
            </a:custGeom>
            <a:solidFill>
              <a:srgbClr val="3E4094"/>
            </a:solidFill>
          </p:spPr>
        </p:sp>
      </p:grpSp>
      <p:grpSp>
        <p:nvGrpSpPr>
          <p:cNvPr name="Group 10" id="10"/>
          <p:cNvGrpSpPr/>
          <p:nvPr/>
        </p:nvGrpSpPr>
        <p:grpSpPr>
          <a:xfrm rot="0">
            <a:off x="12405302" y="9412341"/>
            <a:ext cx="9577538" cy="1050721"/>
            <a:chOff x="0" y="0"/>
            <a:chExt cx="12770051" cy="1400961"/>
          </a:xfrm>
        </p:grpSpPr>
        <p:sp>
          <p:nvSpPr>
            <p:cNvPr name="Freeform 11" id="11"/>
            <p:cNvSpPr/>
            <p:nvPr/>
          </p:nvSpPr>
          <p:spPr>
            <a:xfrm flipH="false" flipV="false" rot="0">
              <a:off x="0" y="0"/>
              <a:ext cx="12770104" cy="1400937"/>
            </a:xfrm>
            <a:custGeom>
              <a:avLst/>
              <a:gdLst/>
              <a:ahLst/>
              <a:cxnLst/>
              <a:rect r="r" b="b" t="t" l="l"/>
              <a:pathLst>
                <a:path h="1400937" w="12770104">
                  <a:moveTo>
                    <a:pt x="0" y="0"/>
                  </a:moveTo>
                  <a:lnTo>
                    <a:pt x="12770104" y="0"/>
                  </a:lnTo>
                  <a:lnTo>
                    <a:pt x="12770104" y="1400937"/>
                  </a:lnTo>
                  <a:lnTo>
                    <a:pt x="0" y="1400937"/>
                  </a:lnTo>
                  <a:close/>
                </a:path>
              </a:pathLst>
            </a:custGeom>
            <a:solidFill>
              <a:srgbClr val="3E4094"/>
            </a:solidFill>
          </p:spPr>
        </p:sp>
      </p:grpSp>
      <p:sp>
        <p:nvSpPr>
          <p:cNvPr name="TextBox 12" id="12"/>
          <p:cNvSpPr txBox="true"/>
          <p:nvPr/>
        </p:nvSpPr>
        <p:spPr>
          <a:xfrm rot="0">
            <a:off x="12473313" y="10573197"/>
            <a:ext cx="9457407" cy="4150995"/>
          </a:xfrm>
          <a:prstGeom prst="rect">
            <a:avLst/>
          </a:prstGeom>
        </p:spPr>
        <p:txBody>
          <a:bodyPr anchor="t" rtlCol="false" tIns="0" lIns="0" bIns="0" rIns="0">
            <a:spAutoFit/>
          </a:bodyPr>
          <a:lstStyle/>
          <a:p>
            <a:pPr algn="just">
              <a:lnSpc>
                <a:spcPts val="4199"/>
              </a:lnSpc>
            </a:pPr>
            <a:r>
              <a:rPr lang="en-US" sz="2799">
                <a:solidFill>
                  <a:srgbClr val="000000"/>
                </a:solidFill>
                <a:latin typeface="Montserrat"/>
                <a:ea typeface="Montserrat"/>
                <a:cs typeface="Montserrat"/>
                <a:sym typeface="Montserrat"/>
              </a:rPr>
              <a:t>Apresentar a iniciativa de valorização e reconhecimento do trabalho multiprofissional realizada pela Unidade de AVC do Hospital da Restauração (U-AVCHR); Ressaltar a relevância do trabalho integrado entre os diferentes setores; Incentivar o sentimento de pertencimento e a valorização entre os colaboradores.</a:t>
            </a:r>
          </a:p>
          <a:p>
            <a:pPr algn="ctr">
              <a:lnSpc>
                <a:spcPts val="4199"/>
              </a:lnSpc>
            </a:pPr>
          </a:p>
        </p:txBody>
      </p:sp>
      <p:grpSp>
        <p:nvGrpSpPr>
          <p:cNvPr name="Group 13" id="13"/>
          <p:cNvGrpSpPr/>
          <p:nvPr/>
        </p:nvGrpSpPr>
        <p:grpSpPr>
          <a:xfrm rot="0">
            <a:off x="12438195" y="14618300"/>
            <a:ext cx="9577538" cy="1050721"/>
            <a:chOff x="0" y="0"/>
            <a:chExt cx="12770051" cy="1400961"/>
          </a:xfrm>
        </p:grpSpPr>
        <p:sp>
          <p:nvSpPr>
            <p:cNvPr name="Freeform 14" id="14"/>
            <p:cNvSpPr/>
            <p:nvPr/>
          </p:nvSpPr>
          <p:spPr>
            <a:xfrm flipH="false" flipV="false" rot="0">
              <a:off x="0" y="0"/>
              <a:ext cx="12770104" cy="1400937"/>
            </a:xfrm>
            <a:custGeom>
              <a:avLst/>
              <a:gdLst/>
              <a:ahLst/>
              <a:cxnLst/>
              <a:rect r="r" b="b" t="t" l="l"/>
              <a:pathLst>
                <a:path h="1400937" w="12770104">
                  <a:moveTo>
                    <a:pt x="0" y="0"/>
                  </a:moveTo>
                  <a:lnTo>
                    <a:pt x="12770104" y="0"/>
                  </a:lnTo>
                  <a:lnTo>
                    <a:pt x="12770104" y="1400937"/>
                  </a:lnTo>
                  <a:lnTo>
                    <a:pt x="0" y="1400937"/>
                  </a:lnTo>
                  <a:close/>
                </a:path>
              </a:pathLst>
            </a:custGeom>
            <a:solidFill>
              <a:srgbClr val="3E4094"/>
            </a:solidFill>
          </p:spPr>
        </p:sp>
      </p:grpSp>
      <p:grpSp>
        <p:nvGrpSpPr>
          <p:cNvPr name="Group 15" id="15"/>
          <p:cNvGrpSpPr/>
          <p:nvPr/>
        </p:nvGrpSpPr>
        <p:grpSpPr>
          <a:xfrm rot="0">
            <a:off x="12565559" y="28147286"/>
            <a:ext cx="9577538" cy="1050721"/>
            <a:chOff x="0" y="0"/>
            <a:chExt cx="12770051" cy="1400961"/>
          </a:xfrm>
        </p:grpSpPr>
        <p:sp>
          <p:nvSpPr>
            <p:cNvPr name="Freeform 16" id="16"/>
            <p:cNvSpPr/>
            <p:nvPr/>
          </p:nvSpPr>
          <p:spPr>
            <a:xfrm flipH="false" flipV="false" rot="0">
              <a:off x="0" y="0"/>
              <a:ext cx="12770104" cy="1400937"/>
            </a:xfrm>
            <a:custGeom>
              <a:avLst/>
              <a:gdLst/>
              <a:ahLst/>
              <a:cxnLst/>
              <a:rect r="r" b="b" t="t" l="l"/>
              <a:pathLst>
                <a:path h="1400937" w="12770104">
                  <a:moveTo>
                    <a:pt x="0" y="0"/>
                  </a:moveTo>
                  <a:lnTo>
                    <a:pt x="12770104" y="0"/>
                  </a:lnTo>
                  <a:lnTo>
                    <a:pt x="12770104" y="1400937"/>
                  </a:lnTo>
                  <a:lnTo>
                    <a:pt x="0" y="1400937"/>
                  </a:lnTo>
                  <a:close/>
                </a:path>
              </a:pathLst>
            </a:custGeom>
            <a:solidFill>
              <a:srgbClr val="3E4094"/>
            </a:solidFill>
          </p:spPr>
        </p:sp>
      </p:grpSp>
      <p:sp>
        <p:nvSpPr>
          <p:cNvPr name="Freeform 17" id="17"/>
          <p:cNvSpPr/>
          <p:nvPr/>
        </p:nvSpPr>
        <p:spPr>
          <a:xfrm flipH="false" flipV="false" rot="0">
            <a:off x="14193712" y="21740510"/>
            <a:ext cx="6152814" cy="6215423"/>
          </a:xfrm>
          <a:custGeom>
            <a:avLst/>
            <a:gdLst/>
            <a:ahLst/>
            <a:cxnLst/>
            <a:rect r="r" b="b" t="t" l="l"/>
            <a:pathLst>
              <a:path h="6215423" w="6152814">
                <a:moveTo>
                  <a:pt x="0" y="0"/>
                </a:moveTo>
                <a:lnTo>
                  <a:pt x="6152814" y="0"/>
                </a:lnTo>
                <a:lnTo>
                  <a:pt x="6152814" y="6215423"/>
                </a:lnTo>
                <a:lnTo>
                  <a:pt x="0" y="6215423"/>
                </a:lnTo>
                <a:lnTo>
                  <a:pt x="0" y="0"/>
                </a:lnTo>
                <a:close/>
              </a:path>
            </a:pathLst>
          </a:custGeom>
          <a:blipFill>
            <a:blip r:embed="rId3"/>
            <a:stretch>
              <a:fillRect l="-508" t="0" r="-508" b="0"/>
            </a:stretch>
          </a:blipFill>
        </p:spPr>
      </p:sp>
      <p:sp>
        <p:nvSpPr>
          <p:cNvPr name="Freeform 18" id="18"/>
          <p:cNvSpPr/>
          <p:nvPr/>
        </p:nvSpPr>
        <p:spPr>
          <a:xfrm flipH="false" flipV="false" rot="0">
            <a:off x="2431904" y="27125983"/>
            <a:ext cx="6571784" cy="6571784"/>
          </a:xfrm>
          <a:custGeom>
            <a:avLst/>
            <a:gdLst/>
            <a:ahLst/>
            <a:cxnLst/>
            <a:rect r="r" b="b" t="t" l="l"/>
            <a:pathLst>
              <a:path h="6571784" w="6571784">
                <a:moveTo>
                  <a:pt x="0" y="0"/>
                </a:moveTo>
                <a:lnTo>
                  <a:pt x="6571784" y="0"/>
                </a:lnTo>
                <a:lnTo>
                  <a:pt x="6571784" y="6571784"/>
                </a:lnTo>
                <a:lnTo>
                  <a:pt x="0" y="6571784"/>
                </a:lnTo>
                <a:lnTo>
                  <a:pt x="0" y="0"/>
                </a:lnTo>
                <a:close/>
              </a:path>
            </a:pathLst>
          </a:custGeom>
          <a:blipFill>
            <a:blip r:embed="rId4"/>
            <a:stretch>
              <a:fillRect l="0" t="0" r="0" b="0"/>
            </a:stretch>
          </a:blipFill>
        </p:spPr>
      </p:sp>
      <p:sp>
        <p:nvSpPr>
          <p:cNvPr name="TextBox 19" id="19"/>
          <p:cNvSpPr txBox="true"/>
          <p:nvPr/>
        </p:nvSpPr>
        <p:spPr>
          <a:xfrm rot="0">
            <a:off x="1076286" y="10638984"/>
            <a:ext cx="9561297" cy="3627120"/>
          </a:xfrm>
          <a:prstGeom prst="rect">
            <a:avLst/>
          </a:prstGeom>
        </p:spPr>
        <p:txBody>
          <a:bodyPr anchor="t" rtlCol="false" tIns="0" lIns="0" bIns="0" rIns="0">
            <a:spAutoFit/>
          </a:bodyPr>
          <a:lstStyle/>
          <a:p>
            <a:pPr algn="just">
              <a:lnSpc>
                <a:spcPts val="4199"/>
              </a:lnSpc>
            </a:pPr>
            <a:r>
              <a:rPr lang="en-US" sz="2799">
                <a:solidFill>
                  <a:srgbClr val="000000"/>
                </a:solidFill>
                <a:latin typeface="Montserrat"/>
                <a:ea typeface="Montserrat"/>
                <a:cs typeface="Montserrat"/>
                <a:sym typeface="Montserrat"/>
              </a:rPr>
              <a:t>O objeto central é destacar a importância da equipe multidisciplinar na linha de cuidado do paciente com Acidente Vascular Cerebral (AVC), reconhecendo desde os profissionais de assistência direta: os médicos, enfermeiros e técnicos de enfermagem, até os colaboradores de apoio como recepcionistas, maqueiros e ascensorista dos elevadores.</a:t>
            </a:r>
          </a:p>
        </p:txBody>
      </p:sp>
      <p:sp>
        <p:nvSpPr>
          <p:cNvPr name="TextBox 20" id="20"/>
          <p:cNvSpPr txBox="true"/>
          <p:nvPr/>
        </p:nvSpPr>
        <p:spPr>
          <a:xfrm rot="0">
            <a:off x="1104169" y="9414142"/>
            <a:ext cx="9489290" cy="973138"/>
          </a:xfrm>
          <a:prstGeom prst="rect">
            <a:avLst/>
          </a:prstGeom>
        </p:spPr>
        <p:txBody>
          <a:bodyPr anchor="t" rtlCol="false" tIns="0" lIns="0" bIns="0" rIns="0">
            <a:spAutoFit/>
          </a:bodyPr>
          <a:lstStyle/>
          <a:p>
            <a:pPr algn="ctr">
              <a:lnSpc>
                <a:spcPts val="6400"/>
              </a:lnSpc>
            </a:pPr>
            <a:r>
              <a:rPr lang="en-US" sz="4000">
                <a:solidFill>
                  <a:srgbClr val="FFFFFF"/>
                </a:solidFill>
                <a:latin typeface="Montserrat"/>
                <a:ea typeface="Montserrat"/>
                <a:cs typeface="Montserrat"/>
                <a:sym typeface="Montserrat"/>
              </a:rPr>
              <a:t>OBJETIVO DA EXPERIÊNCIA</a:t>
            </a:r>
          </a:p>
        </p:txBody>
      </p:sp>
      <p:sp>
        <p:nvSpPr>
          <p:cNvPr name="TextBox 21" id="21"/>
          <p:cNvSpPr txBox="true"/>
          <p:nvPr/>
        </p:nvSpPr>
        <p:spPr>
          <a:xfrm rot="0">
            <a:off x="1060045" y="4088322"/>
            <a:ext cx="21082578" cy="2220364"/>
          </a:xfrm>
          <a:prstGeom prst="rect">
            <a:avLst/>
          </a:prstGeom>
        </p:spPr>
        <p:txBody>
          <a:bodyPr anchor="t" rtlCol="false" tIns="0" lIns="0" bIns="0" rIns="0">
            <a:spAutoFit/>
          </a:bodyPr>
          <a:lstStyle/>
          <a:p>
            <a:pPr algn="ctr">
              <a:lnSpc>
                <a:spcPts val="9156"/>
              </a:lnSpc>
            </a:pPr>
            <a:r>
              <a:rPr lang="en-US" sz="5200" b="true">
                <a:solidFill>
                  <a:srgbClr val="0089CD"/>
                </a:solidFill>
                <a:latin typeface="Montserrat Bold"/>
                <a:ea typeface="Montserrat Bold"/>
                <a:cs typeface="Montserrat Bold"/>
                <a:sym typeface="Montserrat Bold"/>
              </a:rPr>
              <a:t>Estratégia</a:t>
            </a:r>
            <a:r>
              <a:rPr lang="en-US" sz="5200" b="true">
                <a:solidFill>
                  <a:srgbClr val="0089CD"/>
                </a:solidFill>
                <a:latin typeface="Montserrat Bold"/>
                <a:ea typeface="Montserrat Bold"/>
                <a:cs typeface="Montserrat Bold"/>
                <a:sym typeface="Montserrat Bold"/>
              </a:rPr>
              <a:t> de Reconhecimento e Motivação para Equipes Multidisciplinares no Atendimento ao Paciente com AVC</a:t>
            </a:r>
          </a:p>
        </p:txBody>
      </p:sp>
      <p:sp>
        <p:nvSpPr>
          <p:cNvPr name="TextBox 22" id="22"/>
          <p:cNvSpPr txBox="true"/>
          <p:nvPr/>
        </p:nvSpPr>
        <p:spPr>
          <a:xfrm rot="0">
            <a:off x="1938011" y="6339582"/>
            <a:ext cx="20060595" cy="2006524"/>
          </a:xfrm>
          <a:prstGeom prst="rect">
            <a:avLst/>
          </a:prstGeom>
        </p:spPr>
        <p:txBody>
          <a:bodyPr anchor="t" rtlCol="false" tIns="0" lIns="0" bIns="0" rIns="0">
            <a:spAutoFit/>
          </a:bodyPr>
          <a:lstStyle/>
          <a:p>
            <a:pPr algn="ctr">
              <a:lnSpc>
                <a:spcPts val="5485"/>
              </a:lnSpc>
            </a:pPr>
            <a:r>
              <a:rPr lang="en-US" sz="2799" b="true">
                <a:solidFill>
                  <a:srgbClr val="000000"/>
                </a:solidFill>
                <a:latin typeface="Montserrat Bold"/>
                <a:ea typeface="Montserrat Bold"/>
                <a:cs typeface="Montserrat Bold"/>
                <a:sym typeface="Montserrat Bold"/>
              </a:rPr>
              <a:t>Crisciana Maria Gonçalves Nazario Borges¹*, Ana Dolores Firmino Santos do Nascimento¹, Noelle Ventura Jordão¹, Andressa Ohana Reis Bandeira¹</a:t>
            </a:r>
          </a:p>
          <a:p>
            <a:pPr algn="ctr">
              <a:lnSpc>
                <a:spcPts val="5485"/>
              </a:lnSpc>
            </a:pPr>
          </a:p>
        </p:txBody>
      </p:sp>
      <p:sp>
        <p:nvSpPr>
          <p:cNvPr name="TextBox 23" id="23"/>
          <p:cNvSpPr txBox="true"/>
          <p:nvPr/>
        </p:nvSpPr>
        <p:spPr>
          <a:xfrm rot="0">
            <a:off x="764130" y="7937108"/>
            <a:ext cx="21674408" cy="951738"/>
          </a:xfrm>
          <a:prstGeom prst="rect">
            <a:avLst/>
          </a:prstGeom>
        </p:spPr>
        <p:txBody>
          <a:bodyPr anchor="t" rtlCol="false" tIns="0" lIns="0" bIns="0" rIns="0">
            <a:spAutoFit/>
          </a:bodyPr>
          <a:lstStyle/>
          <a:p>
            <a:pPr algn="ctr">
              <a:lnSpc>
                <a:spcPts val="3936"/>
              </a:lnSpc>
            </a:pPr>
            <a:r>
              <a:rPr lang="en-US" sz="2400">
                <a:solidFill>
                  <a:srgbClr val="000000"/>
                </a:solidFill>
                <a:latin typeface="Montserrat"/>
                <a:ea typeface="Montserrat"/>
                <a:cs typeface="Montserrat"/>
                <a:sym typeface="Montserrat"/>
              </a:rPr>
              <a:t>¹Hospita da Restauração Gov. Paulo Guerra , Recife, Pernambuco. </a:t>
            </a:r>
          </a:p>
          <a:p>
            <a:pPr algn="ctr">
              <a:lnSpc>
                <a:spcPts val="3936"/>
              </a:lnSpc>
            </a:pPr>
            <a:r>
              <a:rPr lang="en-US" sz="2400">
                <a:solidFill>
                  <a:srgbClr val="000000"/>
                </a:solidFill>
                <a:latin typeface="Montserrat"/>
                <a:ea typeface="Montserrat"/>
                <a:cs typeface="Montserrat"/>
                <a:sym typeface="Montserrat"/>
              </a:rPr>
              <a:t>*Autor correspondente: crisciana.mgnborges@upe.br</a:t>
            </a:r>
          </a:p>
        </p:txBody>
      </p:sp>
      <p:sp>
        <p:nvSpPr>
          <p:cNvPr name="TextBox 24" id="24"/>
          <p:cNvSpPr txBox="true"/>
          <p:nvPr/>
        </p:nvSpPr>
        <p:spPr>
          <a:xfrm rot="0">
            <a:off x="1060045" y="15802600"/>
            <a:ext cx="9597065" cy="5198745"/>
          </a:xfrm>
          <a:prstGeom prst="rect">
            <a:avLst/>
          </a:prstGeom>
        </p:spPr>
        <p:txBody>
          <a:bodyPr anchor="t" rtlCol="false" tIns="0" lIns="0" bIns="0" rIns="0">
            <a:spAutoFit/>
          </a:bodyPr>
          <a:lstStyle/>
          <a:p>
            <a:pPr algn="just">
              <a:lnSpc>
                <a:spcPts val="4199"/>
              </a:lnSpc>
            </a:pPr>
            <a:r>
              <a:rPr lang="en-US" sz="2799">
                <a:solidFill>
                  <a:srgbClr val="000000"/>
                </a:solidFill>
                <a:latin typeface="Montserrat"/>
                <a:ea typeface="Montserrat"/>
                <a:cs typeface="Montserrat"/>
                <a:sym typeface="Montserrat"/>
              </a:rPr>
              <a:t>Desde 2023, a ação é realizada anualmente no mês de  janeiro. Idealizada pela coordenação da unidade e desenvolvida com participação ativa dos profissionais, a iniciativa consiste em uma aula de atualização sobre manejo agudo do AVC seguida pelo “Destaques Unidade de AVC”. Nesta etapa, são entregues medalhas de reconhecimento aos profissionais que mais se destacaram na trombólise, agilidade no código AVC e demais categorias envolvidas nos cuidados ao paciente.</a:t>
            </a:r>
          </a:p>
        </p:txBody>
      </p:sp>
      <p:sp>
        <p:nvSpPr>
          <p:cNvPr name="TextBox 25" id="25"/>
          <p:cNvSpPr txBox="true"/>
          <p:nvPr/>
        </p:nvSpPr>
        <p:spPr>
          <a:xfrm rot="0">
            <a:off x="844257" y="14611060"/>
            <a:ext cx="9849330" cy="912801"/>
          </a:xfrm>
          <a:prstGeom prst="rect">
            <a:avLst/>
          </a:prstGeom>
        </p:spPr>
        <p:txBody>
          <a:bodyPr anchor="t" rtlCol="false" tIns="0" lIns="0" bIns="0" rIns="0">
            <a:spAutoFit/>
          </a:bodyPr>
          <a:lstStyle/>
          <a:p>
            <a:pPr algn="ctr">
              <a:lnSpc>
                <a:spcPts val="6400"/>
              </a:lnSpc>
            </a:pPr>
            <a:r>
              <a:rPr lang="en-US" sz="4000">
                <a:solidFill>
                  <a:srgbClr val="FFFFFF"/>
                </a:solidFill>
                <a:latin typeface="Montserrat"/>
                <a:ea typeface="Montserrat"/>
                <a:cs typeface="Montserrat"/>
                <a:sym typeface="Montserrat"/>
              </a:rPr>
              <a:t>DESCRIÇÃO DA EXPERIÊNCIA</a:t>
            </a:r>
          </a:p>
        </p:txBody>
      </p:sp>
      <p:sp>
        <p:nvSpPr>
          <p:cNvPr name="TextBox 26" id="26"/>
          <p:cNvSpPr txBox="true"/>
          <p:nvPr/>
        </p:nvSpPr>
        <p:spPr>
          <a:xfrm rot="0">
            <a:off x="1016395" y="22442591"/>
            <a:ext cx="9577064" cy="4674870"/>
          </a:xfrm>
          <a:prstGeom prst="rect">
            <a:avLst/>
          </a:prstGeom>
        </p:spPr>
        <p:txBody>
          <a:bodyPr anchor="t" rtlCol="false" tIns="0" lIns="0" bIns="0" rIns="0">
            <a:spAutoFit/>
          </a:bodyPr>
          <a:lstStyle/>
          <a:p>
            <a:pPr algn="just">
              <a:lnSpc>
                <a:spcPts val="4199"/>
              </a:lnSpc>
            </a:pPr>
            <a:r>
              <a:rPr lang="en-US" sz="2799">
                <a:solidFill>
                  <a:srgbClr val="000000"/>
                </a:solidFill>
                <a:latin typeface="Montserrat"/>
                <a:ea typeface="Montserrat"/>
                <a:cs typeface="Montserrat"/>
                <a:sym typeface="Montserrat"/>
              </a:rPr>
              <a:t>Evidencia-se que a valorização profissional é uma ferramenta poderosa para fortalecer o comprometimento e promover a satisfação no trabalho, contribuindo para o resultado do cuidado. Do ponto de vista crítico, embora esse reconhecimento tenha efeitos positivos imediatos, é necessário que a valorização se mantenha de forma contínua, pois impacta diretamente na qualidade do cuidado ao paciente.</a:t>
            </a:r>
          </a:p>
        </p:txBody>
      </p:sp>
      <p:sp>
        <p:nvSpPr>
          <p:cNvPr name="TextBox 27" id="27"/>
          <p:cNvSpPr txBox="true"/>
          <p:nvPr/>
        </p:nvSpPr>
        <p:spPr>
          <a:xfrm rot="0">
            <a:off x="933913" y="21222705"/>
            <a:ext cx="9849330" cy="922326"/>
          </a:xfrm>
          <a:prstGeom prst="rect">
            <a:avLst/>
          </a:prstGeom>
        </p:spPr>
        <p:txBody>
          <a:bodyPr anchor="t" rtlCol="false" tIns="0" lIns="0" bIns="0" rIns="0">
            <a:spAutoFit/>
          </a:bodyPr>
          <a:lstStyle/>
          <a:p>
            <a:pPr algn="ctr">
              <a:lnSpc>
                <a:spcPts val="6400"/>
              </a:lnSpc>
            </a:pPr>
            <a:r>
              <a:rPr lang="en-US" sz="4000">
                <a:solidFill>
                  <a:srgbClr val="FFFFFF"/>
                </a:solidFill>
                <a:latin typeface="Open Sans"/>
                <a:ea typeface="Open Sans"/>
                <a:cs typeface="Open Sans"/>
                <a:sym typeface="Open Sans"/>
              </a:rPr>
              <a:t>APRENDIZADO E ANÁLISE CRÍTICA</a:t>
            </a:r>
          </a:p>
        </p:txBody>
      </p:sp>
      <p:sp>
        <p:nvSpPr>
          <p:cNvPr name="TextBox 28" id="28"/>
          <p:cNvSpPr txBox="true"/>
          <p:nvPr/>
        </p:nvSpPr>
        <p:spPr>
          <a:xfrm rot="0">
            <a:off x="12473313" y="9414142"/>
            <a:ext cx="9489290" cy="894719"/>
          </a:xfrm>
          <a:prstGeom prst="rect">
            <a:avLst/>
          </a:prstGeom>
        </p:spPr>
        <p:txBody>
          <a:bodyPr anchor="t" rtlCol="false" tIns="0" lIns="0" bIns="0" rIns="0">
            <a:spAutoFit/>
          </a:bodyPr>
          <a:lstStyle/>
          <a:p>
            <a:pPr algn="ctr">
              <a:lnSpc>
                <a:spcPts val="6400"/>
              </a:lnSpc>
            </a:pPr>
            <a:r>
              <a:rPr lang="en-US" sz="4000">
                <a:solidFill>
                  <a:srgbClr val="FFFFFF"/>
                </a:solidFill>
                <a:latin typeface="Montserrat"/>
                <a:ea typeface="Montserrat"/>
                <a:cs typeface="Montserrat"/>
                <a:sym typeface="Montserrat"/>
              </a:rPr>
              <a:t>OBJETIVOS</a:t>
            </a:r>
          </a:p>
        </p:txBody>
      </p:sp>
      <p:sp>
        <p:nvSpPr>
          <p:cNvPr name="TextBox 29" id="29"/>
          <p:cNvSpPr txBox="true"/>
          <p:nvPr/>
        </p:nvSpPr>
        <p:spPr>
          <a:xfrm rot="0">
            <a:off x="12438195" y="15773796"/>
            <a:ext cx="9649072" cy="5833364"/>
          </a:xfrm>
          <a:prstGeom prst="rect">
            <a:avLst/>
          </a:prstGeom>
        </p:spPr>
        <p:txBody>
          <a:bodyPr anchor="t" rtlCol="false" tIns="0" lIns="0" bIns="0" rIns="0">
            <a:spAutoFit/>
          </a:bodyPr>
          <a:lstStyle/>
          <a:p>
            <a:pPr algn="just">
              <a:lnSpc>
                <a:spcPts val="4227"/>
              </a:lnSpc>
            </a:pPr>
            <a:r>
              <a:rPr lang="en-US" sz="2799">
                <a:solidFill>
                  <a:srgbClr val="000000"/>
                </a:solidFill>
                <a:latin typeface="Montserrat"/>
                <a:ea typeface="Montserrat"/>
                <a:cs typeface="Montserrat"/>
                <a:sym typeface="Montserrat"/>
              </a:rPr>
              <a:t>O evento é registrado em imagens e evidenciou integração e compromisso entre os setores. Após a ação houve manifestações espontâneas de servidores, com relatos de se sentirem valorizados e motivados para desempenharem as suas funções. A entrega das medalhas foi recebida com entusiasmo pelos colaboradores, que demonstraram orgulho e gratidão pelo reconhecimento. É notável o fortalecimento do espírito de equipe e reconhecimento do papel de cada categoria no cuidado integral ao paciente. </a:t>
            </a:r>
          </a:p>
        </p:txBody>
      </p:sp>
      <p:sp>
        <p:nvSpPr>
          <p:cNvPr name="TextBox 30" id="30"/>
          <p:cNvSpPr txBox="true"/>
          <p:nvPr/>
        </p:nvSpPr>
        <p:spPr>
          <a:xfrm rot="0">
            <a:off x="12277352" y="14601535"/>
            <a:ext cx="9849330" cy="922326"/>
          </a:xfrm>
          <a:prstGeom prst="rect">
            <a:avLst/>
          </a:prstGeom>
        </p:spPr>
        <p:txBody>
          <a:bodyPr anchor="t" rtlCol="false" tIns="0" lIns="0" bIns="0" rIns="0">
            <a:spAutoFit/>
          </a:bodyPr>
          <a:lstStyle/>
          <a:p>
            <a:pPr algn="ctr">
              <a:lnSpc>
                <a:spcPts val="6400"/>
              </a:lnSpc>
            </a:pPr>
            <a:r>
              <a:rPr lang="en-US" sz="4000">
                <a:solidFill>
                  <a:srgbClr val="FFFFFF"/>
                </a:solidFill>
                <a:latin typeface="Open Sans"/>
                <a:ea typeface="Open Sans"/>
                <a:cs typeface="Open Sans"/>
                <a:sym typeface="Open Sans"/>
              </a:rPr>
              <a:t>RESULTADOS</a:t>
            </a:r>
          </a:p>
        </p:txBody>
      </p:sp>
      <p:sp>
        <p:nvSpPr>
          <p:cNvPr name="TextBox 31" id="31"/>
          <p:cNvSpPr txBox="true"/>
          <p:nvPr/>
        </p:nvSpPr>
        <p:spPr>
          <a:xfrm rot="0">
            <a:off x="12565559" y="29261022"/>
            <a:ext cx="9577064" cy="4150995"/>
          </a:xfrm>
          <a:prstGeom prst="rect">
            <a:avLst/>
          </a:prstGeom>
        </p:spPr>
        <p:txBody>
          <a:bodyPr anchor="t" rtlCol="false" tIns="0" lIns="0" bIns="0" rIns="0">
            <a:spAutoFit/>
          </a:bodyPr>
          <a:lstStyle/>
          <a:p>
            <a:pPr algn="just">
              <a:lnSpc>
                <a:spcPts val="4199"/>
              </a:lnSpc>
            </a:pPr>
            <a:r>
              <a:rPr lang="en-US" sz="2799">
                <a:solidFill>
                  <a:srgbClr val="000000"/>
                </a:solidFill>
                <a:latin typeface="Montserrat"/>
                <a:ea typeface="Montserrat"/>
                <a:cs typeface="Montserrat"/>
                <a:sym typeface="Montserrat"/>
              </a:rPr>
              <a:t>A valorização profissional realizada na U-AVCHR, contribuiu para fortalecer vínculos, melhorar a comunicação e promover um ambiente de trabalho mais harmônico e motivador. O reconhecimento quando realizado com autenticidade e inclusão, é capaz de gerar benefícios tanto para os profissionais como para os pacientes.</a:t>
            </a:r>
          </a:p>
          <a:p>
            <a:pPr algn="just">
              <a:lnSpc>
                <a:spcPts val="4199"/>
              </a:lnSpc>
            </a:pPr>
          </a:p>
        </p:txBody>
      </p:sp>
      <p:sp>
        <p:nvSpPr>
          <p:cNvPr name="TextBox 32" id="32"/>
          <p:cNvSpPr txBox="true"/>
          <p:nvPr/>
        </p:nvSpPr>
        <p:spPr>
          <a:xfrm rot="0">
            <a:off x="12405302" y="28215344"/>
            <a:ext cx="9849330" cy="982663"/>
          </a:xfrm>
          <a:prstGeom prst="rect">
            <a:avLst/>
          </a:prstGeom>
        </p:spPr>
        <p:txBody>
          <a:bodyPr anchor="t" rtlCol="false" tIns="0" lIns="0" bIns="0" rIns="0">
            <a:spAutoFit/>
          </a:bodyPr>
          <a:lstStyle/>
          <a:p>
            <a:pPr algn="ctr">
              <a:lnSpc>
                <a:spcPts val="6400"/>
              </a:lnSpc>
            </a:pPr>
            <a:r>
              <a:rPr lang="en-US" sz="4000">
                <a:solidFill>
                  <a:srgbClr val="FFFFFF"/>
                </a:solidFill>
                <a:latin typeface="Open Sans"/>
                <a:ea typeface="Open Sans"/>
                <a:cs typeface="Open Sans"/>
                <a:sym typeface="Open Sans"/>
              </a:rPr>
              <a:t>CONCLUSÃO E/OU RECOMENDAÇÕES</a:t>
            </a:r>
          </a:p>
        </p:txBody>
      </p:sp>
      <p:sp>
        <p:nvSpPr>
          <p:cNvPr name="TextBox 33" id="33"/>
          <p:cNvSpPr txBox="true"/>
          <p:nvPr/>
        </p:nvSpPr>
        <p:spPr>
          <a:xfrm rot="0">
            <a:off x="4286016" y="33821592"/>
            <a:ext cx="14830893" cy="864075"/>
          </a:xfrm>
          <a:prstGeom prst="rect">
            <a:avLst/>
          </a:prstGeom>
        </p:spPr>
        <p:txBody>
          <a:bodyPr anchor="t" rtlCol="false" tIns="0" lIns="0" bIns="0" rIns="0">
            <a:spAutoFit/>
          </a:bodyPr>
          <a:lstStyle/>
          <a:p>
            <a:pPr algn="ctr">
              <a:lnSpc>
                <a:spcPts val="6400"/>
              </a:lnSpc>
            </a:pPr>
            <a:r>
              <a:rPr lang="en-US" sz="4572" b="true">
                <a:solidFill>
                  <a:srgbClr val="000000"/>
                </a:solidFill>
                <a:latin typeface="Montserrat Bold"/>
                <a:ea typeface="Montserrat Bold"/>
                <a:cs typeface="Montserrat Bold"/>
                <a:sym typeface="Montserrat Bold"/>
              </a:rPr>
              <a:t>Referências</a:t>
            </a:r>
          </a:p>
        </p:txBody>
      </p:sp>
      <p:sp>
        <p:nvSpPr>
          <p:cNvPr name="TextBox 34" id="34"/>
          <p:cNvSpPr txBox="true"/>
          <p:nvPr/>
        </p:nvSpPr>
        <p:spPr>
          <a:xfrm rot="0">
            <a:off x="1220713" y="35079191"/>
            <a:ext cx="20866554" cy="1978914"/>
          </a:xfrm>
          <a:prstGeom prst="rect">
            <a:avLst/>
          </a:prstGeom>
        </p:spPr>
        <p:txBody>
          <a:bodyPr anchor="t" rtlCol="false" tIns="0" lIns="0" bIns="0" rIns="0">
            <a:spAutoFit/>
          </a:bodyPr>
          <a:lstStyle/>
          <a:p>
            <a:pPr algn="just">
              <a:lnSpc>
                <a:spcPts val="4023"/>
              </a:lnSpc>
            </a:pPr>
            <a:r>
              <a:rPr lang="en-US" sz="2400">
                <a:solidFill>
                  <a:srgbClr val="000000"/>
                </a:solidFill>
                <a:latin typeface="Montserrat"/>
                <a:ea typeface="Montserrat"/>
                <a:cs typeface="Montserrat"/>
                <a:sym typeface="Montserrat"/>
              </a:rPr>
              <a:t>RIOGRANDENSE, Cíntia; ARAUJO, Maria Emilly Rodrigues; SOUSA, Aline Miranda; RIBEIRO, Ricardo Câmara; BITTENCOURT, Wanderley José Mantovani; COSTA, Joao Maria Macedo da; LÍCIO, Fernanda Coimbra; VALE, Jessica de Sousa. </a:t>
            </a:r>
            <a:r>
              <a:rPr lang="en-US" sz="2400" b="true">
                <a:solidFill>
                  <a:srgbClr val="000000"/>
                </a:solidFill>
                <a:latin typeface="Montserrat Bold"/>
                <a:ea typeface="Montserrat Bold"/>
                <a:cs typeface="Montserrat Bold"/>
                <a:sym typeface="Montserrat Bold"/>
              </a:rPr>
              <a:t>Qualidade de vida no trabalho e suas contribuições para a eficiência dos serviços de saúde. </a:t>
            </a:r>
            <a:r>
              <a:rPr lang="en-US" sz="2400">
                <a:solidFill>
                  <a:srgbClr val="000000"/>
                </a:solidFill>
                <a:latin typeface="Montserrat"/>
                <a:ea typeface="Montserrat"/>
                <a:cs typeface="Montserrat"/>
                <a:sym typeface="Montserrat"/>
              </a:rPr>
              <a:t>IOSR Journal of Business and Management (IOSR-JBM), v. 26, n. 11, ser. 10, p. 56–61, nov. 2024. DOI: 10.9790/487X-2611105661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DAG3HiPhIlk</dc:identifier>
  <dcterms:modified xsi:type="dcterms:W3CDTF">2011-08-01T06:04:30Z</dcterms:modified>
  <cp:revision>1</cp:revision>
  <dc:title>banner-digital.pptx</dc:title>
</cp:coreProperties>
</file>