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40" d="100"/>
          <a:sy n="40" d="100"/>
        </p:scale>
        <p:origin x="-1794" y="540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57200" y="1009007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57200" y="11876029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 </a:t>
            </a:r>
            <a:r>
              <a:rPr lang="pt-BR" sz="2600" dirty="0" smtClean="0">
                <a:latin typeface="Montserrat"/>
              </a:rPr>
              <a:t>Promover o diálogo entre as instituições de ensino e fortalecer a Integração Ensino-Serviço, qualificando a formação profissional em saúde e contribuindo para a melhoria da qualidade dos serviços ofertados à população da IV Regional de Saúde. </a:t>
            </a:r>
            <a:endParaRPr lang="en-US" sz="26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57200" y="10232955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342820" y="4232163"/>
            <a:ext cx="22574408" cy="1030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40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EDUCAÇÃO E REGIONALIZAÇÃO DA SAÚDE- </a:t>
            </a:r>
            <a:r>
              <a:rPr lang="en-US" sz="4000" b="1" dirty="0" err="1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Fortalecendo</a:t>
            </a:r>
            <a:r>
              <a:rPr lang="en-US" sz="40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o SUS a </a:t>
            </a:r>
            <a:r>
              <a:rPr lang="en-US" sz="4000" b="1" dirty="0" err="1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partir</a:t>
            </a:r>
            <a:r>
              <a:rPr lang="en-US" sz="40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dos </a:t>
            </a:r>
            <a:r>
              <a:rPr lang="en-US" sz="4000" b="1" dirty="0" err="1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territórios</a:t>
            </a:r>
            <a:endParaRPr lang="en-US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14324" y="5660923"/>
            <a:ext cx="22002904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Gabriela Henrique Oliveira Cavalcante¹*, Maria Claudia </a:t>
            </a:r>
            <a:r>
              <a:rPr lang="en-US" sz="24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Ribeiro</a:t>
            </a:r>
            <a:r>
              <a:rPr lang="en-US" sz="24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Agra², </a:t>
            </a:r>
            <a:r>
              <a:rPr lang="pt-BR" sz="2400" b="1" dirty="0" smtClean="0">
                <a:latin typeface="Montserrat"/>
              </a:rPr>
              <a:t>Aline Silva Florêncio de Lima</a:t>
            </a:r>
            <a:r>
              <a:rPr lang="en-US" sz="24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400" b="1" dirty="0" smtClean="0">
                <a:latin typeface="Montserrat"/>
              </a:rPr>
              <a:t>Letícia </a:t>
            </a:r>
            <a:r>
              <a:rPr lang="pt-BR" sz="2400" b="1" dirty="0" err="1" smtClean="0">
                <a:latin typeface="Montserrat"/>
              </a:rPr>
              <a:t>Hayanne</a:t>
            </a:r>
            <a:r>
              <a:rPr lang="pt-BR" sz="2400" b="1" dirty="0" smtClean="0">
                <a:latin typeface="Montserrat"/>
              </a:rPr>
              <a:t> de Oliveira Galvão</a:t>
            </a:r>
            <a:r>
              <a:rPr lang="pt-BR" sz="2400" b="1" baseline="30000" dirty="0" smtClean="0">
                <a:latin typeface="Montserrat"/>
              </a:rPr>
              <a:t>4</a:t>
            </a:r>
            <a:r>
              <a:rPr lang="en-US" sz="24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400" b="1" dirty="0" smtClean="0">
                <a:latin typeface="Montserrat"/>
              </a:rPr>
              <a:t>Anderson Enio Silva Duque</a:t>
            </a:r>
            <a:r>
              <a:rPr lang="pt-BR" sz="2400" b="1" baseline="30000" dirty="0" smtClean="0">
                <a:latin typeface="Montserrat"/>
              </a:rPr>
              <a:t>5</a:t>
            </a:r>
            <a:r>
              <a:rPr lang="pt-BR" sz="2400" b="1" dirty="0" smtClean="0">
                <a:latin typeface="Montserrat"/>
              </a:rPr>
              <a:t>, Mariana </a:t>
            </a:r>
            <a:r>
              <a:rPr lang="pt-BR" sz="2400" b="1" dirty="0" err="1" smtClean="0">
                <a:latin typeface="Montserrat"/>
              </a:rPr>
              <a:t>Carolayne</a:t>
            </a:r>
            <a:r>
              <a:rPr lang="pt-BR" sz="2400" b="1" dirty="0" smtClean="0">
                <a:latin typeface="Montserrat"/>
              </a:rPr>
              <a:t> da Silva </a:t>
            </a:r>
            <a:r>
              <a:rPr lang="pt-BR" sz="2400" b="1" dirty="0" smtClean="0">
                <a:latin typeface="Montserrat"/>
              </a:rPr>
              <a:t>Nascimento</a:t>
            </a:r>
            <a:r>
              <a:rPr lang="pt-BR" sz="2400" b="1" baseline="30000" dirty="0" smtClean="0">
                <a:latin typeface="Montserrat"/>
              </a:rPr>
              <a:t>6 </a:t>
            </a:r>
            <a:r>
              <a:rPr lang="pt-BR" sz="2400" b="1" dirty="0" smtClean="0">
                <a:latin typeface="Montserrat"/>
              </a:rPr>
              <a:t>,</a:t>
            </a:r>
            <a:r>
              <a:rPr lang="pt-BR" sz="2400" b="1" dirty="0" err="1" smtClean="0">
                <a:latin typeface="Montserrat"/>
              </a:rPr>
              <a:t>Lucyanne</a:t>
            </a:r>
            <a:r>
              <a:rPr lang="pt-BR" sz="2400" b="1" dirty="0" smtClean="0">
                <a:latin typeface="Montserrat"/>
              </a:rPr>
              <a:t> </a:t>
            </a:r>
            <a:r>
              <a:rPr lang="pt-BR" sz="2400" b="1" dirty="0" smtClean="0">
                <a:latin typeface="Montserrat"/>
              </a:rPr>
              <a:t>Karla da Silva </a:t>
            </a:r>
            <a:r>
              <a:rPr lang="pt-BR" sz="2400" b="1" dirty="0" smtClean="0">
                <a:latin typeface="Montserrat"/>
              </a:rPr>
              <a:t>Bezerra</a:t>
            </a:r>
            <a:r>
              <a:rPr lang="pt-BR" sz="2400" b="1" baseline="30000" dirty="0" smtClean="0">
                <a:latin typeface="Montserrat"/>
              </a:rPr>
              <a:t>7</a:t>
            </a:r>
            <a:r>
              <a:rPr lang="pt-BR" sz="2400" b="1" dirty="0" smtClean="0">
                <a:latin typeface="Montserrat"/>
              </a:rPr>
              <a:t>,</a:t>
            </a:r>
            <a:r>
              <a:rPr lang="pt-BR" sz="2400" b="1" baseline="30000" dirty="0" smtClean="0">
                <a:latin typeface="Montserrat"/>
              </a:rPr>
              <a:t> </a:t>
            </a:r>
            <a:r>
              <a:rPr lang="pt-BR" sz="2400" b="1" dirty="0" smtClean="0">
                <a:latin typeface="Montserrat"/>
              </a:rPr>
              <a:t>Silvana Ribeiro da </a:t>
            </a:r>
            <a:r>
              <a:rPr lang="pt-BR" sz="2400" b="1" dirty="0" smtClean="0">
                <a:latin typeface="Montserrat"/>
              </a:rPr>
              <a:t>Silva</a:t>
            </a:r>
            <a:r>
              <a:rPr lang="pt-BR" sz="2400" b="1" baseline="30000" dirty="0" smtClean="0">
                <a:latin typeface="Montserrat"/>
              </a:rPr>
              <a:t>8</a:t>
            </a:r>
            <a:r>
              <a:rPr lang="pt-BR" sz="2400" b="1" dirty="0" smtClean="0">
                <a:latin typeface="Montserrat"/>
              </a:rPr>
              <a:t>,</a:t>
            </a:r>
            <a:r>
              <a:rPr lang="pt-BR" sz="2400" b="1" dirty="0" smtClean="0">
                <a:latin typeface="Montserrat"/>
              </a:rPr>
              <a:t>Daniela </a:t>
            </a:r>
            <a:r>
              <a:rPr lang="pt-BR" sz="2400" b="1" dirty="0" smtClean="0">
                <a:latin typeface="Montserrat"/>
              </a:rPr>
              <a:t>Bandeira </a:t>
            </a:r>
            <a:r>
              <a:rPr lang="pt-BR" sz="2400" b="1" dirty="0" smtClean="0">
                <a:latin typeface="Montserrat"/>
              </a:rPr>
              <a:t>Anastácio</a:t>
            </a:r>
            <a:r>
              <a:rPr lang="pt-BR" sz="2400" b="1" baseline="30000" dirty="0" smtClean="0">
                <a:latin typeface="Montserrat"/>
              </a:rPr>
              <a:t>9</a:t>
            </a:r>
            <a:r>
              <a:rPr lang="pt-BR" sz="2400" b="1" dirty="0" smtClean="0">
                <a:latin typeface="Montserrat"/>
              </a:rPr>
              <a:t>.</a:t>
            </a:r>
            <a:endParaRPr lang="en-US" sz="24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14324" y="7161121"/>
            <a:ext cx="21674408" cy="26161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¹ 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Coordenadora de Gestão do Trabalho e Educação na Saúde – IV GERES,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Caruaru, </a:t>
            </a:r>
            <a:r>
              <a:rPr lang="en-US" sz="2000" dirty="0" err="1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>
                <a:latin typeface="Montserrat"/>
                <a:ea typeface="Open Sans"/>
                <a:cs typeface="Open Sans"/>
                <a:sym typeface="Open Sans"/>
              </a:rPr>
              <a:t>.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² 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Gerente da IV GERES ,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Caruaru,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. ³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Coordenadora de Vigilância em Saúde – IV GERES,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Caruaru,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.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4 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Coordenadora de Atenção à Saúde – IV GERES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, Caruaru,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. 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5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Coordenador de 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Vigilância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Epidemiológica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– IV GERES,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Caruaru,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. 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6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Apoiadora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Institucional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IV GERES, Caruaru,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. 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7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Apoiadora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Institucional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IV GERES ,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8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Apoiadora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Institucional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000" baseline="30000" dirty="0" smtClean="0">
                <a:latin typeface="Montserrat"/>
                <a:ea typeface="Open Sans"/>
                <a:cs typeface="Open Sans"/>
                <a:sym typeface="Open Sans"/>
              </a:rPr>
              <a:t>9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Coordenadora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de 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Vigilância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latin typeface="Montserrat"/>
                <a:ea typeface="Open Sans"/>
                <a:cs typeface="Open Sans"/>
                <a:sym typeface="Open Sans"/>
              </a:rPr>
              <a:t>Ambiental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 .</a:t>
            </a:r>
            <a:endParaRPr lang="en-US" sz="20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*</a:t>
            </a:r>
            <a:r>
              <a:rPr lang="pt-BR" sz="2000" dirty="0" smtClean="0">
                <a:latin typeface="Montserrat"/>
                <a:ea typeface="Calibri" panose="020F0502020204030204" pitchFamily="34" charset="0"/>
                <a:cs typeface="Calibri" panose="020F0502020204030204" pitchFamily="34" charset="0"/>
              </a:rPr>
              <a:t> Coordenadora de Gestão do Trabalho e Educação na Saúde </a:t>
            </a:r>
            <a:r>
              <a:rPr lang="en-US" sz="2000" dirty="0" smtClean="0">
                <a:latin typeface="Montserrat"/>
                <a:ea typeface="Open Sans"/>
                <a:cs typeface="Open Sans"/>
                <a:sym typeface="Open Sans"/>
              </a:rPr>
              <a:t>: </a:t>
            </a:r>
            <a:r>
              <a:rPr lang="pt-BR" sz="2000" dirty="0" smtClean="0">
                <a:latin typeface="Montserrat"/>
              </a:rPr>
              <a:t>gabriela.cavalcante@saude.pe.gov.br</a:t>
            </a:r>
            <a:endParaRPr lang="en-US" sz="2000" dirty="0"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00010" y="1659093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14324" y="18091135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600" dirty="0" smtClean="0">
                <a:latin typeface="Montserrat"/>
              </a:rPr>
              <a:t>A experiência integrou a IV GERES à CIES, IES, NEP dos Hospitais Estaduais e Áreas Técnicas da SES-PE. A IV GERES apresentou o projeto a CIES e as demais instituições, e cada IES escolheu aderir ou não ao projeto, selecionando uma temática de saúde de interesse da Regional para desenvolver as ações de educação permanente em caso de adesão ao projeto. A iniciativa foi pautada na CIR da IV Região, e as instituições parceiras elaboraram planos com ações educativas a serem desenvolvidas na Região.</a:t>
            </a:r>
            <a:endParaRPr sz="26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28572" y="1666237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14324" y="2530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57200" y="26735133"/>
            <a:ext cx="9649072" cy="7053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600" dirty="0" smtClean="0">
                <a:latin typeface="Montserrat"/>
              </a:rPr>
              <a:t>A integração ensino-serviço no SUS, que envolveu a IV Regional de Saúde (GERES), as Instituições de Ensino e os Núcleos de Educação Permanente (NEP), foi um arranjo estratégico e complexo. Essa articulação exigiu esforço contínuo para alinhar teoria acadêmica com a prática dos serviços, valorizando mutuamente os saberes de cada parte. Essa parceria oferece um grande potencial para fortalecer educação permanente, a qualificação na formação profissional e a assistência de saúde na região, a fim de atender às necessidades da população de forma mais eficaz.</a:t>
            </a:r>
            <a:endParaRPr sz="26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842886" y="2544924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87280" y="1009007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87280" y="11233087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600" dirty="0" smtClean="0">
                <a:latin typeface="Montserrat"/>
              </a:rPr>
              <a:t>Promover a Integração ensino-serviço por meio da Comissão de Integração Ensino e Serviço (CIES);</a:t>
            </a:r>
          </a:p>
          <a:p>
            <a:pPr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600" dirty="0" smtClean="0">
                <a:latin typeface="Montserrat"/>
              </a:rPr>
              <a:t> Promover a educação permanente na saúde na IV Região; </a:t>
            </a:r>
          </a:p>
          <a:p>
            <a:pPr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600" dirty="0" smtClean="0">
                <a:latin typeface="Montserrat"/>
              </a:rPr>
              <a:t> Criar uma rede colaborativa para qualificação da atenção à saúde; </a:t>
            </a:r>
          </a:p>
          <a:p>
            <a:pPr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600" dirty="0" smtClean="0">
                <a:latin typeface="Montserrat"/>
              </a:rPr>
              <a:t>Inovar em modelos de formação integrando o conhecimento acadêmico com as práticas do SUS.</a:t>
            </a:r>
            <a:endParaRPr lang="en-US" sz="26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87280" y="1023295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44404" y="1659093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15842" y="17591069"/>
            <a:ext cx="9649072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600" dirty="0" smtClean="0">
                <a:latin typeface="Montserrat"/>
              </a:rPr>
              <a:t>Aderiram ao projeto 06 Instituições de Ensino, 04 Núcleos de Educação </a:t>
            </a:r>
            <a:r>
              <a:rPr lang="pt-BR" sz="2600" dirty="0" err="1" smtClean="0">
                <a:latin typeface="Montserrat"/>
              </a:rPr>
              <a:t>Pernamentes</a:t>
            </a:r>
            <a:r>
              <a:rPr lang="pt-BR" sz="2600" dirty="0" smtClean="0">
                <a:latin typeface="Montserrat"/>
              </a:rPr>
              <a:t> Hospitalares e 01 Municipal, com 09 temáticas de saúde. Instituições parceiras e eixos temáticos: </a:t>
            </a:r>
            <a:r>
              <a:rPr lang="pt-BR" sz="2600" dirty="0" smtClean="0">
                <a:latin typeface="Montserrat"/>
              </a:rPr>
              <a:t>UFPE- Hipertensão </a:t>
            </a:r>
            <a:r>
              <a:rPr lang="pt-BR" sz="2600" dirty="0" smtClean="0">
                <a:latin typeface="Montserrat"/>
              </a:rPr>
              <a:t>Gestacional; UFRPE- Saúde Única; ESPPE- Regionalização; UPE- Povos e Comunidades Tradicionais; UNINASSAU- Diabetes; ASCES e Hospital São Sebastião -Cuidados Paliativos; Hospital Regional do Agreste- Acidentes e  Transporte Terrestre; Hospital Mestre </a:t>
            </a:r>
            <a:r>
              <a:rPr lang="pt-BR" sz="2600" dirty="0" err="1" smtClean="0">
                <a:latin typeface="Montserrat"/>
              </a:rPr>
              <a:t>Vitalino</a:t>
            </a:r>
            <a:r>
              <a:rPr lang="pt-BR" sz="2600" dirty="0" smtClean="0">
                <a:latin typeface="Montserrat"/>
              </a:rPr>
              <a:t>- Acidente Rábico; Hospital da Mulher do Agreste- Saúde da Mulher da Criança; NEP município de Caruaru- </a:t>
            </a:r>
            <a:r>
              <a:rPr lang="pt-BR" sz="2600" dirty="0" err="1" smtClean="0">
                <a:latin typeface="Montserrat"/>
              </a:rPr>
              <a:t>NEP’cast</a:t>
            </a:r>
            <a:r>
              <a:rPr lang="pt-BR" sz="2600" dirty="0" smtClean="0">
                <a:latin typeface="Montserrat"/>
              </a:rPr>
              <a:t>. A  IV GERES participa de todas as ações.</a:t>
            </a:r>
            <a:endParaRPr sz="26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01528" y="165909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15842" y="25306373"/>
            <a:ext cx="97870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630156" y="27092323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600" dirty="0" smtClean="0">
                <a:latin typeface="Montserrat"/>
              </a:rPr>
              <a:t>A iniciativa não apenas fomentou o alinhamento entre a teoria acadêmica e a prática dos serviços de saúde, mas também promoveu a valorização dos diferentes saberes envolvidos. Em síntese, a parceria reforçou o compromisso com a educação permanente, resultando em um fortalecimento significativo da formação profissional e da assistência prestada à população da região. Recomenda-se a continuidade e o aprimoramento dessas ações colaborativas para a sustentabilidade da política de saúde.</a:t>
            </a:r>
            <a:endParaRPr sz="2600"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87280" y="2537781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3843282" y="3402180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 smtClean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14324" y="35093379"/>
            <a:ext cx="10001320" cy="2051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0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Política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Nacional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Educação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Permanente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o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se tem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produzido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seu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fortalecimento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? 1. ed. Rev. Brasília: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2018. </a:t>
            </a:r>
            <a:endParaRPr lang="en-US" sz="20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" name="TextBox 59"/>
          <p:cNvSpPr txBox="1"/>
          <p:nvPr/>
        </p:nvSpPr>
        <p:spPr>
          <a:xfrm>
            <a:off x="11844338" y="35522007"/>
            <a:ext cx="10001320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 smtClean="0">
                <a:latin typeface="Montserrat"/>
              </a:rPr>
              <a:t>SILVA, Cláudia Irene Ferreira da; NUNES, Silvia Ferreira. O papel das Comissões de Integração Ensino-Serviço CIES em questão: revisão de literatura. </a:t>
            </a:r>
            <a:r>
              <a:rPr lang="pt-BR" sz="2000" b="1" dirty="0" smtClean="0">
                <a:latin typeface="Montserrat"/>
              </a:rPr>
              <a:t>Saúde em Redes</a:t>
            </a:r>
            <a:r>
              <a:rPr lang="pt-BR" sz="2000" dirty="0" smtClean="0">
                <a:latin typeface="Montserrat"/>
              </a:rPr>
              <a:t>, </a:t>
            </a:r>
            <a:r>
              <a:rPr lang="pt-BR" sz="2000" i="1" dirty="0" smtClean="0">
                <a:latin typeface="Montserrat"/>
              </a:rPr>
              <a:t>[S. l.]</a:t>
            </a:r>
            <a:r>
              <a:rPr lang="pt-BR" sz="2000" dirty="0" smtClean="0">
                <a:latin typeface="Montserrat"/>
              </a:rPr>
              <a:t>, v. 8, n. sup1, p. 37–55, 2022.</a:t>
            </a:r>
            <a:endParaRPr sz="2000" dirty="0">
              <a:latin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703</Words>
  <Application>Microsoft Macintosh PowerPoint</Application>
  <PresentationFormat>Personalizar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IV GERES</cp:lastModifiedBy>
  <cp:revision>44</cp:revision>
  <dcterms:created xsi:type="dcterms:W3CDTF">2025-09-30T13:28:19Z</dcterms:created>
  <dcterms:modified xsi:type="dcterms:W3CDTF">2025-11-12T18:01:17Z</dcterms:modified>
</cp:coreProperties>
</file>