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presentation.main+xml" PartName="/ppt/presentation.xml"/>
  <Override ContentType="application/vnd.openxmlformats-officedocument.presentationml.presProps+xml" PartName="/ppt/presProps1.xml"/>
  <Override ContentType="application/vnd.openxmlformats-officedocument.theme+xml" PartName="/ppt/theme/theme1.xml"/>
  <Override ContentType="application/vnd.openxmlformats-officedocument.presentationml.viewProps+xml" PartName="/ppt/viewProps1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sldIdLst>
    <p:sldId id="256" r:id="rId5"/>
  </p:sldIdLst>
  <p:sldSz cy="40325675" cx="23402925"/>
  <p:notesSz cx="6858000" cy="9144000"/>
  <p:defaultTextStyle>
    <a:defPPr lvl="0">
      <a:defRPr lang="pt-BR"/>
    </a:defPPr>
    <a:lvl1pPr defTabSz="3641598" eaLnBrk="1" hangingPunct="1" latinLnBrk="0" lvl="0" marL="0" rtl="0" algn="l">
      <a:defRPr kern="1200" sz="7200">
        <a:solidFill>
          <a:schemeClr val="tx1"/>
        </a:solidFill>
        <a:latin typeface="+mn-lt"/>
        <a:ea typeface="+mn-ea"/>
        <a:cs typeface="+mn-cs"/>
      </a:defRPr>
    </a:lvl1pPr>
    <a:lvl2pPr defTabSz="3641598" eaLnBrk="1" hangingPunct="1" latinLnBrk="0" lvl="1" marL="1820799" rtl="0" algn="l">
      <a:defRPr kern="1200" sz="7200">
        <a:solidFill>
          <a:schemeClr val="tx1"/>
        </a:solidFill>
        <a:latin typeface="+mn-lt"/>
        <a:ea typeface="+mn-ea"/>
        <a:cs typeface="+mn-cs"/>
      </a:defRPr>
    </a:lvl2pPr>
    <a:lvl3pPr defTabSz="3641598" eaLnBrk="1" hangingPunct="1" latinLnBrk="0" lvl="2" marL="3641598" rtl="0" algn="l">
      <a:defRPr kern="1200" sz="7200">
        <a:solidFill>
          <a:schemeClr val="tx1"/>
        </a:solidFill>
        <a:latin typeface="+mn-lt"/>
        <a:ea typeface="+mn-ea"/>
        <a:cs typeface="+mn-cs"/>
      </a:defRPr>
    </a:lvl3pPr>
    <a:lvl4pPr defTabSz="3641598" eaLnBrk="1" hangingPunct="1" latinLnBrk="0" lvl="3" marL="5462397" rtl="0" algn="l">
      <a:defRPr kern="1200" sz="7200">
        <a:solidFill>
          <a:schemeClr val="tx1"/>
        </a:solidFill>
        <a:latin typeface="+mn-lt"/>
        <a:ea typeface="+mn-ea"/>
        <a:cs typeface="+mn-cs"/>
      </a:defRPr>
    </a:lvl4pPr>
    <a:lvl5pPr defTabSz="3641598" eaLnBrk="1" hangingPunct="1" latinLnBrk="0" lvl="4" marL="7283196" rtl="0" algn="l">
      <a:defRPr kern="1200" sz="7200">
        <a:solidFill>
          <a:schemeClr val="tx1"/>
        </a:solidFill>
        <a:latin typeface="+mn-lt"/>
        <a:ea typeface="+mn-ea"/>
        <a:cs typeface="+mn-cs"/>
      </a:defRPr>
    </a:lvl5pPr>
    <a:lvl6pPr defTabSz="3641598" eaLnBrk="1" hangingPunct="1" latinLnBrk="0" lvl="5" marL="9103995" rtl="0" algn="l">
      <a:defRPr kern="1200" sz="7200">
        <a:solidFill>
          <a:schemeClr val="tx1"/>
        </a:solidFill>
        <a:latin typeface="+mn-lt"/>
        <a:ea typeface="+mn-ea"/>
        <a:cs typeface="+mn-cs"/>
      </a:defRPr>
    </a:lvl6pPr>
    <a:lvl7pPr defTabSz="3641598" eaLnBrk="1" hangingPunct="1" latinLnBrk="0" lvl="6" marL="10924794" rtl="0" algn="l">
      <a:defRPr kern="1200" sz="7200">
        <a:solidFill>
          <a:schemeClr val="tx1"/>
        </a:solidFill>
        <a:latin typeface="+mn-lt"/>
        <a:ea typeface="+mn-ea"/>
        <a:cs typeface="+mn-cs"/>
      </a:defRPr>
    </a:lvl7pPr>
    <a:lvl8pPr defTabSz="3641598" eaLnBrk="1" hangingPunct="1" latinLnBrk="0" lvl="7" marL="12745593" rtl="0" algn="l">
      <a:defRPr kern="1200" sz="7200">
        <a:solidFill>
          <a:schemeClr val="tx1"/>
        </a:solidFill>
        <a:latin typeface="+mn-lt"/>
        <a:ea typeface="+mn-ea"/>
        <a:cs typeface="+mn-cs"/>
      </a:defRPr>
    </a:lvl8pPr>
    <a:lvl9pPr defTabSz="3641598" eaLnBrk="1" hangingPunct="1" latinLnBrk="0" lvl="8" marL="14566392" rtl="0" algn="l">
      <a:defRPr kern="1200" sz="7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1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1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2701" orient="horz"/>
        <p:guide pos="7371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1.xml"/><Relationship Id="rId3" Type="http://schemas.openxmlformats.org/officeDocument/2006/relationships/presProps" Target="presProps1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28/10/2025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28/10/2025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28/10/2025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28/10/2025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28/10/2025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28/10/2025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28/10/2025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28/10/2025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28/10/2025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28/10/2025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28/10/2025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28/10/2025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8" name="Shape 1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Google Shape;1029;p1"/>
          <p:cNvSpPr/>
          <p:nvPr/>
        </p:nvSpPr>
        <p:spPr>
          <a:xfrm>
            <a:off x="1060044" y="9865692"/>
            <a:ext cx="9577541" cy="1050631"/>
          </a:xfrm>
          <a:custGeom>
            <a:rect b="b" l="l" r="r" t="t"/>
            <a:pathLst>
              <a:path extrusionOk="0" h="115581" w="788275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</p:sp>
      <p:sp>
        <p:nvSpPr>
          <p:cNvPr id="1030" name="Google Shape;1030;p1"/>
          <p:cNvSpPr txBox="1"/>
          <p:nvPr/>
        </p:nvSpPr>
        <p:spPr>
          <a:xfrm>
            <a:off x="980082" y="11624629"/>
            <a:ext cx="9649200" cy="50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A experiência teve como propósito promover espaços coletivos de escuta, acolhimento e produção de cuidado junto a mulheres acompanhadas na Atenção Primária à Saúde. Buscou-se favorecer o fortalecimento dos vínculos entre as participantes e a equipe, estimular práticas de autocuidado, ampliar a autonomia sobre os processos de saúde e doença e incentivar a corresponsabilidade no cuidado. A proposta também visou valorizar o potencial terapêutico do grupo e contribuir para a redução das demandas individuais por sofrimento psíquico no serviço. </a:t>
            </a:r>
            <a:endParaRPr i="0" sz="2400" u="none" cap="none" strike="noStrike">
              <a:solidFill>
                <a:schemeClr val="dk1"/>
              </a:solidFill>
            </a:endParaRPr>
          </a:p>
        </p:txBody>
      </p:sp>
      <p:sp>
        <p:nvSpPr>
          <p:cNvPr id="1031" name="Google Shape;1031;p1"/>
          <p:cNvSpPr txBox="1"/>
          <p:nvPr/>
        </p:nvSpPr>
        <p:spPr>
          <a:xfrm>
            <a:off x="1060044" y="9937701"/>
            <a:ext cx="9489300" cy="8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OBJETIVO DA EXPERIÊNCIA</a:t>
            </a:r>
            <a:endParaRPr/>
          </a:p>
        </p:txBody>
      </p:sp>
      <p:sp>
        <p:nvSpPr>
          <p:cNvPr id="1032" name="Google Shape;1032;p1"/>
          <p:cNvSpPr txBox="1"/>
          <p:nvPr/>
        </p:nvSpPr>
        <p:spPr>
          <a:xfrm>
            <a:off x="2844478" y="4388356"/>
            <a:ext cx="17754900" cy="311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0089CD"/>
                </a:solidFill>
                <a:latin typeface="Montserrat"/>
                <a:ea typeface="Montserrat"/>
                <a:cs typeface="Montserrat"/>
                <a:sym typeface="Montserrat"/>
              </a:rPr>
              <a:t>Grupo de Educação em Saúde na Atenção Primária: Experiência de Cuidado em saúde mental, Apoio e Promoção de Saúde no SUS.</a:t>
            </a:r>
            <a:endParaRPr b="1" sz="4400">
              <a:solidFill>
                <a:srgbClr val="0089C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/>
          </a:p>
        </p:txBody>
      </p:sp>
      <p:sp>
        <p:nvSpPr>
          <p:cNvPr id="1033" name="Google Shape;1033;p1"/>
          <p:cNvSpPr txBox="1"/>
          <p:nvPr/>
        </p:nvSpPr>
        <p:spPr>
          <a:xfrm>
            <a:off x="2259675" y="6571050"/>
            <a:ext cx="18989400" cy="84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18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1" lang="en-US" sz="2800">
                <a:latin typeface="Montserrat"/>
                <a:ea typeface="Montserrat"/>
                <a:cs typeface="Montserrat"/>
                <a:sym typeface="Montserrat"/>
              </a:rPr>
              <a:t>Debora Lethicia da Rocha Gomes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¹*, Maria Luisa Fonseca dos Anjos²</a:t>
            </a:r>
            <a:r>
              <a:rPr b="1" lang="en-US" sz="2800"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/>
          </a:p>
        </p:txBody>
      </p:sp>
      <p:sp>
        <p:nvSpPr>
          <p:cNvPr id="1034" name="Google Shape;1034;p1"/>
          <p:cNvSpPr txBox="1"/>
          <p:nvPr/>
        </p:nvSpPr>
        <p:spPr>
          <a:xfrm>
            <a:off x="884733" y="7637327"/>
            <a:ext cx="21674400" cy="15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13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¹</a:t>
            </a:r>
            <a:r>
              <a:rPr lang="en-US" sz="2400">
                <a:latin typeface="Montserrat"/>
                <a:ea typeface="Montserrat"/>
                <a:cs typeface="Montserrat"/>
                <a:sym typeface="Montserrat"/>
              </a:rPr>
              <a:t>Sec</a:t>
            </a:r>
            <a:r>
              <a:rPr b="0" i="0" lang="en-US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ecretaria</a:t>
            </a:r>
            <a:r>
              <a:rPr lang="en-US" sz="2400">
                <a:latin typeface="Montserrat"/>
                <a:ea typeface="Montserrat"/>
                <a:cs typeface="Montserrat"/>
                <a:sym typeface="Montserrat"/>
              </a:rPr>
              <a:t> Municipal de Saúde de Surubim, Pernambuco; Mestranda pela Universidade Estadual da Paraíba (UEPB)</a:t>
            </a:r>
            <a:r>
              <a:rPr b="0" i="0" lang="en-US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 ² Secretaria Municipal de Saúde de Surubim</a:t>
            </a:r>
            <a:r>
              <a:rPr lang="en-US" sz="2400">
                <a:latin typeface="Montserrat"/>
                <a:ea typeface="Montserrat"/>
                <a:cs typeface="Montserrat"/>
                <a:sym typeface="Montserrat"/>
              </a:rPr>
              <a:t>, Pernambuco; Pós-Graduanda pela </a:t>
            </a:r>
            <a:r>
              <a:rPr b="0" i="0" lang="en-US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Universidade Federal de Pernambuco (UFPE)</a:t>
            </a:r>
            <a:r>
              <a:rPr lang="en-US" sz="2400"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/>
          </a:p>
        </p:txBody>
      </p:sp>
      <p:sp>
        <p:nvSpPr>
          <p:cNvPr id="1035" name="Google Shape;1035;p1"/>
          <p:cNvSpPr/>
          <p:nvPr/>
        </p:nvSpPr>
        <p:spPr>
          <a:xfrm>
            <a:off x="1044278" y="17354525"/>
            <a:ext cx="9577541" cy="1050631"/>
          </a:xfrm>
          <a:custGeom>
            <a:rect b="b" l="l" r="r" t="t"/>
            <a:pathLst>
              <a:path extrusionOk="0" h="115581" w="788275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</p:sp>
      <p:sp>
        <p:nvSpPr>
          <p:cNvPr id="1036" name="Google Shape;1036;p1"/>
          <p:cNvSpPr txBox="1"/>
          <p:nvPr/>
        </p:nvSpPr>
        <p:spPr>
          <a:xfrm>
            <a:off x="1044279" y="18578662"/>
            <a:ext cx="9649200" cy="446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O grupo foi desenvolvido em encontros mensais voltados à promoção da saúde mental e ao autocuidado em articulação com a equipe multiprofissional. As atividades envolveram construção de narrativas pessoais, reflexão sobre sono, ansiedade, alimentação e fatores de risco e proteção à saúde mental, além do uso de contos e vivências simbólicas para favorecer o autoconhecimento, a expressão emocional e o fortalecimento de vínculos e da autonomia das participantes em seu território de cuidado.</a:t>
            </a:r>
            <a:endParaRPr i="0" sz="2400" u="none" cap="none" strike="noStrike">
              <a:solidFill>
                <a:schemeClr val="dk1"/>
              </a:solidFill>
            </a:endParaRPr>
          </a:p>
        </p:txBody>
      </p:sp>
      <p:sp>
        <p:nvSpPr>
          <p:cNvPr id="1037" name="Google Shape;1037;p1"/>
          <p:cNvSpPr txBox="1"/>
          <p:nvPr/>
        </p:nvSpPr>
        <p:spPr>
          <a:xfrm>
            <a:off x="1044278" y="17426534"/>
            <a:ext cx="9849300" cy="76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DESCRIÇÃO DA EXPERIÊNCIA</a:t>
            </a:r>
            <a:endParaRPr/>
          </a:p>
        </p:txBody>
      </p:sp>
      <p:sp>
        <p:nvSpPr>
          <p:cNvPr id="1038" name="Google Shape;1038;p1"/>
          <p:cNvSpPr/>
          <p:nvPr/>
        </p:nvSpPr>
        <p:spPr>
          <a:xfrm>
            <a:off x="972270" y="23475205"/>
            <a:ext cx="9577541" cy="1050631"/>
          </a:xfrm>
          <a:custGeom>
            <a:rect b="b" l="l" r="r" t="t"/>
            <a:pathLst>
              <a:path extrusionOk="0" h="115581" w="788275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</p:sp>
      <p:sp>
        <p:nvSpPr>
          <p:cNvPr id="1039" name="Google Shape;1039;p1"/>
          <p:cNvSpPr txBox="1"/>
          <p:nvPr/>
        </p:nvSpPr>
        <p:spPr>
          <a:xfrm>
            <a:off x="972271" y="24627333"/>
            <a:ext cx="9649200" cy="83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A educação em saúde inserida na lógica do SUS, faz possível reconhecer formas de superar os desafios existentes e potencializar a vertente estratégica da promoção da saúde ao aproximar usuários e profissionais, estimular a corresponsabilidade e ampliar o alcance das ações voltadas ao bem-estar coletivo. (Ribeiro, Silva, Aquino, Silva Bayma, Valério, Santos &amp; Sobreira, 2024). Dessa forma, a experiência reforçou o papel estratégico dos grupos como dispositivos de cuidado na Atenção Primária, articulando promoção da saúde, educação em saúde e saúde mental. Evidenciou-se que práticas coletivas fortalecem vínculos, estimulam autonomia e ampliam a corresponsabilização dos sujeitos pelo cuidado. A ação reafirma a importância de políticas que sustentem espaços de escuta e trocas no SUS, integrando o cuidado clínico e o comunitário.</a:t>
            </a:r>
            <a:endParaRPr sz="2400"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  <p:sp>
        <p:nvSpPr>
          <p:cNvPr id="1040" name="Google Shape;1040;p1"/>
          <p:cNvSpPr txBox="1"/>
          <p:nvPr/>
        </p:nvSpPr>
        <p:spPr>
          <a:xfrm>
            <a:off x="972270" y="23547214"/>
            <a:ext cx="9849300" cy="76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  <a:endParaRPr/>
          </a:p>
        </p:txBody>
      </p:sp>
      <p:sp>
        <p:nvSpPr>
          <p:cNvPr id="1041" name="Google Shape;1041;p1"/>
          <p:cNvSpPr/>
          <p:nvPr/>
        </p:nvSpPr>
        <p:spPr>
          <a:xfrm>
            <a:off x="12493550" y="9891331"/>
            <a:ext cx="9577541" cy="1050631"/>
          </a:xfrm>
          <a:custGeom>
            <a:rect b="b" l="l" r="r" t="t"/>
            <a:pathLst>
              <a:path extrusionOk="0" h="115581" w="788275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</p:sp>
      <p:sp>
        <p:nvSpPr>
          <p:cNvPr id="1042" name="Google Shape;1042;p1"/>
          <p:cNvSpPr txBox="1"/>
          <p:nvPr/>
        </p:nvSpPr>
        <p:spPr>
          <a:xfrm>
            <a:off x="12505839" y="11537156"/>
            <a:ext cx="9649200" cy="60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81000" lvl="0" marL="457200" marR="0" rtl="0" algn="just">
              <a:lnSpc>
                <a:spcPct val="195928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Promover o cuidado em saúde mental de mulheres atendidas na APS; </a:t>
            </a:r>
            <a:endParaRPr sz="2400"/>
          </a:p>
          <a:p>
            <a:pPr indent="-381000" lvl="0" marL="457200" marR="0" rtl="0" algn="just">
              <a:lnSpc>
                <a:spcPct val="195928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Fortalecer espaços de acolhimento, escuta qualificada e trocas coletivas; </a:t>
            </a:r>
            <a:endParaRPr sz="2400"/>
          </a:p>
          <a:p>
            <a:pPr indent="-381000" lvl="0" marL="457200" marR="0" rtl="0" algn="just">
              <a:lnSpc>
                <a:spcPct val="195928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Articular o fortalecimento comunitário e promoção da autonomia.</a:t>
            </a:r>
            <a:endParaRPr sz="2400"/>
          </a:p>
          <a:p>
            <a:pPr indent="-381000" lvl="0" marL="457200" marR="0" rtl="0" algn="just">
              <a:lnSpc>
                <a:spcPct val="195928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Integrar cuidado clínico e comunitário </a:t>
            </a:r>
            <a:endParaRPr sz="2400"/>
          </a:p>
          <a:p>
            <a:pPr indent="0" lvl="0" marL="0" marR="0" rtl="0" algn="just">
              <a:lnSpc>
                <a:spcPct val="1959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marR="0" rtl="0" algn="just">
              <a:lnSpc>
                <a:spcPct val="1959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2400" u="none" cap="none" strike="noStrike">
              <a:solidFill>
                <a:srgbClr val="000000"/>
              </a:solidFill>
            </a:endParaRPr>
          </a:p>
          <a:p>
            <a:pPr indent="0" lvl="0" marL="0" marR="0" rtl="0" algn="ctr">
              <a:lnSpc>
                <a:spcPct val="741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2400" u="none" cap="none" strike="noStrike">
              <a:solidFill>
                <a:schemeClr val="dk1"/>
              </a:solidFill>
            </a:endParaRPr>
          </a:p>
        </p:txBody>
      </p:sp>
      <p:sp>
        <p:nvSpPr>
          <p:cNvPr id="1043" name="Google Shape;1043;p1"/>
          <p:cNvSpPr txBox="1"/>
          <p:nvPr/>
        </p:nvSpPr>
        <p:spPr>
          <a:xfrm>
            <a:off x="12493550" y="9963340"/>
            <a:ext cx="9489300" cy="7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OBJETIVOS</a:t>
            </a:r>
            <a:endParaRPr/>
          </a:p>
        </p:txBody>
      </p:sp>
      <p:sp>
        <p:nvSpPr>
          <p:cNvPr id="1044" name="Google Shape;1044;p1"/>
          <p:cNvSpPr/>
          <p:nvPr/>
        </p:nvSpPr>
        <p:spPr>
          <a:xfrm>
            <a:off x="12477784" y="17380164"/>
            <a:ext cx="9577541" cy="1050631"/>
          </a:xfrm>
          <a:custGeom>
            <a:rect b="b" l="l" r="r" t="t"/>
            <a:pathLst>
              <a:path extrusionOk="0" h="115581" w="788275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</p:sp>
      <p:sp>
        <p:nvSpPr>
          <p:cNvPr id="1045" name="Google Shape;1045;p1"/>
          <p:cNvSpPr txBox="1"/>
          <p:nvPr/>
        </p:nvSpPr>
        <p:spPr>
          <a:xfrm>
            <a:off x="12477785" y="18604301"/>
            <a:ext cx="9649200" cy="50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A experiência mostrou ganhos significativos na autonomia e na expressão emocional das usuárias, com melhora na autoestima, na percepção de apoio social e na compreensão do autocuidado. Redução das queixas de ansiedade e maior adesão às atividades coletivas do serviço foram alcançadas. Fortalecimento do vínculo das mulheres com o território, estímulo ao protagonismo feminino, além da produção de sentido coletivo em torno da saúde mental, foram atingidos com a experiência.</a:t>
            </a:r>
            <a:endParaRPr sz="2400"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  <p:sp>
        <p:nvSpPr>
          <p:cNvPr id="1046" name="Google Shape;1046;p1"/>
          <p:cNvSpPr txBox="1"/>
          <p:nvPr/>
        </p:nvSpPr>
        <p:spPr>
          <a:xfrm>
            <a:off x="12477784" y="17452173"/>
            <a:ext cx="9849300" cy="76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  <a:endParaRPr/>
          </a:p>
        </p:txBody>
      </p:sp>
      <p:sp>
        <p:nvSpPr>
          <p:cNvPr id="1047" name="Google Shape;1047;p1"/>
          <p:cNvSpPr/>
          <p:nvPr/>
        </p:nvSpPr>
        <p:spPr>
          <a:xfrm>
            <a:off x="12405776" y="23500844"/>
            <a:ext cx="9577541" cy="1050631"/>
          </a:xfrm>
          <a:custGeom>
            <a:rect b="b" l="l" r="r" t="t"/>
            <a:pathLst>
              <a:path extrusionOk="0" h="115581" w="788275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</p:sp>
      <p:sp>
        <p:nvSpPr>
          <p:cNvPr id="1048" name="Google Shape;1048;p1"/>
          <p:cNvSpPr txBox="1"/>
          <p:nvPr/>
        </p:nvSpPr>
        <p:spPr>
          <a:xfrm>
            <a:off x="12405777" y="24652972"/>
            <a:ext cx="9649200" cy="50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A experiência demonstra a importância de consolidar os grupos de saúde mental na Atenção Primária como estratégia permanente, articulada às políticas públicas de saúde mental e à promoção da equidade no SUS. Recomenda-se maior investimento em educação permanente para profissionais e ampliação de recursos que garantam a sustentabilidade dessas práticas Reforçamos a necessidade ampliação e fortalecimento dos espaços, experiências, movimentos e práticas que mobilizem e qualifiquem a participação social das pessoas nas ações e nos serviços do SUS (Cruz, et al, 2024).</a:t>
            </a:r>
            <a:endParaRPr sz="2400"/>
          </a:p>
        </p:txBody>
      </p:sp>
      <p:sp>
        <p:nvSpPr>
          <p:cNvPr id="1049" name="Google Shape;1049;p1"/>
          <p:cNvSpPr txBox="1"/>
          <p:nvPr/>
        </p:nvSpPr>
        <p:spPr>
          <a:xfrm>
            <a:off x="12405776" y="23572853"/>
            <a:ext cx="9849300" cy="8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  <a:endParaRPr/>
          </a:p>
        </p:txBody>
      </p:sp>
      <p:sp>
        <p:nvSpPr>
          <p:cNvPr id="1050" name="Google Shape;1050;p1"/>
          <p:cNvSpPr txBox="1"/>
          <p:nvPr/>
        </p:nvSpPr>
        <p:spPr>
          <a:xfrm>
            <a:off x="4338976" y="32015726"/>
            <a:ext cx="14830800" cy="9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72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Referências</a:t>
            </a:r>
            <a:endParaRPr b="1" i="0" sz="4572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51" name="Google Shape;1051;p1"/>
          <p:cNvSpPr txBox="1"/>
          <p:nvPr/>
        </p:nvSpPr>
        <p:spPr>
          <a:xfrm>
            <a:off x="1180499" y="34115652"/>
            <a:ext cx="94329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67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Montserrat"/>
                <a:ea typeface="Montserrat"/>
                <a:cs typeface="Montserrat"/>
                <a:sym typeface="Montserrat"/>
              </a:rPr>
              <a:t>RIBEIRO, Manuela Amaral et al. Educação em Saúde no Sistema Único de Saúde (SUS). Brazilian Journal of Implantology and Health Sciences, v. 6, n. 6, p. 1812-1823, 2024.</a:t>
            </a:r>
            <a:endParaRPr/>
          </a:p>
        </p:txBody>
      </p:sp>
      <p:sp>
        <p:nvSpPr>
          <p:cNvPr id="1052" name="Google Shape;1052;p1"/>
          <p:cNvSpPr txBox="1"/>
          <p:nvPr/>
        </p:nvSpPr>
        <p:spPr>
          <a:xfrm>
            <a:off x="12377601" y="34115640"/>
            <a:ext cx="9721200" cy="246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67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Montserrat"/>
                <a:ea typeface="Montserrat"/>
                <a:cs typeface="Montserrat"/>
                <a:sym typeface="Montserrat"/>
              </a:rPr>
              <a:t>CRUZ, Pedro José Santos Carneiro et al. Educação popular no SUS: desafios atuais no olhar do Observatório de Educação Popular em Saúde e Realidade Brasileira. Ciência &amp; Saúde Coletiva, v. 29, n. 06, p. e17132023, 2024.</a:t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