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B23E58-2EDB-4678-89A8-F7CC5BF2A60C}" v="111" dt="2025-11-05T00:24:29.8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30" d="100"/>
          <a:sy n="30" d="100"/>
        </p:scale>
        <p:origin x="270" y="-2730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" name="TextBox 16"/>
          <p:cNvSpPr txBox="1"/>
          <p:nvPr/>
        </p:nvSpPr>
        <p:spPr>
          <a:xfrm>
            <a:off x="1060045" y="11089829"/>
            <a:ext cx="9649072" cy="55549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O objetivo desse projeto, era levar saúde as populações não alcançadas do nosso território. Aumentar a captação de gestantes no primeiro trimestre, obter um maior controle dos pacientes diabéticos e hipertensos, acompanhar os trabalhadores rurais expostos a agrotóxicos, além de promover ações educativas e distribuir materiais informativos, sobre os mais variados temas.</a:t>
            </a:r>
            <a:endParaRPr sz="2800" dirty="0">
              <a:latin typeface="Montserrat" panose="00000500000000000000" pitchFamily="2" charset="0"/>
            </a:endParaRPr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2772469" y="4388356"/>
            <a:ext cx="17713969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0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VISITANDO A NOSSA COMUNIDADE, O CUIDADO VAI ONDE O POVO ESTÁ: UMA NOVA VISÃO PARA A ZONA RURAL DO CABO DE SANTO AGOSTINHO</a:t>
            </a:r>
          </a:p>
        </p:txBody>
      </p:sp>
      <p:sp>
        <p:nvSpPr>
          <p:cNvPr id="11" name="TextBox 56"/>
          <p:cNvSpPr txBox="1"/>
          <p:nvPr/>
        </p:nvSpPr>
        <p:spPr>
          <a:xfrm>
            <a:off x="5976491" y="5972960"/>
            <a:ext cx="11447185" cy="6531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3918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Nayara Tays Ramos Carneiro¹* Maria Cristina da Silva Lima²</a:t>
            </a:r>
          </a:p>
        </p:txBody>
      </p:sp>
      <p:sp>
        <p:nvSpPr>
          <p:cNvPr id="12" name="TextBox 57"/>
          <p:cNvSpPr txBox="1"/>
          <p:nvPr/>
        </p:nvSpPr>
        <p:spPr>
          <a:xfrm>
            <a:off x="756246" y="6751489"/>
            <a:ext cx="21674408" cy="18746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Municipal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do Cabo de Santo Agostinho(SESAU), Cabo Pernambuco. ²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Secretaria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Municipal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do Cabo de Santo Agostinho(SESAU), Cabo Pernambuco. 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 Nayara T. R. Carneiro: nayycarneiro@gmail.com</a:t>
            </a:r>
          </a:p>
        </p:txBody>
      </p:sp>
      <p:sp>
        <p:nvSpPr>
          <p:cNvPr id="15" name="Freeform 14"/>
          <p:cNvSpPr/>
          <p:nvPr/>
        </p:nvSpPr>
        <p:spPr>
          <a:xfrm>
            <a:off x="1044278" y="1735452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6" name="TextBox 16"/>
          <p:cNvSpPr txBox="1"/>
          <p:nvPr/>
        </p:nvSpPr>
        <p:spPr>
          <a:xfrm>
            <a:off x="1044279" y="18578662"/>
            <a:ext cx="9649072" cy="48496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Temos uma unidade que atende a 17 engenhos, uma população que parte dela vive na linha da pobreza. O projeto, visa a realização de ações mensais na qual levamos todas as ações ofertadas no dia a dia da unidade. E Parcerias com Assistência Social ampliaram os serviços, assim a população participa ativamente e o projeto se adapta às condições locais.</a:t>
            </a:r>
            <a:endParaRPr sz="2800" dirty="0">
              <a:latin typeface="Montserrat" panose="00000500000000000000" pitchFamily="2" charset="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044278" y="1742653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0" y="2347520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9" name="TextBox 16"/>
          <p:cNvSpPr txBox="1"/>
          <p:nvPr/>
        </p:nvSpPr>
        <p:spPr>
          <a:xfrm>
            <a:off x="972271" y="24627333"/>
            <a:ext cx="9649072" cy="78066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O projeto reduziu desigualdades no acesso à saúde em áreas rurais, garantindo continuidade de tratamentos crônicos e ações preventivas. O engajamento comunitário e parcerias intersetoriais ampliaram a abrangência. Equipes multiprofissionais e transporte superaram barreiras logísticas. Houve queda em doenças descompensadas e gestações indesejadas, aumento de exames preventivos e monitoramento contínuo, apesar de desafios como dependência de recursos e ausência de ACS.</a:t>
            </a: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20" name="TextBox 17"/>
          <p:cNvSpPr txBox="1"/>
          <p:nvPr/>
        </p:nvSpPr>
        <p:spPr>
          <a:xfrm>
            <a:off x="972270" y="2354721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989133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49" name="TextBox 16"/>
          <p:cNvSpPr txBox="1"/>
          <p:nvPr/>
        </p:nvSpPr>
        <p:spPr>
          <a:xfrm>
            <a:off x="12493551" y="11115468"/>
            <a:ext cx="9649072" cy="71013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b="1" noProof="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Geral: </a:t>
            </a:r>
            <a:r>
              <a:rPr lang="pt-BR" sz="2800" noProof="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Promover o acesso universal à saúde por meio de ações itinerantes que levem serviços básicos de prevenção, promoção e assistência às comunidades.</a:t>
            </a:r>
          </a:p>
          <a:p>
            <a:pPr algn="just">
              <a:lnSpc>
                <a:spcPts val="5486"/>
              </a:lnSpc>
            </a:pPr>
            <a:r>
              <a:rPr 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Especifico</a:t>
            </a:r>
            <a:r>
              <a:rPr lang="pt-BR" sz="28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Levar atendimento as áreas de menor acesso, ampliar a cobertura vacinal e o acompanhamento de grupos prioritários, reforçar o vínculo entre profissionais e comunidade, além de estimular a participação da população nas decisões de saúde e bem estar local.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77784" y="1738016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2" name="TextBox 16"/>
          <p:cNvSpPr txBox="1"/>
          <p:nvPr/>
        </p:nvSpPr>
        <p:spPr>
          <a:xfrm>
            <a:off x="12477785" y="18604301"/>
            <a:ext cx="9649072" cy="55357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As avaliações dos resultados indicaram avanços no controle de doenças crônicas não transmissíveis, ampliação do acompanhamento materno-infantil, incremento da cobertura vacinal e maior adesão aos programas de prevenção e promoção a saúde, </a:t>
            </a:r>
            <a:r>
              <a:rPr lang="pt-BR" sz="2800" noProof="0" dirty="0">
                <a:solidFill>
                  <a:srgbClr val="000000"/>
                </a:solidFill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além de uma enorme colaboração multiprofissional e intersetorial.</a:t>
            </a:r>
          </a:p>
          <a:p>
            <a:pPr algn="ctr">
              <a:lnSpc>
                <a:spcPts val="5337"/>
              </a:lnSpc>
            </a:pPr>
            <a:endParaRPr sz="2800" dirty="0">
              <a:latin typeface="Montserrat" panose="00000500000000000000" pitchFamily="2" charset="0"/>
            </a:endParaRPr>
          </a:p>
        </p:txBody>
      </p:sp>
      <p:sp>
        <p:nvSpPr>
          <p:cNvPr id="53" name="TextBox 17"/>
          <p:cNvSpPr txBox="1"/>
          <p:nvPr/>
        </p:nvSpPr>
        <p:spPr>
          <a:xfrm>
            <a:off x="12477784" y="17452173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350084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5" name="TextBox 16"/>
          <p:cNvSpPr txBox="1"/>
          <p:nvPr/>
        </p:nvSpPr>
        <p:spPr>
          <a:xfrm>
            <a:off x="12405777" y="24652972"/>
            <a:ext cx="9649072" cy="69656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A integração das ações de saúde com os serviços de assistência social e a mobilização ativa da população potencializaram os impactos das intervenções, demonstrando que a efetividade das estratégias itinerantes é maximizada quando articuladas a abordagens intersetoriais e processos de participação comunitária. Dessa forma, reforçamos a importância de práticas itinerantes como componentes estratégicos para a ampliação do acesso e da integralidade da atenção no Sistema Único de Saúde.</a:t>
            </a:r>
            <a:endParaRPr sz="2800" dirty="0">
              <a:latin typeface="Montserrat" panose="00000500000000000000" pitchFamily="2" charset="0"/>
            </a:endParaRPr>
          </a:p>
        </p:txBody>
      </p:sp>
      <p:sp>
        <p:nvSpPr>
          <p:cNvPr id="56" name="TextBox 17"/>
          <p:cNvSpPr txBox="1"/>
          <p:nvPr/>
        </p:nvSpPr>
        <p:spPr>
          <a:xfrm>
            <a:off x="12405776" y="23572853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214006" y="31934413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060044" y="32789682"/>
            <a:ext cx="9433048" cy="50774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dirty="0">
              <a:latin typeface="Montserrat" pitchFamily="2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/>
                <a:ea typeface="Calibri"/>
                <a:cs typeface="Calibri"/>
                <a:sym typeface="Open Sans"/>
              </a:rPr>
              <a:t>BRASIL</a:t>
            </a:r>
            <a:r>
              <a:rPr lang="en-US" sz="2400" dirty="0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Ministério</a:t>
            </a:r>
            <a:r>
              <a:rPr lang="en-US" sz="2400" dirty="0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 da </a:t>
            </a:r>
            <a:r>
              <a:rPr lang="en-US" sz="2400" dirty="0" err="1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Secretaria</a:t>
            </a:r>
            <a:r>
              <a:rPr lang="en-US" sz="2400" dirty="0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Atenção</a:t>
            </a:r>
            <a:r>
              <a:rPr lang="en-US" sz="2400" dirty="0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Primária</a:t>
            </a:r>
            <a:r>
              <a:rPr lang="en-US" sz="2400" dirty="0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 à </a:t>
            </a:r>
            <a:r>
              <a:rPr lang="en-US" sz="2400" dirty="0" err="1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. Política Nacional de </a:t>
            </a:r>
            <a:r>
              <a:rPr lang="en-US" sz="2400" dirty="0" err="1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Atenção</a:t>
            </a:r>
            <a:r>
              <a:rPr lang="en-US" sz="2400" dirty="0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Básica</a:t>
            </a:r>
            <a:r>
              <a:rPr lang="en-US" sz="2400" dirty="0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 (PNAB). Brasília: </a:t>
            </a:r>
            <a:r>
              <a:rPr lang="en-US" sz="2400" dirty="0" err="1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Ministério</a:t>
            </a:r>
            <a:r>
              <a:rPr lang="en-US" sz="2400" dirty="0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 da </a:t>
            </a:r>
            <a:r>
              <a:rPr lang="en-US" sz="2400" dirty="0" err="1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, 2017.</a:t>
            </a:r>
            <a:endParaRPr lang="en-US" sz="2400" dirty="0">
              <a:solidFill>
                <a:srgbClr val="000000"/>
              </a:solidFill>
              <a:latin typeface="Montserrat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sz="2400" dirty="0">
              <a:latin typeface="Montserrat" pitchFamily="2" charset="0"/>
            </a:endParaRPr>
          </a:p>
          <a:p>
            <a:pPr algn="just">
              <a:lnSpc>
                <a:spcPts val="4022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BRASIL. Instituto Brasileiro de Geografia e </a:t>
            </a:r>
            <a:r>
              <a:rPr lang="en-US" sz="2400" err="1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Estatística</a:t>
            </a:r>
            <a:r>
              <a:rPr lang="en-US" sz="2400" dirty="0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 (IBGE). Cidades@ – Cabo de Santo Agostinho (PE): Panorama </a:t>
            </a:r>
            <a:r>
              <a:rPr lang="en-US" sz="2400" err="1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populacional</a:t>
            </a:r>
            <a:r>
              <a:rPr lang="en-US" sz="2400" dirty="0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 2022. Rio de Janeiro: IBGE, 2022.</a:t>
            </a:r>
            <a:endParaRPr lang="en-US" dirty="0">
              <a:latin typeface="Montserrat"/>
              <a:ea typeface="+mn-lt"/>
              <a:cs typeface="+mn-lt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sz="2400" dirty="0">
              <a:latin typeface="Montserrat" pitchFamily="2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en-US" sz="2400">
              <a:solidFill>
                <a:srgbClr val="000000"/>
              </a:solidFill>
              <a:latin typeface="Montserrat"/>
              <a:ea typeface="Open Sans"/>
              <a:cs typeface="Open Sans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12061502" y="33305624"/>
            <a:ext cx="9721080" cy="40514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2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BRASIL. Base de Dados Estadual de Pernambuco (BDE/PE). </a:t>
            </a:r>
            <a:r>
              <a:rPr lang="en-US" sz="2400" err="1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Perfil</a:t>
            </a:r>
            <a:r>
              <a:rPr lang="en-US" sz="2400" dirty="0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 </a:t>
            </a:r>
            <a:r>
              <a:rPr lang="en-US" sz="2400" err="1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socioeconômico</a:t>
            </a:r>
            <a:r>
              <a:rPr lang="en-US" sz="2400" dirty="0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 do </a:t>
            </a:r>
            <a:r>
              <a:rPr lang="en-US" sz="2400" err="1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município</a:t>
            </a:r>
            <a:r>
              <a:rPr lang="en-US" sz="2400" dirty="0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 de Cabo de Santo Agostinho. Recife: </a:t>
            </a:r>
            <a:r>
              <a:rPr lang="en-US" sz="2400" err="1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Agência</a:t>
            </a:r>
            <a:r>
              <a:rPr lang="en-US" sz="2400" dirty="0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 CONDEPE/FIDEM, 2022</a:t>
            </a:r>
            <a:endParaRPr lang="pt-BR" dirty="0">
              <a:latin typeface="Montserrat"/>
            </a:endParaRPr>
          </a:p>
          <a:p>
            <a:pPr algn="just">
              <a:lnSpc>
                <a:spcPts val="4022"/>
              </a:lnSpc>
              <a:spcBef>
                <a:spcPct val="0"/>
              </a:spcBef>
            </a:pPr>
            <a:endParaRPr lang="en-US" sz="2400" dirty="0">
              <a:latin typeface="Montserrat"/>
              <a:ea typeface="+mn-lt"/>
              <a:cs typeface="+mn-lt"/>
            </a:endParaRPr>
          </a:p>
          <a:p>
            <a:pPr algn="just">
              <a:lnSpc>
                <a:spcPts val="4022"/>
              </a:lnSpc>
              <a:spcBef>
                <a:spcPct val="0"/>
              </a:spcBef>
            </a:pPr>
            <a:r>
              <a:rPr lang="en-US" sz="2400" dirty="0">
                <a:latin typeface="Montserrat"/>
                <a:ea typeface="+mn-lt"/>
                <a:cs typeface="+mn-lt"/>
              </a:rPr>
              <a:t>BRASIL</a:t>
            </a:r>
            <a:r>
              <a:rPr lang="en-US" sz="2400" dirty="0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Ministério</a:t>
            </a:r>
            <a:r>
              <a:rPr lang="en-US" sz="2400" dirty="0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 da </a:t>
            </a:r>
            <a:r>
              <a:rPr lang="en-US" sz="2400" dirty="0" err="1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Secretaria</a:t>
            </a:r>
            <a:r>
              <a:rPr lang="en-US" sz="2400" dirty="0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Atenção</a:t>
            </a:r>
            <a:r>
              <a:rPr lang="en-US" sz="2400" dirty="0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Primária</a:t>
            </a:r>
            <a:r>
              <a:rPr lang="en-US" sz="2400" dirty="0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 à </a:t>
            </a:r>
            <a:r>
              <a:rPr lang="en-US" sz="2400" dirty="0" err="1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. Manual de </a:t>
            </a:r>
            <a:r>
              <a:rPr lang="en-US" sz="2400" dirty="0" err="1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organização</a:t>
            </a:r>
            <a:r>
              <a:rPr lang="en-US" sz="2400" dirty="0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 da </a:t>
            </a:r>
            <a:r>
              <a:rPr lang="en-US" sz="2400" dirty="0" err="1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Atenção</a:t>
            </a:r>
            <a:r>
              <a:rPr lang="en-US" sz="2400" dirty="0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Básica</a:t>
            </a:r>
            <a:r>
              <a:rPr lang="en-US" sz="2400" dirty="0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itinerante</a:t>
            </a:r>
            <a:r>
              <a:rPr lang="en-US" sz="2400" dirty="0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: </a:t>
            </a:r>
            <a:r>
              <a:rPr lang="en-US" sz="2400" dirty="0" err="1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orientações</a:t>
            </a:r>
            <a:r>
              <a:rPr lang="en-US" sz="2400" dirty="0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 para </a:t>
            </a:r>
            <a:r>
              <a:rPr lang="en-US" sz="2400" dirty="0" err="1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oferta</a:t>
            </a:r>
            <a:r>
              <a:rPr lang="en-US" sz="2400" dirty="0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ações</a:t>
            </a:r>
            <a:r>
              <a:rPr lang="en-US" sz="2400" dirty="0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 e </a:t>
            </a:r>
            <a:r>
              <a:rPr lang="en-US" sz="2400" dirty="0" err="1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serviços</a:t>
            </a:r>
            <a:r>
              <a:rPr lang="en-US" sz="2400" dirty="0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em</a:t>
            </a:r>
            <a:r>
              <a:rPr lang="en-US" sz="2400" dirty="0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locais</a:t>
            </a:r>
            <a:r>
              <a:rPr lang="en-US" sz="2400" dirty="0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difícil</a:t>
            </a:r>
            <a:r>
              <a:rPr lang="en-US" sz="2400" dirty="0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acesso</a:t>
            </a:r>
            <a:r>
              <a:rPr lang="en-US" sz="2400" dirty="0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. Brasília: </a:t>
            </a:r>
            <a:r>
              <a:rPr lang="en-US" sz="2400" dirty="0" err="1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Ministério</a:t>
            </a:r>
            <a:r>
              <a:rPr lang="en-US" sz="2400" dirty="0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 da </a:t>
            </a:r>
            <a:r>
              <a:rPr lang="en-US" sz="2400" dirty="0" err="1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/>
                <a:ea typeface="+mn-lt"/>
                <a:cs typeface="+mn-lt"/>
                <a:sym typeface="Open Sans"/>
              </a:rPr>
              <a:t>, 2021</a:t>
            </a:r>
            <a:r>
              <a:rPr lang="en-US" sz="2400" dirty="0">
                <a:solidFill>
                  <a:srgbClr val="000000"/>
                </a:solidFill>
                <a:latin typeface="Montserrat"/>
                <a:ea typeface="Calibri"/>
                <a:cs typeface="Calibri"/>
                <a:sym typeface="Open Sans"/>
              </a:rPr>
              <a:t>.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</TotalTime>
  <Words>590</Words>
  <Application>Microsoft Office PowerPoint</Application>
  <PresentationFormat>Personalizar</PresentationFormat>
  <Paragraphs>29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Nayara T R Carneiro</cp:lastModifiedBy>
  <cp:revision>29</cp:revision>
  <dcterms:created xsi:type="dcterms:W3CDTF">2025-09-30T13:28:19Z</dcterms:created>
  <dcterms:modified xsi:type="dcterms:W3CDTF">2025-11-05T00:28:56Z</dcterms:modified>
</cp:coreProperties>
</file>