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Roboto"/>
      <p:regular r:id="rId7"/>
      <p:bold r:id="rId8"/>
      <p:italic r:id="rId9"/>
      <p:boldItalic r:id="rId10"/>
    </p:embeddedFont>
    <p:embeddedFont>
      <p:font typeface="Montserrat"/>
      <p:regular r:id="rId11"/>
      <p:bold r:id="rId12"/>
      <p:italic r:id="rId13"/>
      <p:boldItalic r:id="rId14"/>
    </p:embeddedFon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regular.fntdata"/><Relationship Id="rId10" Type="http://schemas.openxmlformats.org/officeDocument/2006/relationships/font" Target="fonts/Roboto-boldItalic.fntdata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italic.fntdata"/><Relationship Id="rId15" Type="http://schemas.openxmlformats.org/officeDocument/2006/relationships/font" Target="fonts/OpenSans-regular.fntdata"/><Relationship Id="rId14" Type="http://schemas.openxmlformats.org/officeDocument/2006/relationships/font" Target="fonts/Montserrat-boldItalic.fntdata"/><Relationship Id="rId17" Type="http://schemas.openxmlformats.org/officeDocument/2006/relationships/font" Target="fonts/OpenSans-italic.fntdata"/><Relationship Id="rId16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penSans-boldItalic.fntdata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6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6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1060044" y="9865692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3"/>
          <p:cNvSpPr txBox="1"/>
          <p:nvPr/>
        </p:nvSpPr>
        <p:spPr>
          <a:xfrm>
            <a:off x="1024270" y="10996429"/>
            <a:ext cx="9649200" cy="57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495057"/>
                </a:solidFill>
                <a:highlight>
                  <a:srgbClr val="F8F9FA"/>
                </a:highlight>
                <a:latin typeface="Roboto"/>
                <a:ea typeface="Roboto"/>
                <a:cs typeface="Roboto"/>
                <a:sym typeface="Roboto"/>
              </a:rPr>
              <a:t>Capacitação de profissionais da Atenção Primária e coordenadores municipais de tabagismo para ampliar o acesso ao tratamento e à prevenção ao fumo.</a:t>
            </a:r>
            <a:endParaRPr sz="3400"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2844478" y="4388356"/>
            <a:ext cx="17754900" cy="2844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450">
                <a:solidFill>
                  <a:srgbClr val="343A40"/>
                </a:solidFill>
                <a:highlight>
                  <a:srgbClr val="F8F9FA"/>
                </a:highlight>
              </a:rPr>
              <a:t>Fortalecimento das ações de controle do tabagismo na Atenção Primária à Saúde em Pernambuco</a:t>
            </a:r>
            <a:endParaRPr sz="5450">
              <a:solidFill>
                <a:srgbClr val="343A40"/>
              </a:solidFill>
              <a:highlight>
                <a:srgbClr val="F8F9FA"/>
              </a:highlight>
            </a:endParaRPr>
          </a:p>
          <a:p>
            <a:pPr indent="0" lvl="0" marL="0" marR="0" rtl="0" algn="ctr">
              <a:lnSpc>
                <a:spcPct val="1760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6560596" y="6335950"/>
            <a:ext cx="118044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1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Autor: Gisele Lino Soares  Coautor: Vinicius Serafim</a:t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116271" y="7318239"/>
            <a:ext cx="21674400" cy="19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¹Secretaria de Saúde de Pernambuco (SES-PE), Rec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ife, Pernambuco. ²Universidade Fed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eral de Pernambuco (UFPE), Recife, Pernambuco. ³Secretaria Municipal de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Saúde de Camaragibe (SESAU), Cama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ragibe, Pernambuco.</a:t>
            </a:r>
            <a:endParaRPr/>
          </a:p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nome@mail.com</a:t>
            </a: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1060103" y="14740913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3"/>
          <p:cNvSpPr txBox="1"/>
          <p:nvPr/>
        </p:nvSpPr>
        <p:spPr>
          <a:xfrm>
            <a:off x="366138" y="16002110"/>
            <a:ext cx="10877100" cy="10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495057"/>
                </a:solidFill>
                <a:highlight>
                  <a:srgbClr val="F8F9FA"/>
                </a:highlight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3400">
                <a:solidFill>
                  <a:srgbClr val="495057"/>
                </a:solidFill>
                <a:highlight>
                  <a:srgbClr val="F8F9FA"/>
                </a:highlight>
              </a:rPr>
              <a:t>m agosto de 2025, foram realizadas visitas às regionais de saúde de Pernambuco para promover oficinas voltadas a profissionais da Atenção Primária e coordenadores municipais de tabagismo. As atividades abordaram estratégias de tratamento e acompanhamento de pessoas tabagistas, além de orientar sobre ações preventivas. Os participantes foram estimulados a replicar os aprendizados em seus municípios, fortalecendo a rede de enfrentamento ao tabagismo.</a:t>
            </a:r>
            <a:endParaRPr sz="3400"/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36378" y="14958422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3"/>
          <p:cNvSpPr/>
          <p:nvPr/>
        </p:nvSpPr>
        <p:spPr>
          <a:xfrm>
            <a:off x="836358" y="26013268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3"/>
          <p:cNvSpPr txBox="1"/>
          <p:nvPr/>
        </p:nvSpPr>
        <p:spPr>
          <a:xfrm>
            <a:off x="569625" y="27353475"/>
            <a:ext cx="9980100" cy="110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495057"/>
                </a:solidFill>
                <a:highlight>
                  <a:srgbClr val="F8F9FA"/>
                </a:highlight>
              </a:rPr>
              <a:t>A experiência evidenciou a importância da educação permanente e da comunicação entre os diferentes níveis de gestão. A troca de vivências mostrou que muitas dificuldades enfrentadas pelos municípios são comuns e podem ser superadas com apoio técnico e compartilhamento de boas práticas. Notou-se também a necessidade de maior articulação entre coordenações municipais e regionais para garantir a sustentabilidade das ações.</a:t>
            </a:r>
            <a:endParaRPr sz="3400"/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836382" y="26230777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12493550" y="9891331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3"/>
          <p:cNvSpPr txBox="1"/>
          <p:nvPr/>
        </p:nvSpPr>
        <p:spPr>
          <a:xfrm>
            <a:off x="12165925" y="11288650"/>
            <a:ext cx="10997400" cy="64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95057"/>
                </a:solidFill>
                <a:highlight>
                  <a:srgbClr val="F8F9FA"/>
                </a:highlight>
              </a:rPr>
              <a:t>Capacitar profissionais de saúde e coordenadores municipais de tabagismo para atuarem como multiplicadores do tema, fortalecendo a rede de atenção à saúde e ampliando a oferta do tratamento para cessação do tabagismo e ações de prevenção à iniciação ao fumo.</a:t>
            </a:r>
            <a:endParaRPr sz="3200"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3"/>
          <p:cNvSpPr/>
          <p:nvPr/>
        </p:nvSpPr>
        <p:spPr>
          <a:xfrm>
            <a:off x="12405784" y="1620656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3"/>
          <p:cNvSpPr txBox="1"/>
          <p:nvPr/>
        </p:nvSpPr>
        <p:spPr>
          <a:xfrm>
            <a:off x="12457724" y="17619975"/>
            <a:ext cx="10517700" cy="90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495057"/>
                </a:solidFill>
                <a:highlight>
                  <a:srgbClr val="F8F9FA"/>
                </a:highlight>
              </a:rPr>
              <a:t>As oficinas permitiram identificar fragilidades e potencialidades do programa estadual de controle do tabagismo. Observou-se maior integração entre os municípios e ampliação do interesse dos profissionais em desenvolver ações educativas e de tratamento. Também foi possível compartilhar experiências exitosas, promovendo trocas de conhecimento e fortalecendo o trabalho em rede.</a:t>
            </a:r>
            <a:endParaRPr sz="3400"/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12357672" y="16366611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3" name="Google Shape;103;p13"/>
          <p:cNvSpPr/>
          <p:nvPr/>
        </p:nvSpPr>
        <p:spPr>
          <a:xfrm>
            <a:off x="12449426" y="26115869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3"/>
          <p:cNvSpPr txBox="1"/>
          <p:nvPr/>
        </p:nvSpPr>
        <p:spPr>
          <a:xfrm>
            <a:off x="12405775" y="27353475"/>
            <a:ext cx="10517700" cy="9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rgbClr val="495057"/>
                </a:solidFill>
                <a:highlight>
                  <a:srgbClr val="F8F9FA"/>
                </a:highlight>
              </a:rPr>
              <a:t>As oficinas contribuíram para o fortalecimento das ações de controle do tabagismo na Atenção Primária e para a ampliação do acesso ao tratamento. Recomenda-se a continuidade das capacitações periódicas, o monitoramento das ações locais e o incentivo à troca de experiências entre os municípios para aprimorar o cuidado e a prevenção ao uso do tabaco.</a:t>
            </a:r>
            <a:endParaRPr sz="3600">
              <a:solidFill>
                <a:srgbClr val="495057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C2856"/>
              </a:solidFill>
              <a:highlight>
                <a:srgbClr val="F8F9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 txBox="1"/>
          <p:nvPr/>
        </p:nvSpPr>
        <p:spPr>
          <a:xfrm>
            <a:off x="12493551" y="26230816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