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0" d="100"/>
          <a:sy n="30" d="100"/>
        </p:scale>
        <p:origin x="1242" y="-427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B36A6-1B6C-42F3-833B-9A38496F3467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33650" y="1143000"/>
            <a:ext cx="1790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960358-CE19-4DD3-9AF2-3AADA548B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3477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60358-CE19-4DD3-9AF2-3AADA548BA60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937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991601" y="1153251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991601" y="12793609"/>
            <a:ext cx="9649072" cy="21641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Aplicação do painel de risco social para identificar vulnerabilidades de pacientes.</a:t>
            </a:r>
            <a:endParaRPr lang="en-US" sz="2800" dirty="0"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11635647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 smtClean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</a:t>
            </a: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458279" y="4386696"/>
            <a:ext cx="22574670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solidFill>
                  <a:schemeClr val="tx2"/>
                </a:solidFill>
                <a:latin typeface="Montserrat"/>
              </a:rPr>
              <a:t>Serviço Social e gestão do cuidado: a experiência de implementação do Painel de Risco Social no Núcleo Interno de Regulação (NIR) de um hospital filantrópico em </a:t>
            </a:r>
            <a:r>
              <a:rPr lang="pt-BR" sz="5400" b="1" dirty="0" smtClean="0">
                <a:solidFill>
                  <a:schemeClr val="tx2"/>
                </a:solidFill>
                <a:latin typeface="Montserrat"/>
              </a:rPr>
              <a:t>Recife.</a:t>
            </a:r>
            <a:endParaRPr lang="pt-BR" sz="5400" b="1" dirty="0">
              <a:solidFill>
                <a:schemeClr val="tx2"/>
              </a:solidFill>
              <a:latin typeface="Montserrat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4756365" y="7505406"/>
            <a:ext cx="14326837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 err="1">
                <a:latin typeface="Montserrat"/>
              </a:rPr>
              <a:t>Crysllaine</a:t>
            </a:r>
            <a:r>
              <a:rPr lang="en-US" sz="2400" b="1" dirty="0">
                <a:latin typeface="Montserrat"/>
              </a:rPr>
              <a:t> </a:t>
            </a:r>
            <a:r>
              <a:rPr lang="en-US" sz="2400" b="1" dirty="0" err="1">
                <a:latin typeface="Montserrat"/>
              </a:rPr>
              <a:t>Pinheiro</a:t>
            </a:r>
            <a:r>
              <a:rPr lang="en-US" sz="2400" b="1" dirty="0">
                <a:latin typeface="Montserrat"/>
              </a:rPr>
              <a:t> da Silva¹*, </a:t>
            </a:r>
            <a:r>
              <a:rPr lang="pt-BR" sz="2400" b="1" dirty="0">
                <a:latin typeface="Montserrat"/>
              </a:rPr>
              <a:t>Rafaela Ribeiro Saraiva da Costa</a:t>
            </a:r>
            <a:r>
              <a:rPr lang="en-US" sz="2400" b="1" dirty="0">
                <a:latin typeface="Montserrat"/>
              </a:rPr>
              <a:t>², </a:t>
            </a:r>
            <a:r>
              <a:rPr lang="pt-BR" sz="2400" b="1" dirty="0" err="1">
                <a:latin typeface="Montserrat"/>
              </a:rPr>
              <a:t>Nathalya</a:t>
            </a:r>
            <a:r>
              <a:rPr lang="pt-BR" sz="2400" b="1" dirty="0">
                <a:latin typeface="Montserrat"/>
              </a:rPr>
              <a:t> Macedo Alves Guimarães Fragoso</a:t>
            </a:r>
            <a:r>
              <a:rPr lang="en-US" sz="2400" b="1" dirty="0">
                <a:latin typeface="Montserrat"/>
              </a:rPr>
              <a:t>³, </a:t>
            </a:r>
            <a:r>
              <a:rPr lang="pt-BR" sz="2400" b="1" dirty="0">
                <a:latin typeface="Montserrat"/>
              </a:rPr>
              <a:t>Jose </a:t>
            </a:r>
            <a:r>
              <a:rPr lang="pt-BR" sz="2400" b="1" dirty="0" err="1">
                <a:latin typeface="Montserrat"/>
              </a:rPr>
              <a:t>Samarone</a:t>
            </a:r>
            <a:r>
              <a:rPr lang="pt-BR" sz="2400" b="1" dirty="0">
                <a:latin typeface="Montserrat"/>
              </a:rPr>
              <a:t> Nascimento de Lima</a:t>
            </a:r>
            <a:r>
              <a:rPr lang="pt-BR" sz="2400" b="1" baseline="30000" dirty="0">
                <a:latin typeface="Montserrat"/>
              </a:rPr>
              <a:t>4</a:t>
            </a:r>
            <a:endParaRPr lang="pt-BR" sz="2400" b="1" dirty="0">
              <a:latin typeface="Montserrat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1060309" y="8856154"/>
            <a:ext cx="21370610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>
                <a:latin typeface="Montserrat"/>
              </a:rPr>
              <a:t>¹Instituto de </a:t>
            </a:r>
            <a:r>
              <a:rPr lang="en-US" sz="2400" dirty="0" err="1">
                <a:latin typeface="Montserrat"/>
              </a:rPr>
              <a:t>Medicina</a:t>
            </a:r>
            <a:r>
              <a:rPr lang="en-US" sz="2400" dirty="0">
                <a:latin typeface="Montserrat"/>
              </a:rPr>
              <a:t> Integral Professor Fernando </a:t>
            </a:r>
            <a:r>
              <a:rPr lang="en-US" sz="2400" dirty="0" err="1">
                <a:latin typeface="Montserrat"/>
              </a:rPr>
              <a:t>Figueira</a:t>
            </a:r>
            <a:r>
              <a:rPr lang="en-US" sz="2400" dirty="0">
                <a:latin typeface="Montserrat"/>
              </a:rPr>
              <a:t> (IMIP), Recife, Pernambuco. ²Instituto de </a:t>
            </a:r>
            <a:r>
              <a:rPr lang="en-US" sz="2400" dirty="0" err="1">
                <a:latin typeface="Montserrat"/>
              </a:rPr>
              <a:t>Medicina</a:t>
            </a:r>
            <a:r>
              <a:rPr lang="en-US" sz="2400" dirty="0">
                <a:latin typeface="Montserrat"/>
              </a:rPr>
              <a:t> Integral Professor Fernando </a:t>
            </a:r>
            <a:r>
              <a:rPr lang="en-US" sz="2400" dirty="0" err="1">
                <a:latin typeface="Montserrat"/>
              </a:rPr>
              <a:t>Figueira</a:t>
            </a:r>
            <a:r>
              <a:rPr lang="en-US" sz="2400" dirty="0">
                <a:latin typeface="Montserrat"/>
              </a:rPr>
              <a:t> (IMIP), Recife, Pernambuco. ³Instituto de </a:t>
            </a:r>
            <a:r>
              <a:rPr lang="en-US" sz="2400" dirty="0" err="1">
                <a:latin typeface="Montserrat"/>
              </a:rPr>
              <a:t>Medicina</a:t>
            </a:r>
            <a:r>
              <a:rPr lang="en-US" sz="2400" dirty="0">
                <a:latin typeface="Montserrat"/>
              </a:rPr>
              <a:t> Integral Professor Fernando </a:t>
            </a:r>
            <a:r>
              <a:rPr lang="en-US" sz="2400" dirty="0" err="1">
                <a:latin typeface="Montserrat"/>
              </a:rPr>
              <a:t>Figueira</a:t>
            </a:r>
            <a:r>
              <a:rPr lang="en-US" sz="2400" dirty="0">
                <a:latin typeface="Montserrat"/>
              </a:rPr>
              <a:t> (IMIP), Recife, Pernambuco. </a:t>
            </a:r>
            <a:r>
              <a:rPr lang="en-US" sz="2400" baseline="30000" dirty="0">
                <a:latin typeface="Montserrat"/>
              </a:rPr>
              <a:t>4</a:t>
            </a:r>
            <a:r>
              <a:rPr lang="en-US" sz="2400" dirty="0">
                <a:latin typeface="Montserrat"/>
              </a:rPr>
              <a:t>Instituto de </a:t>
            </a:r>
            <a:r>
              <a:rPr lang="en-US" sz="2400" dirty="0" err="1">
                <a:latin typeface="Montserrat"/>
              </a:rPr>
              <a:t>Medicina</a:t>
            </a:r>
            <a:r>
              <a:rPr lang="en-US" sz="2400" dirty="0">
                <a:latin typeface="Montserrat"/>
              </a:rPr>
              <a:t> Integral Professor Fernando </a:t>
            </a:r>
            <a:r>
              <a:rPr lang="en-US" sz="2400" dirty="0" err="1">
                <a:latin typeface="Montserrat"/>
              </a:rPr>
              <a:t>Figueira</a:t>
            </a:r>
            <a:r>
              <a:rPr lang="en-US" sz="2400" dirty="0">
                <a:latin typeface="Montserrat"/>
              </a:rPr>
              <a:t> (IMIP), Recife, Pernambuco. *</a:t>
            </a:r>
            <a:r>
              <a:rPr lang="en-US" sz="2400" dirty="0" err="1">
                <a:latin typeface="Montserrat"/>
              </a:rPr>
              <a:t>Autor</a:t>
            </a:r>
            <a:r>
              <a:rPr lang="en-US" sz="2400" dirty="0">
                <a:latin typeface="Montserrat"/>
              </a:rPr>
              <a:t> </a:t>
            </a:r>
            <a:r>
              <a:rPr lang="en-US" sz="2400" dirty="0" err="1">
                <a:latin typeface="Montserrat"/>
              </a:rPr>
              <a:t>correspondente</a:t>
            </a:r>
            <a:r>
              <a:rPr lang="en-US" sz="2400" dirty="0">
                <a:latin typeface="Montserrat"/>
              </a:rPr>
              <a:t>: pinheirocrysllaine@gmail.com</a:t>
            </a:r>
            <a:endParaRPr lang="pt-BR" sz="2400" dirty="0">
              <a:latin typeface="Montserrat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44278" y="173545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4279" y="18578662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A experiência consistiu na criação do painel de risco social pela equipe de Serviço Social do NIR, com base na Política Nacional de Assistência Social (Brasil, 2004) e na Escala de Coelho-Savassi (Coelho; Savassi, 2012). O instrumento foi incorporado ao sistema de gestão de leitos, mapeando vulnerabilidades segundo critérios de sobrevivência, acolhida e convivência familiar, graduando o risco em 4 níveis: promoção, prevenção de violação, risco de violação e efetiva violação de direitos sociais.</a:t>
            </a:r>
            <a:endParaRPr dirty="0">
              <a:latin typeface="Montserrat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044278" y="1742653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36029" y="2510909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00262" y="26346257"/>
            <a:ext cx="9649072" cy="49372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A experiência evidenciou a relevância da instrumentalidade do Serviço Social na organização do trabalho em saúde (</a:t>
            </a:r>
            <a:r>
              <a:rPr lang="pt-BR" sz="2800" dirty="0" err="1">
                <a:latin typeface="Montserrat"/>
              </a:rPr>
              <a:t>Iamamoto</a:t>
            </a:r>
            <a:r>
              <a:rPr lang="pt-BR" sz="2800" dirty="0">
                <a:latin typeface="Montserrat"/>
              </a:rPr>
              <a:t>, 2008) e o desafio de incorporar criticamente tecnologias de gestão ao cotidiano profissional. Destacou ainda a importância de registros sistematizados das demandas sociais como subsídio para análise e planejamento institucional.</a:t>
            </a:r>
            <a:endParaRPr dirty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800133" y="2518895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32882" y="115207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0" y="12583983"/>
            <a:ext cx="9649072" cy="4280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Qualificar a regulação interna hospitalar por meio da identificação precoce das vulnerabilidades sociais; Subsidiar decisões mais equitativas sobre a ocupação de leitos; e Fortalecer a atuação do Serviço Social no planejamento do cuidado e no processo regulatório.</a:t>
            </a:r>
            <a:endParaRPr lang="en-US" sz="2800" dirty="0"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393421" y="1163198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7230798"/>
            <a:ext cx="9577538" cy="1200087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08005" y="18502894"/>
            <a:ext cx="9649072" cy="55475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O painel de risco social ampliou a visibilidade das vulnerabilidades sociais, qualificando encaminhamentos e decisões. A iniciativa integrou equipes e reafirmou o Serviço Social como mediador entre as dimensões clínica e social (</a:t>
            </a:r>
            <a:r>
              <a:rPr lang="pt-BR" sz="2800" dirty="0" err="1">
                <a:latin typeface="Montserrat"/>
              </a:rPr>
              <a:t>Raichelis</a:t>
            </a:r>
            <a:r>
              <a:rPr lang="pt-BR" sz="2800" dirty="0">
                <a:latin typeface="Montserrat"/>
              </a:rPr>
              <a:t>, 2011). O uso do instrumento fortaleceu a articulação </a:t>
            </a:r>
            <a:r>
              <a:rPr lang="pt-BR" sz="2800" dirty="0" err="1">
                <a:latin typeface="Montserrat"/>
              </a:rPr>
              <a:t>intersetorial</a:t>
            </a:r>
            <a:r>
              <a:rPr lang="pt-BR" sz="2800" dirty="0">
                <a:latin typeface="Montserrat"/>
              </a:rPr>
              <a:t> e a defesa do direito à saúde, demonstrando que a dimensão social é componente indispensável da gestão do cuidado.</a:t>
            </a:r>
            <a:endParaRPr dirty="0">
              <a:latin typeface="Montserrat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477784" y="174521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43772" y="2510656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8005" y="26346257"/>
            <a:ext cx="9649072" cy="49372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O painel de risco social mostrou-se eficaz na integração da dimensão social ao processo regulatório hospitalar, qualificando a gestão de leitos e fortalecendo a atuação interdisciplinar. Recomenda-se ampliar estudos sobre sua replicabilidade em outras unidades, visando consolidar uma rede de cuidado mais articulada e reafirmar a pertinência do Serviço Social na gestão do cuidado.</a:t>
            </a:r>
            <a:endParaRPr dirty="0">
              <a:latin typeface="Montserrat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341888" y="25158786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71516" y="31943967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88768" y="33382778"/>
            <a:ext cx="9433048" cy="40626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 fontAlgn="base"/>
            <a:r>
              <a:rPr lang="pt-BR" sz="2400" dirty="0" smtClean="0">
                <a:latin typeface="Montserrat"/>
              </a:rPr>
              <a:t>BRASIL</a:t>
            </a:r>
            <a:r>
              <a:rPr lang="pt-BR" sz="2400" dirty="0">
                <a:latin typeface="Montserrat"/>
              </a:rPr>
              <a:t>.</a:t>
            </a:r>
            <a:r>
              <a:rPr lang="pt-BR" sz="2400" b="1" dirty="0">
                <a:latin typeface="Montserrat"/>
              </a:rPr>
              <a:t> Política Nacional de Assistência Social (PNAS)</a:t>
            </a:r>
            <a:r>
              <a:rPr lang="pt-BR" sz="2400" dirty="0">
                <a:latin typeface="Montserrat"/>
              </a:rPr>
              <a:t>. Brasília: MDS, 2004.  </a:t>
            </a:r>
            <a:endParaRPr lang="pt-BR" sz="2400" dirty="0" smtClean="0">
              <a:latin typeface="Montserrat"/>
            </a:endParaRPr>
          </a:p>
          <a:p>
            <a:pPr algn="just" fontAlgn="base"/>
            <a:endParaRPr lang="pt-BR" sz="2400" dirty="0">
              <a:latin typeface="Montserrat"/>
            </a:endParaRPr>
          </a:p>
          <a:p>
            <a:pPr algn="just" fontAlgn="base"/>
            <a:r>
              <a:rPr lang="pt-BR" sz="2400" dirty="0">
                <a:latin typeface="Montserrat"/>
              </a:rPr>
              <a:t>COELHO, C. G.; SAVASSI, L. C. M. Aplicação de escala de vulnerabilidade social na atenção básica. Revista Brasileira de Medicina de Família e Comunidade, v. 7, n. 23, p. 125–134, 2012.  </a:t>
            </a:r>
            <a:endParaRPr lang="pt-BR" sz="2400" dirty="0" smtClean="0">
              <a:latin typeface="Montserrat"/>
            </a:endParaRPr>
          </a:p>
          <a:p>
            <a:pPr algn="just" fontAlgn="base"/>
            <a:endParaRPr lang="pt-BR" sz="2400" dirty="0">
              <a:latin typeface="Montserrat"/>
            </a:endParaRPr>
          </a:p>
          <a:p>
            <a:pPr algn="just" fontAlgn="base"/>
            <a:r>
              <a:rPr lang="pt-BR" sz="2400" dirty="0">
                <a:latin typeface="Montserrat"/>
              </a:rPr>
              <a:t>IAMAMOTO, M. V. </a:t>
            </a:r>
            <a:r>
              <a:rPr lang="pt-BR" sz="2400" b="1" dirty="0">
                <a:latin typeface="Montserrat"/>
              </a:rPr>
              <a:t>Serviço Social em tempo de capital fetiche: capital financeiro, trabalho e questão social.</a:t>
            </a:r>
            <a:r>
              <a:rPr lang="pt-BR" sz="2400" dirty="0">
                <a:latin typeface="Montserrat"/>
              </a:rPr>
              <a:t> São Paulo: Cortez, 2008.  </a:t>
            </a:r>
            <a:endParaRPr lang="pt-BR" sz="2400" dirty="0" smtClean="0">
              <a:latin typeface="Montserrat"/>
            </a:endParaRPr>
          </a:p>
          <a:p>
            <a:pPr fontAlgn="base"/>
            <a:endParaRPr lang="pt-BR" sz="2400" dirty="0">
              <a:latin typeface="Montserrat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194351" y="33382778"/>
            <a:ext cx="9721080" cy="15627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 fontAlgn="base"/>
            <a:r>
              <a:rPr lang="pt-BR" sz="2400" dirty="0">
                <a:latin typeface="Montserrat"/>
              </a:rPr>
              <a:t>RAICHELIS, R. </a:t>
            </a:r>
            <a:r>
              <a:rPr lang="pt-BR" sz="2400" b="1" dirty="0">
                <a:latin typeface="Montserrat"/>
              </a:rPr>
              <a:t>A dimensão política do trabalho do assistente social na esfera estatal. </a:t>
            </a:r>
            <a:r>
              <a:rPr lang="pt-BR" sz="2400" dirty="0">
                <a:latin typeface="Montserrat"/>
              </a:rPr>
              <a:t>Serviço Social &amp; Sociedade, n. 105, p. 637–659, 2011. 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499</Words>
  <Application>Microsoft Office PowerPoint</Application>
  <PresentationFormat>Personalizar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CRYSLLAINE PINHEIRO DA SILVA</cp:lastModifiedBy>
  <cp:revision>26</cp:revision>
  <dcterms:created xsi:type="dcterms:W3CDTF">2025-09-30T13:28:19Z</dcterms:created>
  <dcterms:modified xsi:type="dcterms:W3CDTF">2025-11-10T15:46:52Z</dcterms:modified>
</cp:coreProperties>
</file>