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media/image1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23402925" cy="40325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7B32A5-4654-44B4-A041-E94652F3B58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2160" cy="864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7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2106216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1170000" y="21652200"/>
            <a:ext cx="2106216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7F4872-B7B8-49D1-A5AE-BFA3A1951BF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2160" cy="864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7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1170000" y="2165220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11962440" y="2165220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BC8245-B94F-46AD-B9F7-40F318AD04C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2160" cy="864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7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8291160" y="943596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15412320" y="943596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1170000" y="2165220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8291160" y="2165220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15412320" y="21652200"/>
            <a:ext cx="678168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2F4E1F-A1E2-4494-9948-416280D2589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2160" cy="864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7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170000" y="9435960"/>
            <a:ext cx="2106216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C58164-5728-4D39-B927-B15229F4EE2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2160" cy="864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7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2106216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060935-055C-4F4C-B951-93B8D886BB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2160" cy="864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7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603F6F-382B-417D-A698-CCC128A2293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2160" cy="864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7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25A4F3-0485-4E21-AA13-5118F48A455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755360" y="12526920"/>
            <a:ext cx="19892160" cy="4006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9A934F-0AF7-44E9-9C4F-75E4A46BA22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2160" cy="864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7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1170000" y="2165220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9E77CC-CBBE-4F38-8106-2BC6CA4365E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2160" cy="864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7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2338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11962440" y="2165220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93FC77-E76E-4C35-B36A-46CB0118797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2160" cy="864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7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17000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11962440" y="9435960"/>
            <a:ext cx="1027800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1170000" y="21652200"/>
            <a:ext cx="21062160" cy="1115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298DF9-BB7C-4082-884F-590F012C124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2" descr="C:\Users\rao656402\Desktop\banner.png"/>
          <p:cNvPicPr/>
          <p:nvPr/>
        </p:nvPicPr>
        <p:blipFill>
          <a:blip r:embed="rId2"/>
          <a:stretch/>
        </p:blipFill>
        <p:spPr>
          <a:xfrm>
            <a:off x="1800" y="4680"/>
            <a:ext cx="23399280" cy="40315680"/>
          </a:xfrm>
          <a:prstGeom prst="rect">
            <a:avLst/>
          </a:prstGeom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755360" y="12526920"/>
            <a:ext cx="19892160" cy="8643600"/>
          </a:xfrm>
          <a:prstGeom prst="rect">
            <a:avLst/>
          </a:prstGeom>
          <a:noFill/>
          <a:ln w="0">
            <a:noFill/>
          </a:ln>
        </p:spPr>
        <p:txBody>
          <a:bodyPr lIns="364320" rIns="364320" tIns="182160" bIns="182160" anchor="ctr">
            <a:noAutofit/>
          </a:bodyPr>
          <a:p>
            <a:pPr indent="0" algn="ctr" defTabSz="3641760">
              <a:lnSpc>
                <a:spcPct val="100000"/>
              </a:lnSpc>
              <a:buNone/>
            </a:pPr>
            <a:r>
              <a:rPr b="0" lang="pt-BR" sz="17500" spc="-1" strike="noStrike">
                <a:solidFill>
                  <a:schemeClr val="dk1"/>
                </a:solidFill>
                <a:latin typeface="Calibri"/>
              </a:rPr>
              <a:t>Clique para editar o estilo do título mestre</a:t>
            </a:r>
            <a:endParaRPr b="0" lang="pt-BR" sz="175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1170000" y="37375920"/>
            <a:ext cx="5460480" cy="2146680"/>
          </a:xfrm>
          <a:prstGeom prst="rect">
            <a:avLst/>
          </a:prstGeom>
          <a:noFill/>
          <a:ln w="0">
            <a:noFill/>
          </a:ln>
        </p:spPr>
        <p:txBody>
          <a:bodyPr lIns="364320" rIns="364320" tIns="182160" bIns="182160" anchor="ctr">
            <a:noAutofit/>
          </a:bodyPr>
          <a:lstStyle>
            <a:lvl1pPr indent="0" defTabSz="3641760">
              <a:lnSpc>
                <a:spcPct val="100000"/>
              </a:lnSpc>
              <a:buNone/>
              <a:defRPr b="0" lang="pt-BR" sz="48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3641760">
              <a:lnSpc>
                <a:spcPct val="100000"/>
              </a:lnSpc>
              <a:buNone/>
            </a:pPr>
            <a:r>
              <a:rPr b="0" lang="pt-BR" sz="48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 </a:t>
            </a:r>
            <a:endParaRPr b="0" lang="pt-BR" sz="4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2"/>
          </p:nvPr>
        </p:nvSpPr>
        <p:spPr>
          <a:xfrm>
            <a:off x="7995960" y="37375920"/>
            <a:ext cx="7410600" cy="2146680"/>
          </a:xfrm>
          <a:prstGeom prst="rect">
            <a:avLst/>
          </a:prstGeom>
          <a:noFill/>
          <a:ln w="0">
            <a:noFill/>
          </a:ln>
        </p:spPr>
        <p:txBody>
          <a:bodyPr lIns="364320" rIns="364320" tIns="182160" bIns="18216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3"/>
          </p:nvPr>
        </p:nvSpPr>
        <p:spPr>
          <a:xfrm>
            <a:off x="16772040" y="37375920"/>
            <a:ext cx="5460480" cy="2146680"/>
          </a:xfrm>
          <a:prstGeom prst="rect">
            <a:avLst/>
          </a:prstGeom>
          <a:noFill/>
          <a:ln w="0">
            <a:noFill/>
          </a:ln>
        </p:spPr>
        <p:txBody>
          <a:bodyPr lIns="364320" rIns="364320" tIns="182160" bIns="182160" anchor="ctr">
            <a:noAutofit/>
          </a:bodyPr>
          <a:lstStyle>
            <a:lvl1pPr indent="0" algn="r" defTabSz="3641760">
              <a:lnSpc>
                <a:spcPct val="100000"/>
              </a:lnSpc>
              <a:buNone/>
              <a:defRPr b="0" lang="pt-BR" sz="48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3641760">
              <a:lnSpc>
                <a:spcPct val="100000"/>
              </a:lnSpc>
              <a:buNone/>
            </a:pPr>
            <a:fld id="{B9DBF143-FDC0-4C0E-9FF4-B50E1649BD0A}" type="slidenum">
              <a:rPr b="0" lang="pt-BR" sz="48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1</a:t>
            </a:fld>
            <a:endParaRPr b="0" lang="pt-BR" sz="48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 14"/>
          <p:cNvSpPr/>
          <p:nvPr/>
        </p:nvSpPr>
        <p:spPr>
          <a:xfrm>
            <a:off x="1060200" y="11665800"/>
            <a:ext cx="9577080" cy="1050480"/>
          </a:xfrm>
          <a:custGeom>
            <a:avLst/>
            <a:gdLst>
              <a:gd name="textAreaLeft" fmla="*/ 0 w 9577080"/>
              <a:gd name="textAreaRight" fmla="*/ 9577440 w 9577080"/>
              <a:gd name="textAreaTop" fmla="*/ 0 h 1050480"/>
              <a:gd name="textAreaBottom" fmla="*/ 1050840 h 105048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TextBox 16"/>
          <p:cNvSpPr/>
          <p:nvPr/>
        </p:nvSpPr>
        <p:spPr>
          <a:xfrm>
            <a:off x="1024200" y="12889800"/>
            <a:ext cx="9648720" cy="555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5485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Reestruturação e fortalecimento do Núcleo Interno de Regulação (NIR) com foco na qualificação dos fluxos assistenciais e na otimização da gestão de leitos em hospital público de médio porte, visando maior eficiência, integração entre setores e melhoria na continuidade do cuidado ao paciente.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5485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5338"/>
              </a:lnSpc>
            </a:pP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TextBox 17"/>
          <p:cNvSpPr/>
          <p:nvPr/>
        </p:nvSpPr>
        <p:spPr>
          <a:xfrm>
            <a:off x="1060200" y="11701800"/>
            <a:ext cx="9488880" cy="81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0" lang="en-US" sz="4000" spc="-1" strike="noStrike">
                <a:solidFill>
                  <a:srgbClr val="ffffff"/>
                </a:solidFill>
                <a:latin typeface="Montserrat"/>
                <a:ea typeface="Open Sans"/>
              </a:rPr>
              <a:t>OBJETIVO DA EXPERIÊNCIA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TextBox 55"/>
          <p:cNvSpPr/>
          <p:nvPr/>
        </p:nvSpPr>
        <p:spPr>
          <a:xfrm>
            <a:off x="0" y="4280400"/>
            <a:ext cx="23402880" cy="248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520"/>
              </a:lnSpc>
            </a:pPr>
            <a:r>
              <a:rPr b="1" lang="en-US" sz="5400" spc="-1" strike="noStrike">
                <a:solidFill>
                  <a:srgbClr val="0089cd"/>
                </a:solidFill>
                <a:latin typeface="Montserrat"/>
                <a:ea typeface="League Spartan"/>
              </a:rPr>
              <a:t>REESTRUTURAÇÃO DO NÚCLEO INTERNO DE REGULAÇÃO COMO ESTRATÉGIA DE INTEGRAÇÃO ASSISTENCIAL E GOVERNANÇA COLABORATIVA NA GESTÃO HOSPITALAR</a:t>
            </a:r>
            <a:endParaRPr b="0" lang="pt-BR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TextBox 56"/>
          <p:cNvSpPr/>
          <p:nvPr/>
        </p:nvSpPr>
        <p:spPr>
          <a:xfrm>
            <a:off x="720000" y="7127640"/>
            <a:ext cx="21960000" cy="161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4252"/>
              </a:lnSpc>
            </a:pPr>
            <a:r>
              <a:rPr b="0" lang="en-US" sz="3920" spc="-1" strike="noStrike">
                <a:solidFill>
                  <a:srgbClr val="000000"/>
                </a:solidFill>
                <a:latin typeface="Montserrat"/>
                <a:ea typeface="Open Sans"/>
              </a:rPr>
              <a:t> </a:t>
            </a:r>
            <a:r>
              <a:rPr b="1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Suediany S. B. Fausto¹*, Maria Layanne C. P. Sales², Thyago H. M de Santana³, Rafaela M. R. S de Santana</a:t>
            </a:r>
            <a:r>
              <a:rPr b="1" lang="en-US" sz="28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4</a:t>
            </a:r>
            <a:r>
              <a:rPr b="1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, Ellen S. B. A. Pereira</a:t>
            </a:r>
            <a:r>
              <a:rPr b="1" lang="en-US" sz="28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5</a:t>
            </a:r>
            <a:r>
              <a:rPr b="1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, Izabella C. M. Tabosa</a:t>
            </a:r>
            <a:r>
              <a:rPr b="1" lang="en-US" sz="28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6</a:t>
            </a:r>
            <a:r>
              <a:rPr b="1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, Ana Carolina S. Martins</a:t>
            </a:r>
            <a:r>
              <a:rPr b="1" lang="en-US" sz="28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7</a:t>
            </a:r>
            <a:r>
              <a:rPr b="1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,  Jordan E. de Melo</a:t>
            </a:r>
            <a:r>
              <a:rPr b="1" lang="en-US" sz="28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8</a:t>
            </a:r>
            <a:r>
              <a:rPr b="1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, Carla G. dos S. Oliveira</a:t>
            </a:r>
            <a:r>
              <a:rPr b="1" lang="en-US" sz="28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9</a:t>
            </a:r>
            <a:r>
              <a:rPr b="1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, Valdemira H. G. Barreto</a:t>
            </a:r>
            <a:r>
              <a:rPr b="1" lang="en-US" sz="28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10</a:t>
            </a:r>
            <a:r>
              <a:rPr b="1" lang="en-US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, Islaynne K. S. Silva</a:t>
            </a:r>
            <a:r>
              <a:rPr b="1" lang="en-US" sz="28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11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TextBox 57"/>
          <p:cNvSpPr/>
          <p:nvPr/>
        </p:nvSpPr>
        <p:spPr>
          <a:xfrm>
            <a:off x="180000" y="8964000"/>
            <a:ext cx="22860000" cy="21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3969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¹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Enfermeira da Gestão de Riscos e Qualidade de Projetos do Hospital Regional de Palmares Dr° Sílvio Fernandes Magalhães (HRP) – Fundação Manoel da Silva Almeida, Palmares,  Pernambuco,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2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Coordenação de Enfermagem,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3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Diretor Administrativo e Financeiro,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4, 5 e 11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Supervisão de Enfermagem,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6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Diretora Médica,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7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Diretora Geral,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8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Coordenador Médico,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9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Enfermeira Educação Permanente e </a:t>
            </a:r>
            <a:r>
              <a:rPr b="0" lang="en-US" sz="2400" spc="-1" strike="noStrike" baseline="33000">
                <a:solidFill>
                  <a:srgbClr val="000000"/>
                </a:solidFill>
                <a:latin typeface="Montserrat"/>
                <a:ea typeface="Open Sans"/>
              </a:rPr>
              <a:t>10</a:t>
            </a: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Assistente Social.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5119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*Suediany Stéphanie Barbosa Fausto:qualidade.hrp@fmsa.org.br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Freeform 14"/>
          <p:cNvSpPr/>
          <p:nvPr/>
        </p:nvSpPr>
        <p:spPr>
          <a:xfrm>
            <a:off x="1044360" y="18146520"/>
            <a:ext cx="9577080" cy="1050480"/>
          </a:xfrm>
          <a:custGeom>
            <a:avLst/>
            <a:gdLst>
              <a:gd name="textAreaLeft" fmla="*/ 0 w 9577080"/>
              <a:gd name="textAreaRight" fmla="*/ 9577440 w 9577080"/>
              <a:gd name="textAreaTop" fmla="*/ 0 h 1050480"/>
              <a:gd name="textAreaBottom" fmla="*/ 1050840 h 105048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TextBox 16"/>
          <p:cNvSpPr/>
          <p:nvPr/>
        </p:nvSpPr>
        <p:spPr>
          <a:xfrm>
            <a:off x="1044360" y="19658520"/>
            <a:ext cx="964872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5485"/>
              </a:lnSpc>
            </a:pPr>
            <a:r>
              <a:rPr b="0" lang="pt-BR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Relato de experiência realizado em hospital público de médio porte. A reestruturação do NIR envolveu revisão de processos, redefinição de responsabilidades, integração entre setores e uso de indicadores e reuniões periódicas como apoio à decisão. O núcleo passou a atuar de forma proativa, com foco na segurança do paciente.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TextBox 17"/>
          <p:cNvSpPr/>
          <p:nvPr/>
        </p:nvSpPr>
        <p:spPr>
          <a:xfrm>
            <a:off x="900360" y="18146520"/>
            <a:ext cx="9848880" cy="81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0" lang="en-US" sz="4000" spc="-1" strike="noStrike">
                <a:solidFill>
                  <a:srgbClr val="ffffff"/>
                </a:solidFill>
                <a:latin typeface="Montserrat"/>
                <a:ea typeface="Open Sans"/>
              </a:rPr>
              <a:t>DESCRIÇÃO DA EXPERIÊNCIA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Freeform 14"/>
          <p:cNvSpPr/>
          <p:nvPr/>
        </p:nvSpPr>
        <p:spPr>
          <a:xfrm>
            <a:off x="972360" y="25743240"/>
            <a:ext cx="9577080" cy="1050480"/>
          </a:xfrm>
          <a:custGeom>
            <a:avLst/>
            <a:gdLst>
              <a:gd name="textAreaLeft" fmla="*/ 0 w 9577080"/>
              <a:gd name="textAreaRight" fmla="*/ 9577440 w 9577080"/>
              <a:gd name="textAreaTop" fmla="*/ 0 h 1050480"/>
              <a:gd name="textAreaBottom" fmla="*/ 1050840 h 105048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TextBox 16"/>
          <p:cNvSpPr/>
          <p:nvPr/>
        </p:nvSpPr>
        <p:spPr>
          <a:xfrm>
            <a:off x="972360" y="27147240"/>
            <a:ext cx="9648720" cy="555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5485"/>
              </a:lnSpc>
            </a:pPr>
            <a:r>
              <a:rPr b="0" lang="pt-BR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A experiência evidenciou que a regulação interna qualificada fortalece a governança institucional. A articulação entre equipes, o uso de protocolos clínicos e a clareza nos fluxos assistenciais foram essenciais. A mudança cultural e o compromisso dos gestores foram determinantes para o sucesso e sustentabilidade da iniciativa.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5338"/>
              </a:lnSpc>
            </a:pP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TextBox 17"/>
          <p:cNvSpPr/>
          <p:nvPr/>
        </p:nvSpPr>
        <p:spPr>
          <a:xfrm>
            <a:off x="864360" y="25779240"/>
            <a:ext cx="9848880" cy="81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0" lang="en-US" sz="4000" spc="-1" strike="noStrike">
                <a:solidFill>
                  <a:srgbClr val="ffffff"/>
                </a:solidFill>
                <a:latin typeface="Open Sans"/>
                <a:ea typeface="Open Sans"/>
              </a:rPr>
              <a:t>APRENDIZADO E ANÁLISE CRÍTICA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Freeform 14"/>
          <p:cNvSpPr/>
          <p:nvPr/>
        </p:nvSpPr>
        <p:spPr>
          <a:xfrm>
            <a:off x="12421440" y="11655360"/>
            <a:ext cx="9577080" cy="1050480"/>
          </a:xfrm>
          <a:custGeom>
            <a:avLst/>
            <a:gdLst>
              <a:gd name="textAreaLeft" fmla="*/ 0 w 9577080"/>
              <a:gd name="textAreaRight" fmla="*/ 9577440 w 9577080"/>
              <a:gd name="textAreaTop" fmla="*/ 0 h 1050480"/>
              <a:gd name="textAreaBottom" fmla="*/ 1050840 h 105048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TextBox 16"/>
          <p:cNvSpPr/>
          <p:nvPr/>
        </p:nvSpPr>
        <p:spPr>
          <a:xfrm>
            <a:off x="12493440" y="12951360"/>
            <a:ext cx="9648720" cy="555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5485"/>
              </a:lnSpc>
            </a:pPr>
            <a:r>
              <a:rPr b="0" lang="pt-BR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Descrever a reestruturação do Núcleo Interno de Regulação como estratégia de integração entre setores, qualificação dos fluxos assistenciais e fortalecimento da governança hospitalar, com foco na gestão eficiente de leitos e melhoria da resolutividade assistencial.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5485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5338"/>
              </a:lnSpc>
            </a:pP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TextBox 17"/>
          <p:cNvSpPr/>
          <p:nvPr/>
        </p:nvSpPr>
        <p:spPr>
          <a:xfrm>
            <a:off x="12493440" y="11691360"/>
            <a:ext cx="9488880" cy="81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0" lang="en-US" sz="4000" spc="-1" strike="noStrike">
                <a:solidFill>
                  <a:srgbClr val="ffffff"/>
                </a:solidFill>
                <a:latin typeface="Montserrat"/>
                <a:ea typeface="Open Sans"/>
              </a:rPr>
              <a:t>OBJETIVOS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Freeform 14"/>
          <p:cNvSpPr/>
          <p:nvPr/>
        </p:nvSpPr>
        <p:spPr>
          <a:xfrm>
            <a:off x="12513960" y="18136080"/>
            <a:ext cx="9577080" cy="1050480"/>
          </a:xfrm>
          <a:custGeom>
            <a:avLst/>
            <a:gdLst>
              <a:gd name="textAreaLeft" fmla="*/ 0 w 9577080"/>
              <a:gd name="textAreaRight" fmla="*/ 9577440 w 9577080"/>
              <a:gd name="textAreaTop" fmla="*/ 0 h 1050480"/>
              <a:gd name="textAreaBottom" fmla="*/ 1050840 h 105048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TextBox 16"/>
          <p:cNvSpPr/>
          <p:nvPr/>
        </p:nvSpPr>
        <p:spPr>
          <a:xfrm>
            <a:off x="12477960" y="19648440"/>
            <a:ext cx="9648720" cy="555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5485"/>
              </a:lnSpc>
            </a:pPr>
            <a:r>
              <a:rPr b="0" lang="pt-BR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Houve redução do tempo médio de permanência, aumento das altas planejadas e melhoria da taxa de ocupação. A integração entre setores e o uso de dados qualificados favoreceram decisões clínicas e administrativas mais efetivas. O NIR passou a atuar estrategicamente, promovendo maior resolutividade assistencial e racionalização de recursos.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5338"/>
              </a:lnSpc>
            </a:pP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TextBox 17"/>
          <p:cNvSpPr/>
          <p:nvPr/>
        </p:nvSpPr>
        <p:spPr>
          <a:xfrm>
            <a:off x="12477960" y="18136080"/>
            <a:ext cx="9848880" cy="81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0" lang="en-US" sz="4000" spc="-1" strike="noStrike">
                <a:solidFill>
                  <a:srgbClr val="ffffff"/>
                </a:solidFill>
                <a:latin typeface="Open Sans"/>
                <a:ea typeface="Open Sans"/>
              </a:rPr>
              <a:t>RESULTADOS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Freeform 14"/>
          <p:cNvSpPr/>
          <p:nvPr/>
        </p:nvSpPr>
        <p:spPr>
          <a:xfrm>
            <a:off x="12405600" y="25768800"/>
            <a:ext cx="9577080" cy="1050480"/>
          </a:xfrm>
          <a:custGeom>
            <a:avLst/>
            <a:gdLst>
              <a:gd name="textAreaLeft" fmla="*/ 0 w 9577080"/>
              <a:gd name="textAreaRight" fmla="*/ 9577440 w 9577080"/>
              <a:gd name="textAreaTop" fmla="*/ 0 h 1050480"/>
              <a:gd name="textAreaBottom" fmla="*/ 1050840 h 1050480"/>
            </a:gdLst>
            <a:ahLst/>
            <a:rect l="textAreaLeft" t="textAreaTop" r="textAreaRight" b="textAreaBottom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TextBox 16"/>
          <p:cNvSpPr/>
          <p:nvPr/>
        </p:nvSpPr>
        <p:spPr>
          <a:xfrm>
            <a:off x="12311280" y="27229680"/>
            <a:ext cx="9648720" cy="625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5485"/>
              </a:lnSpc>
            </a:pPr>
            <a:r>
              <a:rPr b="0" lang="pt-BR" sz="2800" spc="-1" strike="noStrike">
                <a:solidFill>
                  <a:srgbClr val="000000"/>
                </a:solidFill>
                <a:latin typeface="Montserrat"/>
                <a:ea typeface="Open Sans"/>
              </a:rPr>
              <a:t>A reestruturação do NIR contribuiu para uma gestão hospitalar mais integrada, segura e eficiente. A iniciativa promoveu acesso equitativo por meio da rotatividade de leitos, integração setorial e uso de boas práticas assistenciais. Recomenda-se sua replicação em contextos semelhantes.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5485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5485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ctr" defTabSz="3641760">
              <a:lnSpc>
                <a:spcPts val="5338"/>
              </a:lnSpc>
            </a:pPr>
            <a:endParaRPr b="0" lang="pt-BR" sz="7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TextBox 17"/>
          <p:cNvSpPr/>
          <p:nvPr/>
        </p:nvSpPr>
        <p:spPr>
          <a:xfrm>
            <a:off x="12405600" y="25840800"/>
            <a:ext cx="9848880" cy="81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0" lang="en-US" sz="4000" spc="-1" strike="noStrike">
                <a:solidFill>
                  <a:srgbClr val="ffffff"/>
                </a:solidFill>
                <a:latin typeface="Open Sans"/>
                <a:ea typeface="Open Sans"/>
              </a:rPr>
              <a:t>CONCLUSÃO E/OU RECOMENDAÇÕES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TextBox 58"/>
          <p:cNvSpPr/>
          <p:nvPr/>
        </p:nvSpPr>
        <p:spPr>
          <a:xfrm>
            <a:off x="4284720" y="33785640"/>
            <a:ext cx="14830560" cy="81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 defTabSz="3641760">
              <a:lnSpc>
                <a:spcPts val="6401"/>
              </a:lnSpc>
            </a:pPr>
            <a:r>
              <a:rPr b="1" lang="en-US" sz="4570" spc="-1" strike="noStrike">
                <a:solidFill>
                  <a:srgbClr val="000000"/>
                </a:solidFill>
                <a:latin typeface="Montserrat"/>
                <a:ea typeface="League Spartan"/>
              </a:rPr>
              <a:t>Referências</a:t>
            </a:r>
            <a:endParaRPr b="0" lang="pt-BR" sz="45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TextBox 59"/>
          <p:cNvSpPr/>
          <p:nvPr/>
        </p:nvSpPr>
        <p:spPr>
          <a:xfrm>
            <a:off x="720000" y="34106400"/>
            <a:ext cx="21780000" cy="255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 defTabSz="3641760">
              <a:lnSpc>
                <a:spcPts val="4022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4022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4022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Montserrat"/>
                <a:ea typeface="Open Sans"/>
              </a:rPr>
              <a:t>SOARES. V. S. Análise dos Núcleos Internos de Regulação Hospitalares de uma capital. Einstein (São Paulo), v. 15, n. 3, p.336-342, 2017.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4022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just" defTabSz="3641760">
              <a:lnSpc>
                <a:spcPts val="4022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Monst"/>
                <a:ea typeface="Open Sans"/>
              </a:rPr>
              <a:t>BRASIL. Ministério da Saúde. Manual de implantação e estruturação do Núcleo Interno de Regulação – NIR. Brasília: Ministério da Saúde, 2017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Application>LibreOffice/7.6.4.1$Windows_X86_64 LibreOffice_project/e19e193f88cd6c0525a17fb7a176ed8e6a3e2aa1</Application>
  <AppVersion>15.0000</AppVersion>
  <Words>228</Words>
  <Paragraphs>31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2025-09-30T13:28:19Z</dcterms:created>
  <dc:creator>rao656402</dc:creator>
  <dc:description/>
  <dc:language>pt-BR</dc:language>
  <cp:lastModifiedBy/>
  <dcterms:modified xsi:type="dcterms:W3CDTF">2025-11-04T11:52:28Z</dcterms:modified>
  <cp:revision>12</cp:revision>
  <dc:subject/>
  <dc:title>Slide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Personalizar</vt:lpwstr>
  </property>
  <property fmtid="{D5CDD505-2E9C-101B-9397-08002B2CF9AE}" pid="3" name="Slides">
    <vt:i4>1</vt:i4>
  </property>
</Properties>
</file>