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23402925" cy="40325675"/>
  <p:notesSz cx="6858000" cy="9144000"/>
  <p:defaultTextStyle>
    <a:defPPr>
      <a:defRPr lang="pt-BR"/>
    </a:defPPr>
    <a:lvl1pPr marL="0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1pPr>
    <a:lvl2pPr marL="1820799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2pPr>
    <a:lvl3pPr marL="3641598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3pPr>
    <a:lvl4pPr marL="5462397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4pPr>
    <a:lvl5pPr marL="7283196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5pPr>
    <a:lvl6pPr marL="9103995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6pPr>
    <a:lvl7pPr marL="10924794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7pPr>
    <a:lvl8pPr marL="12745593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8pPr>
    <a:lvl9pPr marL="14566392" algn="l" defTabSz="3641598" rtl="0" eaLnBrk="1" latinLnBrk="0" hangingPunct="1">
      <a:defRPr sz="72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2701">
          <p15:clr>
            <a:srgbClr val="A4A3A4"/>
          </p15:clr>
        </p15:guide>
        <p15:guide id="2" pos="737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9CD"/>
    <a:srgbClr val="3E409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>
      <p:cViewPr>
        <p:scale>
          <a:sx n="30" d="100"/>
          <a:sy n="30" d="100"/>
        </p:scale>
        <p:origin x="-1170" y="4740"/>
      </p:cViewPr>
      <p:guideLst>
        <p:guide orient="horz" pos="12701"/>
        <p:guide pos="7371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755220" y="12527099"/>
            <a:ext cx="19892486" cy="8643883"/>
          </a:xfrm>
        </p:spPr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510439" y="22851216"/>
            <a:ext cx="16382048" cy="10305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18207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36415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54623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728319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910399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16967121" y="1614900"/>
            <a:ext cx="5265658" cy="34407509"/>
          </a:xfrm>
        </p:spPr>
        <p:txBody>
          <a:bodyPr vert="eaVert"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1170146" y="1614900"/>
            <a:ext cx="15406926" cy="34407509"/>
          </a:xfrm>
        </p:spPr>
        <p:txBody>
          <a:bodyPr vert="eaVert"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848670" y="25912983"/>
            <a:ext cx="19892486" cy="8009127"/>
          </a:xfrm>
        </p:spPr>
        <p:txBody>
          <a:bodyPr anchor="t"/>
          <a:lstStyle>
            <a:lvl1pPr algn="l">
              <a:defRPr sz="15900" b="1" cap="all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848670" y="17091745"/>
            <a:ext cx="19892486" cy="8821238"/>
          </a:xfrm>
        </p:spPr>
        <p:txBody>
          <a:bodyPr anchor="b"/>
          <a:lstStyle>
            <a:lvl1pPr marL="0" indent="0">
              <a:buNone/>
              <a:defRPr sz="8000">
                <a:solidFill>
                  <a:schemeClr val="tx1">
                    <a:tint val="75000"/>
                  </a:schemeClr>
                </a:solidFill>
              </a:defRPr>
            </a:lvl1pPr>
            <a:lvl2pPr marL="1820799" indent="0">
              <a:buNone/>
              <a:defRPr sz="7200">
                <a:solidFill>
                  <a:schemeClr val="tx1">
                    <a:tint val="75000"/>
                  </a:schemeClr>
                </a:solidFill>
              </a:defRPr>
            </a:lvl2pPr>
            <a:lvl3pPr marL="3641598" indent="0">
              <a:buNone/>
              <a:defRPr sz="6400">
                <a:solidFill>
                  <a:schemeClr val="tx1">
                    <a:tint val="75000"/>
                  </a:schemeClr>
                </a:solidFill>
              </a:defRPr>
            </a:lvl3pPr>
            <a:lvl4pPr marL="5462397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4pPr>
            <a:lvl5pPr marL="7283196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5pPr>
            <a:lvl6pPr marL="9103995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6pPr>
            <a:lvl7pPr marL="10924794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7pPr>
            <a:lvl8pPr marL="12745593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8pPr>
            <a:lvl9pPr marL="14566392" indent="0">
              <a:buNone/>
              <a:defRPr sz="5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1170146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896487" y="9409327"/>
            <a:ext cx="10336292" cy="26613082"/>
          </a:xfrm>
        </p:spPr>
        <p:txBody>
          <a:bodyPr/>
          <a:lstStyle>
            <a:lvl1pPr>
              <a:defRPr sz="11200"/>
            </a:lvl1pPr>
            <a:lvl2pPr>
              <a:defRPr sz="9600"/>
            </a:lvl2pPr>
            <a:lvl3pPr>
              <a:defRPr sz="8000"/>
            </a:lvl3pPr>
            <a:lvl4pPr>
              <a:defRPr sz="7200"/>
            </a:lvl4pPr>
            <a:lvl5pPr>
              <a:defRPr sz="7200"/>
            </a:lvl5pPr>
            <a:lvl6pPr>
              <a:defRPr sz="7200"/>
            </a:lvl6pPr>
            <a:lvl7pPr>
              <a:defRPr sz="7200"/>
            </a:lvl7pPr>
            <a:lvl8pPr>
              <a:defRPr sz="7200"/>
            </a:lvl8pPr>
            <a:lvl9pPr>
              <a:defRPr sz="72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026606"/>
            <a:ext cx="10340356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1170146" y="12788467"/>
            <a:ext cx="10340356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11888362" y="9026606"/>
            <a:ext cx="10344418" cy="3761860"/>
          </a:xfrm>
        </p:spPr>
        <p:txBody>
          <a:bodyPr anchor="b"/>
          <a:lstStyle>
            <a:lvl1pPr marL="0" indent="0">
              <a:buNone/>
              <a:defRPr sz="9600" b="1"/>
            </a:lvl1pPr>
            <a:lvl2pPr marL="1820799" indent="0">
              <a:buNone/>
              <a:defRPr sz="8000" b="1"/>
            </a:lvl2pPr>
            <a:lvl3pPr marL="3641598" indent="0">
              <a:buNone/>
              <a:defRPr sz="7200" b="1"/>
            </a:lvl3pPr>
            <a:lvl4pPr marL="5462397" indent="0">
              <a:buNone/>
              <a:defRPr sz="6400" b="1"/>
            </a:lvl4pPr>
            <a:lvl5pPr marL="7283196" indent="0">
              <a:buNone/>
              <a:defRPr sz="6400" b="1"/>
            </a:lvl5pPr>
            <a:lvl6pPr marL="9103995" indent="0">
              <a:buNone/>
              <a:defRPr sz="6400" b="1"/>
            </a:lvl6pPr>
            <a:lvl7pPr marL="10924794" indent="0">
              <a:buNone/>
              <a:defRPr sz="6400" b="1"/>
            </a:lvl7pPr>
            <a:lvl8pPr marL="12745593" indent="0">
              <a:buNone/>
              <a:defRPr sz="6400" b="1"/>
            </a:lvl8pPr>
            <a:lvl9pPr marL="14566392" indent="0">
              <a:buNone/>
              <a:defRPr sz="6400" b="1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11888362" y="12788467"/>
            <a:ext cx="10344418" cy="23233939"/>
          </a:xfrm>
        </p:spPr>
        <p:txBody>
          <a:bodyPr/>
          <a:lstStyle>
            <a:lvl1pPr>
              <a:defRPr sz="9600"/>
            </a:lvl1pPr>
            <a:lvl2pPr>
              <a:defRPr sz="8000"/>
            </a:lvl2pPr>
            <a:lvl3pPr>
              <a:defRPr sz="7200"/>
            </a:lvl3pPr>
            <a:lvl4pPr>
              <a:defRPr sz="6400"/>
            </a:lvl4pPr>
            <a:lvl5pPr>
              <a:defRPr sz="6400"/>
            </a:lvl5pPr>
            <a:lvl6pPr>
              <a:defRPr sz="6400"/>
            </a:lvl6pPr>
            <a:lvl7pPr>
              <a:defRPr sz="6400"/>
            </a:lvl7pPr>
            <a:lvl8pPr>
              <a:defRPr sz="6400"/>
            </a:lvl8pPr>
            <a:lvl9pPr>
              <a:defRPr sz="64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70148" y="1605559"/>
            <a:ext cx="7699401" cy="683296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149894" y="1605562"/>
            <a:ext cx="13082885" cy="34416846"/>
          </a:xfrm>
        </p:spPr>
        <p:txBody>
          <a:bodyPr/>
          <a:lstStyle>
            <a:lvl1pPr>
              <a:defRPr sz="12700"/>
            </a:lvl1pPr>
            <a:lvl2pPr>
              <a:defRPr sz="11200"/>
            </a:lvl2pPr>
            <a:lvl3pPr>
              <a:defRPr sz="9600"/>
            </a:lvl3pPr>
            <a:lvl4pPr>
              <a:defRPr sz="8000"/>
            </a:lvl4pPr>
            <a:lvl5pPr>
              <a:defRPr sz="8000"/>
            </a:lvl5pPr>
            <a:lvl6pPr>
              <a:defRPr sz="8000"/>
            </a:lvl6pPr>
            <a:lvl7pPr>
              <a:defRPr sz="8000"/>
            </a:lvl7pPr>
            <a:lvl8pPr>
              <a:defRPr sz="8000"/>
            </a:lvl8pPr>
            <a:lvl9pPr>
              <a:defRPr sz="8000"/>
            </a:lvl9pPr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170148" y="8438524"/>
            <a:ext cx="7699401" cy="27583885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87137" y="28227972"/>
            <a:ext cx="14041755" cy="3332472"/>
          </a:xfrm>
        </p:spPr>
        <p:txBody>
          <a:bodyPr anchor="b"/>
          <a:lstStyle>
            <a:lvl1pPr algn="l">
              <a:defRPr sz="8000" b="1"/>
            </a:lvl1pPr>
          </a:lstStyle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87137" y="3603174"/>
            <a:ext cx="14041755" cy="24195405"/>
          </a:xfrm>
        </p:spPr>
        <p:txBody>
          <a:bodyPr/>
          <a:lstStyle>
            <a:lvl1pPr marL="0" indent="0">
              <a:buNone/>
              <a:defRPr sz="12700"/>
            </a:lvl1pPr>
            <a:lvl2pPr marL="1820799" indent="0">
              <a:buNone/>
              <a:defRPr sz="11200"/>
            </a:lvl2pPr>
            <a:lvl3pPr marL="3641598" indent="0">
              <a:buNone/>
              <a:defRPr sz="9600"/>
            </a:lvl3pPr>
            <a:lvl4pPr marL="5462397" indent="0">
              <a:buNone/>
              <a:defRPr sz="8000"/>
            </a:lvl4pPr>
            <a:lvl5pPr marL="7283196" indent="0">
              <a:buNone/>
              <a:defRPr sz="8000"/>
            </a:lvl5pPr>
            <a:lvl6pPr marL="9103995" indent="0">
              <a:buNone/>
              <a:defRPr sz="8000"/>
            </a:lvl6pPr>
            <a:lvl7pPr marL="10924794" indent="0">
              <a:buNone/>
              <a:defRPr sz="8000"/>
            </a:lvl7pPr>
            <a:lvl8pPr marL="12745593" indent="0">
              <a:buNone/>
              <a:defRPr sz="8000"/>
            </a:lvl8pPr>
            <a:lvl9pPr marL="14566392" indent="0">
              <a:buNone/>
              <a:defRPr sz="8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87137" y="31560444"/>
            <a:ext cx="14041755" cy="4732663"/>
          </a:xfrm>
        </p:spPr>
        <p:txBody>
          <a:bodyPr/>
          <a:lstStyle>
            <a:lvl1pPr marL="0" indent="0">
              <a:buNone/>
              <a:defRPr sz="5600"/>
            </a:lvl1pPr>
            <a:lvl2pPr marL="1820799" indent="0">
              <a:buNone/>
              <a:defRPr sz="4800"/>
            </a:lvl2pPr>
            <a:lvl3pPr marL="3641598" indent="0">
              <a:buNone/>
              <a:defRPr sz="4000"/>
            </a:lvl3pPr>
            <a:lvl4pPr marL="5462397" indent="0">
              <a:buNone/>
              <a:defRPr sz="3600"/>
            </a:lvl4pPr>
            <a:lvl5pPr marL="7283196" indent="0">
              <a:buNone/>
              <a:defRPr sz="3600"/>
            </a:lvl5pPr>
            <a:lvl6pPr marL="9103995" indent="0">
              <a:buNone/>
              <a:defRPr sz="3600"/>
            </a:lvl6pPr>
            <a:lvl7pPr marL="10924794" indent="0">
              <a:buNone/>
              <a:defRPr sz="3600"/>
            </a:lvl7pPr>
            <a:lvl8pPr marL="12745593" indent="0">
              <a:buNone/>
              <a:defRPr sz="3600"/>
            </a:lvl8pPr>
            <a:lvl9pPr marL="14566392" indent="0">
              <a:buNone/>
              <a:defRPr sz="3600"/>
            </a:lvl9pPr>
          </a:lstStyle>
          <a:p>
            <a:pPr lvl="0"/>
            <a:r>
              <a:rPr lang="pt-BR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1170146" y="1614897"/>
            <a:ext cx="21062633" cy="6720946"/>
          </a:xfrm>
          <a:prstGeom prst="rect">
            <a:avLst/>
          </a:prstGeom>
        </p:spPr>
        <p:txBody>
          <a:bodyPr vert="horz" lIns="364160" tIns="182080" rIns="364160" bIns="182080" rtlCol="0" anchor="ctr">
            <a:normAutofit/>
          </a:bodyPr>
          <a:lstStyle/>
          <a:p>
            <a:r>
              <a:rPr lang="pt-BR"/>
              <a:t>Clique para editar o estilo do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170146" y="9409327"/>
            <a:ext cx="21062633" cy="26613082"/>
          </a:xfrm>
          <a:prstGeom prst="rect">
            <a:avLst/>
          </a:prstGeom>
        </p:spPr>
        <p:txBody>
          <a:bodyPr vert="horz" lIns="364160" tIns="182080" rIns="364160" bIns="182080" rtlCol="0">
            <a:normAutofit/>
          </a:bodyPr>
          <a:lstStyle/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117014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l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2F750F-035A-4D64-A3BE-CB9F7B801768}" type="datetimeFigureOut">
              <a:rPr lang="pt-BR" smtClean="0"/>
              <a:t>05/11/2025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7996000" y="37375929"/>
            <a:ext cx="7410926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ct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16772096" y="37375929"/>
            <a:ext cx="5460683" cy="2146969"/>
          </a:xfrm>
          <a:prstGeom prst="rect">
            <a:avLst/>
          </a:prstGeom>
        </p:spPr>
        <p:txBody>
          <a:bodyPr vert="horz" lIns="364160" tIns="182080" rIns="364160" bIns="182080" rtlCol="0" anchor="ctr"/>
          <a:lstStyle>
            <a:lvl1pPr algn="r">
              <a:defRPr sz="4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6DC2B4-8465-4818-BCBB-389C51CB716D}" type="slidenum">
              <a:rPr lang="pt-BR" smtClean="0"/>
              <a:t>‹nº›</a:t>
            </a:fld>
            <a:endParaRPr lang="pt-BR"/>
          </a:p>
        </p:txBody>
      </p:sp>
      <p:pic>
        <p:nvPicPr>
          <p:cNvPr id="1026" name="Picture 2" descr="C:\Users\rao656402\Desktop\banner.png"/>
          <p:cNvPicPr>
            <a:picLocks noChangeAspect="1" noChangeArrowheads="1"/>
          </p:cNvPicPr>
          <p:nvPr userDrawn="1"/>
        </p:nvPicPr>
        <p:blipFill>
          <a:blip r:embed="rId13" cstate="print"/>
          <a:stretch>
            <a:fillRect/>
          </a:stretch>
        </p:blipFill>
        <p:spPr bwMode="auto">
          <a:xfrm>
            <a:off x="1641" y="4763"/>
            <a:ext cx="23399643" cy="40316150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641598" rtl="0" eaLnBrk="1" latinLnBrk="0" hangingPunct="1">
        <a:spcBef>
          <a:spcPct val="0"/>
        </a:spcBef>
        <a:buNone/>
        <a:defRPr sz="175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365599" indent="-1365599" algn="l" defTabSz="3641598" rtl="0" eaLnBrk="1" latinLnBrk="0" hangingPunct="1">
        <a:spcBef>
          <a:spcPct val="20000"/>
        </a:spcBef>
        <a:buFont typeface="Arial" pitchFamily="34" charset="0"/>
        <a:buChar char="•"/>
        <a:defRPr sz="12700" kern="1200">
          <a:solidFill>
            <a:schemeClr val="tx1"/>
          </a:solidFill>
          <a:latin typeface="+mn-lt"/>
          <a:ea typeface="+mn-ea"/>
          <a:cs typeface="+mn-cs"/>
        </a:defRPr>
      </a:lvl1pPr>
      <a:lvl2pPr marL="2958798" indent="-1137999" algn="l" defTabSz="3641598" rtl="0" eaLnBrk="1" latinLnBrk="0" hangingPunct="1">
        <a:spcBef>
          <a:spcPct val="20000"/>
        </a:spcBef>
        <a:buFont typeface="Arial" pitchFamily="34" charset="0"/>
        <a:buChar char="–"/>
        <a:defRPr sz="11200" kern="1200">
          <a:solidFill>
            <a:schemeClr val="tx1"/>
          </a:solidFill>
          <a:latin typeface="+mn-lt"/>
          <a:ea typeface="+mn-ea"/>
          <a:cs typeface="+mn-cs"/>
        </a:defRPr>
      </a:lvl2pPr>
      <a:lvl3pPr marL="4551998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9600" kern="1200">
          <a:solidFill>
            <a:schemeClr val="tx1"/>
          </a:solidFill>
          <a:latin typeface="+mn-lt"/>
          <a:ea typeface="+mn-ea"/>
          <a:cs typeface="+mn-cs"/>
        </a:defRPr>
      </a:lvl3pPr>
      <a:lvl4pPr marL="6372797" indent="-910400" algn="l" defTabSz="3641598" rtl="0" eaLnBrk="1" latinLnBrk="0" hangingPunct="1">
        <a:spcBef>
          <a:spcPct val="20000"/>
        </a:spcBef>
        <a:buFont typeface="Arial" pitchFamily="34" charset="0"/>
        <a:buChar char="–"/>
        <a:defRPr sz="8000" kern="1200">
          <a:solidFill>
            <a:schemeClr val="tx1"/>
          </a:solidFill>
          <a:latin typeface="+mn-lt"/>
          <a:ea typeface="+mn-ea"/>
          <a:cs typeface="+mn-cs"/>
        </a:defRPr>
      </a:lvl4pPr>
      <a:lvl5pPr marL="8193596" indent="-910400" algn="l" defTabSz="3641598" rtl="0" eaLnBrk="1" latinLnBrk="0" hangingPunct="1">
        <a:spcBef>
          <a:spcPct val="20000"/>
        </a:spcBef>
        <a:buFont typeface="Arial" pitchFamily="34" charset="0"/>
        <a:buChar char="»"/>
        <a:defRPr sz="8000" kern="1200">
          <a:solidFill>
            <a:schemeClr val="tx1"/>
          </a:solidFill>
          <a:latin typeface="+mn-lt"/>
          <a:ea typeface="+mn-ea"/>
          <a:cs typeface="+mn-cs"/>
        </a:defRPr>
      </a:lvl5pPr>
      <a:lvl6pPr marL="10014395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6pPr>
      <a:lvl7pPr marL="11835194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7pPr>
      <a:lvl8pPr marL="13655993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8pPr>
      <a:lvl9pPr marL="15476792" indent="-910400" algn="l" defTabSz="3641598" rtl="0" eaLnBrk="1" latinLnBrk="0" hangingPunct="1">
        <a:spcBef>
          <a:spcPct val="20000"/>
        </a:spcBef>
        <a:buFont typeface="Arial" pitchFamily="34" charset="0"/>
        <a:buChar char="•"/>
        <a:defRPr sz="8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1pPr>
      <a:lvl2pPr marL="1820799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2pPr>
      <a:lvl3pPr marL="3641598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3pPr>
      <a:lvl4pPr marL="5462397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4pPr>
      <a:lvl5pPr marL="7283196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5pPr>
      <a:lvl6pPr marL="9103995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6pPr>
      <a:lvl7pPr marL="10924794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7pPr>
      <a:lvl8pPr marL="12745593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8pPr>
      <a:lvl9pPr marL="14566392" algn="l" defTabSz="3641598" rtl="0" eaLnBrk="1" latinLnBrk="0" hangingPunct="1">
        <a:defRPr sz="7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reeform 14"/>
          <p:cNvSpPr/>
          <p:nvPr/>
        </p:nvSpPr>
        <p:spPr>
          <a:xfrm>
            <a:off x="1060044" y="9865692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" name="TextBox 16"/>
          <p:cNvSpPr txBox="1"/>
          <p:nvPr/>
        </p:nvSpPr>
        <p:spPr>
          <a:xfrm>
            <a:off x="1060045" y="11421093"/>
            <a:ext cx="9649072" cy="415498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4500" dirty="0" smtClean="0"/>
              <a:t>Implantar </a:t>
            </a:r>
            <a:r>
              <a:rPr lang="pt-BR" sz="4500" dirty="0"/>
              <a:t>e </a:t>
            </a:r>
            <a:r>
              <a:rPr lang="pt-BR" sz="4500" dirty="0" smtClean="0"/>
              <a:t>consolidar a </a:t>
            </a:r>
            <a:r>
              <a:rPr lang="pt-BR" sz="4500" dirty="0"/>
              <a:t>Ouvidoria como canal ativo de escuta, acolhimento e mediação entre usuários e gestão da saúde.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6" name="TextBox 17"/>
          <p:cNvSpPr txBox="1"/>
          <p:nvPr/>
        </p:nvSpPr>
        <p:spPr>
          <a:xfrm>
            <a:off x="1060044" y="9937701"/>
            <a:ext cx="948929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 DA EXPERIÊNCIA</a:t>
            </a:r>
          </a:p>
        </p:txBody>
      </p:sp>
      <p:sp>
        <p:nvSpPr>
          <p:cNvPr id="10" name="TextBox 55"/>
          <p:cNvSpPr txBox="1"/>
          <p:nvPr/>
        </p:nvSpPr>
        <p:spPr>
          <a:xfrm>
            <a:off x="2088394" y="4177270"/>
            <a:ext cx="20378263" cy="355340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509"/>
              </a:lnSpc>
            </a:pPr>
            <a:r>
              <a:rPr lang="pt-BR" sz="6000" b="1" dirty="0">
                <a:solidFill>
                  <a:srgbClr val="0070C0"/>
                </a:solidFill>
              </a:rPr>
              <a:t>Implantação e Atuação Humanizada da Ouvidoria da Unidade Mista de Saúde de Vicência: Escuta Qualificada e Participação Social em </a:t>
            </a:r>
            <a:r>
              <a:rPr lang="pt-BR" sz="6000" b="1" dirty="0" smtClean="0">
                <a:solidFill>
                  <a:srgbClr val="0070C0"/>
                </a:solidFill>
              </a:rPr>
              <a:t>Foco</a:t>
            </a:r>
            <a:endParaRPr lang="pt-BR" sz="6000" dirty="0">
              <a:solidFill>
                <a:srgbClr val="0070C0"/>
              </a:solidFill>
            </a:endParaRPr>
          </a:p>
        </p:txBody>
      </p:sp>
      <p:sp>
        <p:nvSpPr>
          <p:cNvPr id="11" name="TextBox 56"/>
          <p:cNvSpPr txBox="1"/>
          <p:nvPr/>
        </p:nvSpPr>
        <p:spPr>
          <a:xfrm>
            <a:off x="7083669" y="7559284"/>
            <a:ext cx="10091388" cy="7053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486"/>
              </a:lnSpc>
              <a:spcBef>
                <a:spcPct val="0"/>
              </a:spcBef>
            </a:pPr>
            <a:r>
              <a:rPr lang="en-US" sz="3918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José </a:t>
            </a:r>
            <a:r>
              <a:rPr lang="en-US" sz="2800" b="1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Alisson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Oliveira</a:t>
            </a:r>
            <a:r>
              <a:rPr lang="en-US" sz="2800" b="1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¹, Eva Maria  de Andrade Lima</a:t>
            </a:r>
            <a:endParaRPr lang="en-US" sz="2800" b="1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2" name="TextBox 57"/>
          <p:cNvSpPr txBox="1"/>
          <p:nvPr/>
        </p:nvSpPr>
        <p:spPr>
          <a:xfrm>
            <a:off x="832661" y="8281517"/>
            <a:ext cx="21674408" cy="130805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Secretaria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Municipal de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Saúde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de </a:t>
            </a:r>
            <a:r>
              <a:rPr lang="en-US" sz="2400" dirty="0" err="1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Vicência</a:t>
            </a: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,  </a:t>
            </a:r>
            <a:r>
              <a:rPr lang="en-US" sz="2400" dirty="0" err="1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Pernambuco</a:t>
            </a:r>
            <a:r>
              <a:rPr lang="en-US" sz="2400" dirty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.</a:t>
            </a:r>
          </a:p>
          <a:p>
            <a:pPr algn="ctr">
              <a:lnSpc>
                <a:spcPts val="512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000000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  alisson_oliveira0@hotmail.com</a:t>
            </a:r>
            <a:endParaRPr lang="en-US" sz="24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</p:txBody>
      </p:sp>
      <p:sp>
        <p:nvSpPr>
          <p:cNvPr id="15" name="Freeform 14"/>
          <p:cNvSpPr/>
          <p:nvPr/>
        </p:nvSpPr>
        <p:spPr>
          <a:xfrm>
            <a:off x="1044278" y="1505071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6" name="TextBox 16"/>
          <p:cNvSpPr txBox="1"/>
          <p:nvPr/>
        </p:nvSpPr>
        <p:spPr>
          <a:xfrm>
            <a:off x="1044279" y="16101437"/>
            <a:ext cx="9649072" cy="103746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PT" sz="4500" dirty="0"/>
              <a:t>A Ouvidoria implantada em janeiro de 2025 com estruturação física, definição de fluxos internos e sensibilização das equipes. Realizou ações mensais como “Ouvidoria Andante”, campanhas educativas integradas ao calendário da saúde, visita técnica a hospital de referência, articulação com o Conselho Tutelar e atuação solidária durante a enchente, bem como articulação com Ministério Público de Pernambuco. Promoveu escuta ativa, acolhimento e fortalecimento do vínculo com usuários e colaboradores. </a:t>
            </a:r>
            <a:endParaRPr lang="pt-BR" sz="4500" dirty="0"/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17" name="TextBox 17"/>
          <p:cNvSpPr txBox="1"/>
          <p:nvPr/>
        </p:nvSpPr>
        <p:spPr>
          <a:xfrm>
            <a:off x="1087187" y="15195876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DESCRIÇÃO DA EXPERIÊNCIA</a:t>
            </a:r>
          </a:p>
        </p:txBody>
      </p:sp>
      <p:sp>
        <p:nvSpPr>
          <p:cNvPr id="18" name="Freeform 14"/>
          <p:cNvSpPr/>
          <p:nvPr/>
        </p:nvSpPr>
        <p:spPr>
          <a:xfrm>
            <a:off x="1087187" y="26458431"/>
            <a:ext cx="9505293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19" name="TextBox 16"/>
          <p:cNvSpPr txBox="1"/>
          <p:nvPr/>
        </p:nvSpPr>
        <p:spPr>
          <a:xfrm>
            <a:off x="1008511" y="27509152"/>
            <a:ext cx="9649072" cy="898964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4500" dirty="0"/>
              <a:t>A experiência revelou a importância da Ouvidoria como ponte entre gestão, servidores e usuários. Foi desafiador estabelecer processos com ferramentas limitadas, mas a escuta ativa e o acolhimento fizeram diferença. A atuação durante a enchente demonstrou que a Ouvidoria vai além do administrativo: ela acolhe e mobiliza. Percebeu-se também a necessidade de ampliar a divulgação do canal e de integrar ainda mais os setores da unidade ao fluxo de escuta e resposta.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20" name="TextBox 17"/>
          <p:cNvSpPr txBox="1"/>
          <p:nvPr/>
        </p:nvSpPr>
        <p:spPr>
          <a:xfrm>
            <a:off x="832661" y="26476072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APRENDIZADO E ANÁLISE CRÍTICA</a:t>
            </a:r>
          </a:p>
        </p:txBody>
      </p:sp>
      <p:sp>
        <p:nvSpPr>
          <p:cNvPr id="48" name="Freeform 14"/>
          <p:cNvSpPr/>
          <p:nvPr/>
        </p:nvSpPr>
        <p:spPr>
          <a:xfrm>
            <a:off x="12493550" y="9891331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49" name="TextBox 16"/>
          <p:cNvSpPr txBox="1"/>
          <p:nvPr/>
        </p:nvSpPr>
        <p:spPr>
          <a:xfrm>
            <a:off x="12493551" y="11421093"/>
            <a:ext cx="9649072" cy="62324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4500" dirty="0"/>
              <a:t>Implantar a Ouvidoria da Unidade Mista de Saúde de Vicência-PE com foco na escuta qualificada, fortalecimento da participação social, acolhimento humanizado, mediação de conflitos e resposta efetiva às demandas dos usuários e profissionais de saúde.</a:t>
            </a:r>
          </a:p>
          <a:p>
            <a:pPr algn="just">
              <a:lnSpc>
                <a:spcPts val="5486"/>
              </a:lnSpc>
            </a:pPr>
            <a:endParaRPr lang="en-US" sz="2800" dirty="0">
              <a:solidFill>
                <a:srgbClr val="000000"/>
              </a:solidFill>
              <a:latin typeface="Montserrat" pitchFamily="2" charset="0"/>
              <a:ea typeface="Open Sans"/>
              <a:cs typeface="Open Sans"/>
              <a:sym typeface="Open Sans"/>
            </a:endParaRP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0" name="TextBox 17"/>
          <p:cNvSpPr txBox="1"/>
          <p:nvPr/>
        </p:nvSpPr>
        <p:spPr>
          <a:xfrm>
            <a:off x="12493550" y="9963340"/>
            <a:ext cx="9489290" cy="74231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Montserrat" pitchFamily="2" charset="0"/>
                <a:ea typeface="Open Sans"/>
                <a:cs typeface="Open Sans"/>
                <a:sym typeface="Open Sans"/>
              </a:rPr>
              <a:t>OBJETIVOS</a:t>
            </a:r>
          </a:p>
        </p:txBody>
      </p:sp>
      <p:sp>
        <p:nvSpPr>
          <p:cNvPr id="51" name="Freeform 14"/>
          <p:cNvSpPr/>
          <p:nvPr/>
        </p:nvSpPr>
        <p:spPr>
          <a:xfrm>
            <a:off x="12405302" y="16729178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2" name="TextBox 16"/>
          <p:cNvSpPr txBox="1"/>
          <p:nvPr/>
        </p:nvSpPr>
        <p:spPr>
          <a:xfrm>
            <a:off x="12477785" y="17944990"/>
            <a:ext cx="9649072" cy="104484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4500" dirty="0"/>
              <a:t>No período, foram registradas 91 manifestações: 80 elogios, 5 reclamações, 6 sugestões e 29 ofícios emitidos. A taxa de resolutividade foi elevada, com respostas ágeis e acolhedoras. Houve maior aproximação com usuários e fortalecimento da cultura da escuta na unidade. A “Ouvidoria Andante” ampliou a escuta ativa e humanizada. A atuação conjunta com o Serviço Social e a gestão consolidou a Ouvidoria como canal legítimo e ético. Demandas pontuais geraram mudanças institucionais. </a:t>
            </a:r>
          </a:p>
          <a:p>
            <a:pPr algn="just">
              <a:lnSpc>
                <a:spcPts val="5337"/>
              </a:lnSpc>
            </a:pPr>
            <a:endParaRPr dirty="0"/>
          </a:p>
        </p:txBody>
      </p:sp>
      <p:sp>
        <p:nvSpPr>
          <p:cNvPr id="53" name="TextBox 17"/>
          <p:cNvSpPr txBox="1"/>
          <p:nvPr/>
        </p:nvSpPr>
        <p:spPr>
          <a:xfrm>
            <a:off x="12477784" y="16952221"/>
            <a:ext cx="9849330" cy="76040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RESULTADOS</a:t>
            </a:r>
          </a:p>
        </p:txBody>
      </p:sp>
      <p:sp>
        <p:nvSpPr>
          <p:cNvPr id="54" name="Freeform 14"/>
          <p:cNvSpPr/>
          <p:nvPr/>
        </p:nvSpPr>
        <p:spPr>
          <a:xfrm>
            <a:off x="12405302" y="27753076"/>
            <a:ext cx="9577538" cy="1050721"/>
          </a:xfrm>
          <a:custGeom>
            <a:avLst/>
            <a:gdLst/>
            <a:ahLst/>
            <a:cxnLst/>
            <a:rect l="l" t="t" r="r" b="b"/>
            <a:pathLst>
              <a:path w="788275" h="115581">
                <a:moveTo>
                  <a:pt x="0" y="0"/>
                </a:moveTo>
                <a:lnTo>
                  <a:pt x="788275" y="0"/>
                </a:lnTo>
                <a:lnTo>
                  <a:pt x="788275" y="115581"/>
                </a:lnTo>
                <a:lnTo>
                  <a:pt x="0" y="115581"/>
                </a:lnTo>
                <a:close/>
              </a:path>
            </a:pathLst>
          </a:custGeom>
          <a:solidFill>
            <a:srgbClr val="3E4094"/>
          </a:solidFill>
        </p:spPr>
      </p:sp>
      <p:sp>
        <p:nvSpPr>
          <p:cNvPr id="55" name="TextBox 16"/>
          <p:cNvSpPr txBox="1"/>
          <p:nvPr/>
        </p:nvSpPr>
        <p:spPr>
          <a:xfrm>
            <a:off x="12361538" y="28803797"/>
            <a:ext cx="9649072" cy="906344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/>
            <a:r>
              <a:rPr lang="pt-BR" sz="4500" dirty="0"/>
              <a:t>A implantação da Ouvidoria demonstrou que é possível construir um canal resolutivo, sensível e eficiente com poucos recursos, mas com muito comprometimento. Recomenda-se sua consolidação como política permanente, com investimento em tecnologia, formação contínua e articulação </a:t>
            </a:r>
            <a:r>
              <a:rPr lang="pt-BR" sz="4500" dirty="0" err="1"/>
              <a:t>intersetorial</a:t>
            </a:r>
            <a:r>
              <a:rPr lang="pt-BR" sz="4500" dirty="0"/>
              <a:t>. A experiência reforça a Ouvidoria como ferramenta estratégica de gestão democrática e cuidado humanizado.</a:t>
            </a:r>
          </a:p>
          <a:p>
            <a:pPr algn="ctr">
              <a:lnSpc>
                <a:spcPts val="5337"/>
              </a:lnSpc>
            </a:pPr>
            <a:endParaRPr dirty="0"/>
          </a:p>
        </p:txBody>
      </p:sp>
      <p:sp>
        <p:nvSpPr>
          <p:cNvPr id="56" name="TextBox 17"/>
          <p:cNvSpPr txBox="1"/>
          <p:nvPr/>
        </p:nvSpPr>
        <p:spPr>
          <a:xfrm>
            <a:off x="12313530" y="27966559"/>
            <a:ext cx="9849330" cy="82073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6400"/>
              </a:lnSpc>
            </a:pPr>
            <a:r>
              <a:rPr lang="en-US" sz="4000" dirty="0">
                <a:solidFill>
                  <a:srgbClr val="FFFFFF"/>
                </a:solidFill>
                <a:latin typeface="Open Sans"/>
                <a:ea typeface="Open Sans"/>
                <a:cs typeface="Open Sans"/>
                <a:sym typeface="Open Sans"/>
              </a:rPr>
              <a:t>CONCLUSÃO E/OU RECOMENDAÇÕES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418</Words>
  <Application>Microsoft Office PowerPoint</Application>
  <PresentationFormat>Personalizar</PresentationFormat>
  <Paragraphs>16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2" baseType="lpstr">
      <vt:lpstr>Tema do Office</vt:lpstr>
      <vt:lpstr>Apresentação do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rao656402</dc:creator>
  <cp:lastModifiedBy>Alisson Oliveira</cp:lastModifiedBy>
  <cp:revision>22</cp:revision>
  <dcterms:created xsi:type="dcterms:W3CDTF">2025-09-30T13:28:19Z</dcterms:created>
  <dcterms:modified xsi:type="dcterms:W3CDTF">2025-11-05T17:32:19Z</dcterms:modified>
</cp:coreProperties>
</file>