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9" d="100"/>
          <a:sy n="39" d="100"/>
        </p:scale>
        <p:origin x="456" y="-625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059CF-EB2C-4AE5-A176-1CD2503E147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290F67EE-9C8C-45AE-9A68-7A72D4124AD2}">
      <dgm:prSet phldrT="[Texto]" custT="1"/>
      <dgm:spPr/>
      <dgm:t>
        <a:bodyPr/>
        <a:lstStyle/>
        <a:p>
          <a:pPr algn="ctr"/>
          <a:r>
            <a:rPr lang="pt-BR" sz="2800" b="0" i="0" dirty="0">
              <a:latin typeface="Montserrat" panose="00000500000000000000"/>
            </a:rPr>
            <a:t>Ressaltar o funcionamento do serviço como garantia de acesso e cuidado continuado</a:t>
          </a:r>
          <a:r>
            <a:rPr lang="pt-BR" sz="2700" b="0" i="0" dirty="0"/>
            <a:t>.</a:t>
          </a:r>
          <a:endParaRPr lang="pt-BR" sz="2700" dirty="0"/>
        </a:p>
      </dgm:t>
    </dgm:pt>
    <dgm:pt modelId="{BC07ED19-6287-4D7C-B755-AF22F5DFA79B}" type="parTrans" cxnId="{A7B8C63E-9E7C-46BC-94F2-D99D6BAAC832}">
      <dgm:prSet/>
      <dgm:spPr/>
      <dgm:t>
        <a:bodyPr/>
        <a:lstStyle/>
        <a:p>
          <a:endParaRPr lang="pt-BR"/>
        </a:p>
      </dgm:t>
    </dgm:pt>
    <dgm:pt modelId="{23A04020-0EF9-482C-9EAC-F6A03BAC9640}" type="sibTrans" cxnId="{A7B8C63E-9E7C-46BC-94F2-D99D6BAAC832}">
      <dgm:prSet/>
      <dgm:spPr/>
      <dgm:t>
        <a:bodyPr/>
        <a:lstStyle/>
        <a:p>
          <a:endParaRPr lang="pt-BR"/>
        </a:p>
      </dgm:t>
    </dgm:pt>
    <dgm:pt modelId="{78F5B5D0-749B-4D5A-8E2D-08EF870A8B86}">
      <dgm:prSet phldrT="[Texto]" custT="1"/>
      <dgm:spPr/>
      <dgm:t>
        <a:bodyPr/>
        <a:lstStyle/>
        <a:p>
          <a:r>
            <a:rPr lang="pt-BR" sz="2800" b="0" i="0" dirty="0">
              <a:latin typeface="Montserrat" panose="00000500000000000000"/>
            </a:rPr>
            <a:t>Relatar a importância da </a:t>
          </a:r>
          <a:r>
            <a:rPr lang="pt-BR" sz="2800" b="0" i="0" dirty="0" err="1">
              <a:latin typeface="Montserrat" panose="00000500000000000000"/>
            </a:rPr>
            <a:t>telessaúde</a:t>
          </a:r>
          <a:r>
            <a:rPr lang="pt-BR" sz="2800" b="0" i="0" dirty="0">
              <a:latin typeface="Montserrat" panose="00000500000000000000"/>
            </a:rPr>
            <a:t> para a adesão às consulta</a:t>
          </a:r>
          <a:endParaRPr lang="pt-BR" sz="2800" dirty="0">
            <a:latin typeface="Montserrat" panose="00000500000000000000"/>
          </a:endParaRPr>
        </a:p>
      </dgm:t>
    </dgm:pt>
    <dgm:pt modelId="{F43F9B48-4366-41EF-9910-13FB72737931}" type="parTrans" cxnId="{87F9D11F-5CCE-44AA-933C-B45E8FD590B1}">
      <dgm:prSet/>
      <dgm:spPr/>
      <dgm:t>
        <a:bodyPr/>
        <a:lstStyle/>
        <a:p>
          <a:endParaRPr lang="pt-BR"/>
        </a:p>
      </dgm:t>
    </dgm:pt>
    <dgm:pt modelId="{FC7315A8-C44C-498C-A2C1-CED25303A7E6}" type="sibTrans" cxnId="{87F9D11F-5CCE-44AA-933C-B45E8FD590B1}">
      <dgm:prSet/>
      <dgm:spPr/>
      <dgm:t>
        <a:bodyPr/>
        <a:lstStyle/>
        <a:p>
          <a:endParaRPr lang="pt-BR"/>
        </a:p>
      </dgm:t>
    </dgm:pt>
    <dgm:pt modelId="{0646B95C-64BD-4739-B612-79ECEDE2E4F6}" type="pres">
      <dgm:prSet presAssocID="{D9B059CF-EB2C-4AE5-A176-1CD2503E1477}" presName="CompostProcess" presStyleCnt="0">
        <dgm:presLayoutVars>
          <dgm:dir/>
          <dgm:resizeHandles val="exact"/>
        </dgm:presLayoutVars>
      </dgm:prSet>
      <dgm:spPr/>
    </dgm:pt>
    <dgm:pt modelId="{63B58E93-D50B-4F38-8C75-A2939272E7D1}" type="pres">
      <dgm:prSet presAssocID="{D9B059CF-EB2C-4AE5-A176-1CD2503E1477}" presName="arrow" presStyleLbl="bgShp" presStyleIdx="0" presStyleCnt="1"/>
      <dgm:spPr/>
    </dgm:pt>
    <dgm:pt modelId="{43004C1D-1BE5-4059-B4FB-1DC79B37B7E3}" type="pres">
      <dgm:prSet presAssocID="{D9B059CF-EB2C-4AE5-A176-1CD2503E1477}" presName="linearProcess" presStyleCnt="0"/>
      <dgm:spPr/>
    </dgm:pt>
    <dgm:pt modelId="{DF5C6386-B315-4732-AA08-91D260F52E57}" type="pres">
      <dgm:prSet presAssocID="{290F67EE-9C8C-45AE-9A68-7A72D4124AD2}" presName="textNode" presStyleLbl="node1" presStyleIdx="0" presStyleCnt="2">
        <dgm:presLayoutVars>
          <dgm:bulletEnabled val="1"/>
        </dgm:presLayoutVars>
      </dgm:prSet>
      <dgm:spPr/>
    </dgm:pt>
    <dgm:pt modelId="{ABAD0421-2CDD-472B-9936-093E94820A88}" type="pres">
      <dgm:prSet presAssocID="{23A04020-0EF9-482C-9EAC-F6A03BAC9640}" presName="sibTrans" presStyleCnt="0"/>
      <dgm:spPr/>
    </dgm:pt>
    <dgm:pt modelId="{8503A615-94D8-42F7-B52D-C8FCD0B802AB}" type="pres">
      <dgm:prSet presAssocID="{78F5B5D0-749B-4D5A-8E2D-08EF870A8B86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87F9D11F-5CCE-44AA-933C-B45E8FD590B1}" srcId="{D9B059CF-EB2C-4AE5-A176-1CD2503E1477}" destId="{78F5B5D0-749B-4D5A-8E2D-08EF870A8B86}" srcOrd="1" destOrd="0" parTransId="{F43F9B48-4366-41EF-9910-13FB72737931}" sibTransId="{FC7315A8-C44C-498C-A2C1-CED25303A7E6}"/>
    <dgm:cxn modelId="{D9580C2F-74A4-430D-AD90-B7ED297EDBFD}" type="presOf" srcId="{78F5B5D0-749B-4D5A-8E2D-08EF870A8B86}" destId="{8503A615-94D8-42F7-B52D-C8FCD0B802AB}" srcOrd="0" destOrd="0" presId="urn:microsoft.com/office/officeart/2005/8/layout/hProcess9"/>
    <dgm:cxn modelId="{A7B8C63E-9E7C-46BC-94F2-D99D6BAAC832}" srcId="{D9B059CF-EB2C-4AE5-A176-1CD2503E1477}" destId="{290F67EE-9C8C-45AE-9A68-7A72D4124AD2}" srcOrd="0" destOrd="0" parTransId="{BC07ED19-6287-4D7C-B755-AF22F5DFA79B}" sibTransId="{23A04020-0EF9-482C-9EAC-F6A03BAC9640}"/>
    <dgm:cxn modelId="{E05E0A45-26D5-4318-A76D-9725AF3FFAC0}" type="presOf" srcId="{D9B059CF-EB2C-4AE5-A176-1CD2503E1477}" destId="{0646B95C-64BD-4739-B612-79ECEDE2E4F6}" srcOrd="0" destOrd="0" presId="urn:microsoft.com/office/officeart/2005/8/layout/hProcess9"/>
    <dgm:cxn modelId="{3AD6349C-3026-4B69-8ECF-E554B4AA9973}" type="presOf" srcId="{290F67EE-9C8C-45AE-9A68-7A72D4124AD2}" destId="{DF5C6386-B315-4732-AA08-91D260F52E57}" srcOrd="0" destOrd="0" presId="urn:microsoft.com/office/officeart/2005/8/layout/hProcess9"/>
    <dgm:cxn modelId="{4E4B0FFD-16E2-4422-8ECF-D0D144CDB853}" type="presParOf" srcId="{0646B95C-64BD-4739-B612-79ECEDE2E4F6}" destId="{63B58E93-D50B-4F38-8C75-A2939272E7D1}" srcOrd="0" destOrd="0" presId="urn:microsoft.com/office/officeart/2005/8/layout/hProcess9"/>
    <dgm:cxn modelId="{B02448C5-40D7-4195-9D18-5EF3B76B176B}" type="presParOf" srcId="{0646B95C-64BD-4739-B612-79ECEDE2E4F6}" destId="{43004C1D-1BE5-4059-B4FB-1DC79B37B7E3}" srcOrd="1" destOrd="0" presId="urn:microsoft.com/office/officeart/2005/8/layout/hProcess9"/>
    <dgm:cxn modelId="{1B479141-D158-4EB5-B5BD-D9EBC637FFF9}" type="presParOf" srcId="{43004C1D-1BE5-4059-B4FB-1DC79B37B7E3}" destId="{DF5C6386-B315-4732-AA08-91D260F52E57}" srcOrd="0" destOrd="0" presId="urn:microsoft.com/office/officeart/2005/8/layout/hProcess9"/>
    <dgm:cxn modelId="{CA64571C-D751-4E67-B00B-C212A10D201F}" type="presParOf" srcId="{43004C1D-1BE5-4059-B4FB-1DC79B37B7E3}" destId="{ABAD0421-2CDD-472B-9936-093E94820A88}" srcOrd="1" destOrd="0" presId="urn:microsoft.com/office/officeart/2005/8/layout/hProcess9"/>
    <dgm:cxn modelId="{7E5245B7-42ED-4F44-A789-3D2883963511}" type="presParOf" srcId="{43004C1D-1BE5-4059-B4FB-1DC79B37B7E3}" destId="{8503A615-94D8-42F7-B52D-C8FCD0B802AB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58E93-D50B-4F38-8C75-A2939272E7D1}">
      <dsp:nvSpPr>
        <dsp:cNvPr id="0" name=""/>
        <dsp:cNvSpPr/>
      </dsp:nvSpPr>
      <dsp:spPr>
        <a:xfrm>
          <a:off x="752559" y="0"/>
          <a:ext cx="8529009" cy="508127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5C6386-B315-4732-AA08-91D260F52E57}">
      <dsp:nvSpPr>
        <dsp:cNvPr id="0" name=""/>
        <dsp:cNvSpPr/>
      </dsp:nvSpPr>
      <dsp:spPr>
        <a:xfrm>
          <a:off x="3245" y="1524382"/>
          <a:ext cx="4783298" cy="203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i="0" kern="1200" dirty="0">
              <a:latin typeface="Montserrat" panose="00000500000000000000"/>
            </a:rPr>
            <a:t>Ressaltar o funcionamento do serviço como garantia de acesso e cuidado continuado</a:t>
          </a:r>
          <a:r>
            <a:rPr lang="pt-BR" sz="2700" b="0" i="0" kern="1200" dirty="0"/>
            <a:t>.</a:t>
          </a:r>
          <a:endParaRPr lang="pt-BR" sz="2700" kern="1200" dirty="0"/>
        </a:p>
      </dsp:txBody>
      <dsp:txXfrm>
        <a:off x="102464" y="1623601"/>
        <a:ext cx="4584860" cy="1834072"/>
      </dsp:txXfrm>
    </dsp:sp>
    <dsp:sp modelId="{8503A615-94D8-42F7-B52D-C8FCD0B802AB}">
      <dsp:nvSpPr>
        <dsp:cNvPr id="0" name=""/>
        <dsp:cNvSpPr/>
      </dsp:nvSpPr>
      <dsp:spPr>
        <a:xfrm>
          <a:off x="5247584" y="1524382"/>
          <a:ext cx="4783298" cy="203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i="0" kern="1200" dirty="0">
              <a:latin typeface="Montserrat" panose="00000500000000000000"/>
            </a:rPr>
            <a:t>Relatar a importância da </a:t>
          </a:r>
          <a:r>
            <a:rPr lang="pt-BR" sz="2800" b="0" i="0" kern="1200" dirty="0" err="1">
              <a:latin typeface="Montserrat" panose="00000500000000000000"/>
            </a:rPr>
            <a:t>telessaúde</a:t>
          </a:r>
          <a:r>
            <a:rPr lang="pt-BR" sz="2800" b="0" i="0" kern="1200" dirty="0">
              <a:latin typeface="Montserrat" panose="00000500000000000000"/>
            </a:rPr>
            <a:t> para a adesão às consulta</a:t>
          </a:r>
          <a:endParaRPr lang="pt-BR" sz="2800" kern="1200" dirty="0">
            <a:latin typeface="Montserrat" panose="00000500000000000000"/>
          </a:endParaRPr>
        </a:p>
      </dsp:txBody>
      <dsp:txXfrm>
        <a:off x="5346803" y="1623601"/>
        <a:ext cx="4584860" cy="1834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212838" y="1274601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" name="TextBox 16"/>
          <p:cNvSpPr txBox="1"/>
          <p:nvPr/>
        </p:nvSpPr>
        <p:spPr>
          <a:xfrm>
            <a:off x="1238115" y="14039155"/>
            <a:ext cx="9511081" cy="2039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/>
              </a:rPr>
              <a:t>Descrever os impactos positivos da implantação do programa de </a:t>
            </a:r>
            <a:r>
              <a:rPr lang="pt-BR" sz="2800" dirty="0" err="1">
                <a:latin typeface="Montserrat" panose="00000500000000000000"/>
              </a:rPr>
              <a:t>teleconsulta</a:t>
            </a:r>
            <a:r>
              <a:rPr lang="pt-BR" sz="2800" dirty="0">
                <a:latin typeface="Montserrat" panose="00000500000000000000"/>
              </a:rPr>
              <a:t> materna no Município de Cumaru/PE.</a:t>
            </a:r>
            <a:endParaRPr sz="2800" dirty="0">
              <a:latin typeface="Montserrat" panose="0000050000000000000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977714" y="12890029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548333" y="4177547"/>
            <a:ext cx="20767559" cy="4873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 err="1">
                <a:solidFill>
                  <a:srgbClr val="0089CD"/>
                </a:solidFill>
                <a:latin typeface="Montserrat" panose="00000500000000000000"/>
              </a:rPr>
              <a:t>Teleconsulta</a:t>
            </a:r>
            <a:r>
              <a:rPr lang="pt-BR" sz="5400" b="1" dirty="0">
                <a:solidFill>
                  <a:srgbClr val="0089CD"/>
                </a:solidFill>
                <a:latin typeface="Montserrat" panose="00000500000000000000"/>
              </a:rPr>
              <a:t> materna como estratégia para adesão ao pré-natal de alto risco no município de Cumaru/PE: Uma experiência exitosa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3132510" y="7866027"/>
            <a:ext cx="17065895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pt-BR" sz="2800" b="1" dirty="0">
                <a:latin typeface="Montserrat" panose="00000500000000000000"/>
              </a:rPr>
              <a:t>Isabelle Karla da Silva Melo Farias</a:t>
            </a:r>
            <a:r>
              <a:rPr lang="en-US" sz="2800" b="1" dirty="0">
                <a:latin typeface="Montserrat" panose="00000500000000000000"/>
                <a:ea typeface="Open Sans"/>
                <a:cs typeface="Open Sans"/>
                <a:sym typeface="Open Sans"/>
              </a:rPr>
              <a:t>¹*, </a:t>
            </a:r>
            <a:r>
              <a:rPr lang="pt-BR" sz="2800" b="1" dirty="0">
                <a:latin typeface="Montserrat" panose="00000500000000000000"/>
              </a:rPr>
              <a:t>Daniele Ferreira Lemos da Silva </a:t>
            </a:r>
            <a:r>
              <a:rPr lang="en-US" sz="2800" b="1" dirty="0">
                <a:latin typeface="Montserrat" panose="00000500000000000000"/>
                <a:ea typeface="Open Sans"/>
                <a:cs typeface="Open Sans"/>
                <a:sym typeface="Open Sans"/>
              </a:rPr>
              <a:t>², </a:t>
            </a:r>
            <a:r>
              <a:rPr lang="en-US" sz="2800" b="1" dirty="0" err="1">
                <a:latin typeface="Montserrat" panose="00000500000000000000"/>
                <a:ea typeface="Open Sans"/>
                <a:cs typeface="Open Sans"/>
                <a:sym typeface="Open Sans"/>
              </a:rPr>
              <a:t>Tália</a:t>
            </a:r>
            <a:r>
              <a:rPr lang="en-US" sz="2800" b="1" dirty="0">
                <a:latin typeface="Montserrat" panose="00000500000000000000"/>
                <a:ea typeface="Open Sans"/>
                <a:cs typeface="Open Sans"/>
                <a:sym typeface="Open Sans"/>
              </a:rPr>
              <a:t> Cristina de Lima³, </a:t>
            </a:r>
            <a:r>
              <a:rPr lang="pt-BR" sz="2800" b="1" dirty="0" err="1">
                <a:latin typeface="Montserrat" panose="00000500000000000000"/>
              </a:rPr>
              <a:t>Guilherminia</a:t>
            </a:r>
            <a:r>
              <a:rPr lang="pt-BR" sz="2800" b="1" dirty="0">
                <a:latin typeface="Montserrat" panose="00000500000000000000"/>
              </a:rPr>
              <a:t> Severina de Souza Arruda</a:t>
            </a:r>
            <a:r>
              <a:rPr lang="pt-BR" sz="2800" b="1" kern="100" baseline="30000" dirty="0">
                <a:latin typeface="Montserrat" panose="0000050000000000000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pt-BR" sz="2800" b="1" dirty="0">
                <a:latin typeface="Montserrat" panose="00000500000000000000"/>
              </a:rPr>
              <a:t>Antônio Cláudio Borba de Paula Soares</a:t>
            </a:r>
            <a:r>
              <a:rPr lang="pt-BR" sz="2800" b="1" baseline="30000" dirty="0">
                <a:latin typeface="Montserrat" panose="00000500000000000000"/>
              </a:rPr>
              <a:t> 5</a:t>
            </a:r>
            <a:endParaRPr lang="pt-BR" sz="2800" dirty="0">
              <a:latin typeface="Montserrat" panose="00000500000000000000"/>
            </a:endParaRPr>
          </a:p>
          <a:p>
            <a:pPr algn="ctr" fontAlgn="base"/>
            <a:endParaRPr lang="pt-BR" sz="2800" b="1" dirty="0">
              <a:latin typeface="Montserrat" panose="00000500000000000000"/>
            </a:endParaRPr>
          </a:p>
          <a:p>
            <a:pPr algn="just"/>
            <a:br>
              <a:rPr lang="pt-BR" sz="2800" dirty="0">
                <a:latin typeface="Montserrat" panose="00000500000000000000"/>
              </a:rPr>
            </a:br>
            <a:endParaRPr lang="en-US" sz="2800" b="1" dirty="0">
              <a:latin typeface="Montserrat" panose="0000050000000000000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591140" y="9203526"/>
            <a:ext cx="21674408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400" dirty="0" err="1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de Cumaru (SMS), Cumaru, Pernambuco. ² Secretaria Municipal de </a:t>
            </a:r>
            <a:r>
              <a:rPr lang="en-US" sz="2400" dirty="0" err="1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de Cumaru (SMS), Cumaru, Pernambuco. ³Secretaria Municipal de </a:t>
            </a:r>
            <a:r>
              <a:rPr lang="en-US" sz="2400" dirty="0" err="1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de Cumaru (SMS), Cumaru, Pernambuco. </a:t>
            </a:r>
            <a:r>
              <a:rPr lang="pt-BR" sz="2400" kern="100" baseline="30000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pt-BR" sz="2400" b="1" kern="100" baseline="30000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Secretaria Municipal de </a:t>
            </a:r>
            <a:r>
              <a:rPr lang="en-US" sz="2400" dirty="0" err="1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de Cumaru (SMS), Cumaru,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pt-BR" sz="2400" dirty="0">
                <a:latin typeface="Montserrat" panose="00000500000000000000"/>
              </a:rPr>
              <a:t>Isabelle Karla da Silva Melo Farias </a:t>
            </a:r>
            <a:r>
              <a:rPr lang="en-US" sz="2400" dirty="0"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:bellekarla_@gotmail.com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249506" y="1647292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265264" y="17676458"/>
            <a:ext cx="9618717" cy="8156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/>
              </a:rPr>
              <a:t>Telemedicina é definida pela OMS como a oferta de serviços de saúde onde a distância é um fator crítico, melhorando a eficiência dos serviços médicos. Assim, vale ressaltar uma experiência com uma gestante em uma UBS, com laudo de USG (18s5d) sugestivo de </a:t>
            </a:r>
            <a:r>
              <a:rPr lang="pt-BR" sz="2800" dirty="0" err="1">
                <a:latin typeface="Montserrat" panose="00000500000000000000"/>
              </a:rPr>
              <a:t>Chiari</a:t>
            </a:r>
            <a:r>
              <a:rPr lang="pt-BR" sz="2800" dirty="0">
                <a:latin typeface="Montserrat" panose="00000500000000000000"/>
              </a:rPr>
              <a:t> II. Através da </a:t>
            </a:r>
            <a:r>
              <a:rPr lang="pt-BR" sz="2800" dirty="0" err="1">
                <a:latin typeface="Montserrat" panose="00000500000000000000"/>
              </a:rPr>
              <a:t>telessaúde</a:t>
            </a:r>
            <a:r>
              <a:rPr lang="pt-BR" sz="2800" dirty="0">
                <a:latin typeface="Montserrat" panose="00000500000000000000"/>
              </a:rPr>
              <a:t>, foi encaminhada à medicina fetal do IMIP, tendo realizado a correção intrauterina da </a:t>
            </a:r>
            <a:r>
              <a:rPr lang="pt-BR" sz="2800" dirty="0" err="1">
                <a:latin typeface="Montserrat" panose="00000500000000000000"/>
              </a:rPr>
              <a:t>mielomeningocele</a:t>
            </a:r>
            <a:r>
              <a:rPr lang="pt-BR" sz="2800" dirty="0">
                <a:latin typeface="Montserrat" panose="00000500000000000000"/>
              </a:rPr>
              <a:t>, sem intercorrências. O que reforça a afirmação da </a:t>
            </a:r>
            <a:r>
              <a:rPr lang="pt-BR" sz="2800" dirty="0" err="1">
                <a:latin typeface="Montserrat" panose="00000500000000000000"/>
              </a:rPr>
              <a:t>teleconsulta</a:t>
            </a:r>
            <a:r>
              <a:rPr lang="pt-BR" sz="2800" dirty="0">
                <a:latin typeface="Montserrat" panose="00000500000000000000"/>
              </a:rPr>
              <a:t> como método eficaz de oferta de cuidado.</a:t>
            </a:r>
            <a:endParaRPr sz="2800" dirty="0">
              <a:latin typeface="Montserrat" panose="0000050000000000000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49506" y="1658939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172508" y="26159203"/>
            <a:ext cx="9654535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1177071" y="27536590"/>
            <a:ext cx="9649072" cy="8156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/>
              </a:rPr>
              <a:t>Os impactos positivos da </a:t>
            </a:r>
            <a:r>
              <a:rPr lang="pt-BR" sz="2800" dirty="0" err="1">
                <a:latin typeface="Montserrat" panose="00000500000000000000"/>
              </a:rPr>
              <a:t>teleconsulta</a:t>
            </a:r>
            <a:r>
              <a:rPr lang="pt-BR" sz="2800" dirty="0">
                <a:latin typeface="Montserrat" panose="00000500000000000000"/>
              </a:rPr>
              <a:t> para PNAR, dentro da UBS, interage com o PNBR, que por sua vez precisa ser bem executado, identificar os riscos e encaminhar ao serviço especializado. O cuidado compartilhado sustenta os pilares do SUS: universalidade, integralidade e equidade na assistência a gestantes em municípios do interior do Estado, favorecendo acesso, desfechos neonatais positivos, oferecendo subsídios para ampliar a adesão por parte da gestão, profissionais e usuárias.</a:t>
            </a:r>
            <a:endParaRPr sz="2800" dirty="0">
              <a:latin typeface="Montserrat" panose="0000050000000000000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55969" y="2633305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612549" y="126740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0" name="TextBox 17"/>
          <p:cNvSpPr txBox="1"/>
          <p:nvPr/>
        </p:nvSpPr>
        <p:spPr>
          <a:xfrm>
            <a:off x="12666080" y="12793988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543320" y="19040108"/>
            <a:ext cx="9612049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2" name="TextBox 16"/>
          <p:cNvSpPr txBox="1"/>
          <p:nvPr/>
        </p:nvSpPr>
        <p:spPr>
          <a:xfrm>
            <a:off x="12576782" y="20165125"/>
            <a:ext cx="9504088" cy="7476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/>
              </a:rPr>
              <a:t>O município conta com 90 gestantes, 11% de alto risco, 100% acompanhadas pela </a:t>
            </a:r>
            <a:r>
              <a:rPr lang="pt-BR" sz="2800" dirty="0" err="1">
                <a:latin typeface="Montserrat" panose="00000500000000000000"/>
              </a:rPr>
              <a:t>telessaúde</a:t>
            </a:r>
            <a:r>
              <a:rPr lang="pt-BR" sz="2800" dirty="0">
                <a:latin typeface="Montserrat" panose="00000500000000000000"/>
              </a:rPr>
              <a:t>. Em 2022-2023 15% apresentavam-se como de alto risco, 5% eram contempladas com agendamento presencial, no entanto algumas recusavam o atendimento por dificuldade de acesso em virtude da distância. O desfecho positivo, que foi a correção da malformação, realça a importância da adesão ao serviço de </a:t>
            </a:r>
            <a:r>
              <a:rPr lang="pt-BR" sz="2800" dirty="0" err="1">
                <a:latin typeface="Montserrat" panose="00000500000000000000"/>
              </a:rPr>
              <a:t>teleconsulta</a:t>
            </a:r>
            <a:r>
              <a:rPr lang="pt-BR" sz="2800" dirty="0">
                <a:latin typeface="Montserrat" panose="00000500000000000000"/>
              </a:rPr>
              <a:t> e reflete o aumento à adesão ao pré-natal de alto risco pelas gestantes.</a:t>
            </a:r>
            <a:endParaRPr sz="2800" dirty="0">
              <a:latin typeface="Montserrat" panose="0000050000000000000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07205" y="1911440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03332" y="2796910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6" name="TextBox 17"/>
          <p:cNvSpPr txBox="1"/>
          <p:nvPr/>
        </p:nvSpPr>
        <p:spPr>
          <a:xfrm>
            <a:off x="12296088" y="28155725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072007542"/>
              </p:ext>
            </p:extLst>
          </p:nvPr>
        </p:nvGraphicFramePr>
        <p:xfrm>
          <a:off x="12612549" y="13844709"/>
          <a:ext cx="10034129" cy="508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12486592" y="29243798"/>
            <a:ext cx="9594278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anose="00000500000000000000"/>
              </a:rPr>
              <a:t>Conclui-se que a partir da utilização da </a:t>
            </a:r>
            <a:r>
              <a:rPr lang="pt-BR" sz="2800" dirty="0" err="1">
                <a:latin typeface="Montserrat" panose="00000500000000000000"/>
              </a:rPr>
              <a:t>teleconsulta</a:t>
            </a:r>
            <a:r>
              <a:rPr lang="pt-BR" sz="2800" dirty="0">
                <a:latin typeface="Montserrat" panose="00000500000000000000"/>
              </a:rPr>
              <a:t>, houve aumento na adesão às consultas de PNAR, assim como maior satisfação das usuárias. O método mostra-se eficaz ao promover agilidade, qualidade e resolutividade na atenção à gestação de alto risco, em contextos de maior vulnerabilidade, como em municípios do interior. A integração entre Atenção Primária e serviços de referência fortalece o cuidado e possibilita intervenções oportunas.</a:t>
            </a:r>
          </a:p>
          <a:p>
            <a:br>
              <a:rPr lang="pt-BR" dirty="0"/>
            </a:b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512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Usuario</cp:lastModifiedBy>
  <cp:revision>18</cp:revision>
  <dcterms:created xsi:type="dcterms:W3CDTF">2025-09-30T13:28:19Z</dcterms:created>
  <dcterms:modified xsi:type="dcterms:W3CDTF">2025-11-04T17:59:09Z</dcterms:modified>
</cp:coreProperties>
</file>