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50" d="100"/>
          <a:sy n="50" d="100"/>
        </p:scale>
        <p:origin x="1110" y="-5442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pervisora de Ensino e Pesquisa" userId="1324f3c2-2bd7-4122-a5cb-353840b6c7a0" providerId="ADAL" clId="{7E2B9CAD-33D3-49E6-8074-F5417CF25F67}"/>
    <pc:docChg chg="modSld">
      <pc:chgData name="Supervisora de Ensino e Pesquisa" userId="1324f3c2-2bd7-4122-a5cb-353840b6c7a0" providerId="ADAL" clId="{7E2B9CAD-33D3-49E6-8074-F5417CF25F67}" dt="2025-11-13T13:46:53.079" v="30" actId="6549"/>
      <pc:docMkLst>
        <pc:docMk/>
      </pc:docMkLst>
      <pc:sldChg chg="modSp mod">
        <pc:chgData name="Supervisora de Ensino e Pesquisa" userId="1324f3c2-2bd7-4122-a5cb-353840b6c7a0" providerId="ADAL" clId="{7E2B9CAD-33D3-49E6-8074-F5417CF25F67}" dt="2025-11-13T13:46:53.079" v="30" actId="6549"/>
        <pc:sldMkLst>
          <pc:docMk/>
          <pc:sldMk cId="0" sldId="256"/>
        </pc:sldMkLst>
        <pc:spChg chg="mod">
          <ac:chgData name="Supervisora de Ensino e Pesquisa" userId="1324f3c2-2bd7-4122-a5cb-353840b6c7a0" providerId="ADAL" clId="{7E2B9CAD-33D3-49E6-8074-F5417CF25F67}" dt="2025-11-13T13:45:27.651" v="25" actId="1076"/>
          <ac:spMkLst>
            <pc:docMk/>
            <pc:sldMk cId="0" sldId="256"/>
            <ac:spMk id="11" creationId="{00000000-0000-0000-0000-000000000000}"/>
          </ac:spMkLst>
        </pc:spChg>
        <pc:spChg chg="mod">
          <ac:chgData name="Supervisora de Ensino e Pesquisa" userId="1324f3c2-2bd7-4122-a5cb-353840b6c7a0" providerId="ADAL" clId="{7E2B9CAD-33D3-49E6-8074-F5417CF25F67}" dt="2025-11-13T13:46:11.161" v="29" actId="1036"/>
          <ac:spMkLst>
            <pc:docMk/>
            <pc:sldMk cId="0" sldId="256"/>
            <ac:spMk id="12" creationId="{00000000-0000-0000-0000-000000000000}"/>
          </ac:spMkLst>
        </pc:spChg>
        <pc:spChg chg="mod">
          <ac:chgData name="Supervisora de Ensino e Pesquisa" userId="1324f3c2-2bd7-4122-a5cb-353840b6c7a0" providerId="ADAL" clId="{7E2B9CAD-33D3-49E6-8074-F5417CF25F67}" dt="2025-11-13T13:46:53.079" v="30" actId="6549"/>
          <ac:spMkLst>
            <pc:docMk/>
            <pc:sldMk cId="0" sldId="256"/>
            <ac:spMk id="56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13/11/2025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13/11/2025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13/11/2025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13/11/2025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" name="TextBox 16"/>
          <p:cNvSpPr txBox="1"/>
          <p:nvPr/>
        </p:nvSpPr>
        <p:spPr>
          <a:xfrm>
            <a:off x="1060045" y="11089829"/>
            <a:ext cx="9649072" cy="48544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Integração entre ensino, pesquisa e gestão em saúde, fortalecendo a articulação entre instituições formadoras de ensino superior e serviços do Sistema Único de Saúde (SUS), com o propósito de criar, consolidar e expandir Programas de Residência  Médica e em Área Profissional da Saúde no interior de Pernambuco, alinhados às necessidades regionais.</a:t>
            </a: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1044278" y="4388356"/>
            <a:ext cx="21386376" cy="20313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4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Interiorização do ensino em saúde: expansão de Programas de Residência em Unidades sob a gestão da OSS HTRI e fortalecimento do SUS em Pernambuco</a:t>
            </a:r>
            <a:endParaRPr lang="en-US" sz="4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914650" y="6665448"/>
            <a:ext cx="21570868" cy="6531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Belvania Cavalcanti¹*, Joana Jatobá¹, Ananda Nunes², Jessika Carvalho², July Simões² , Renan Souza² , Talany Leite²</a:t>
            </a:r>
          </a:p>
        </p:txBody>
      </p:sp>
      <p:sp>
        <p:nvSpPr>
          <p:cNvPr id="12" name="TextBox 57"/>
          <p:cNvSpPr txBox="1"/>
          <p:nvPr/>
        </p:nvSpPr>
        <p:spPr>
          <a:xfrm>
            <a:off x="4039114" y="7487021"/>
            <a:ext cx="15321940" cy="18746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Núcleo de Gestão Compartilhada da Organização Social de Saúde Hospital do Tricentenário, Olinda, Pernambuco (NGC – OSS HTRI).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 Núcleo de Educação Permanente, Pernambuco.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²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*Autor correspondente: sup.enspesq@ngcosshtri.org.br</a:t>
            </a:r>
          </a:p>
        </p:txBody>
      </p:sp>
      <p:sp>
        <p:nvSpPr>
          <p:cNvPr id="15" name="Freeform 14"/>
          <p:cNvSpPr/>
          <p:nvPr/>
        </p:nvSpPr>
        <p:spPr>
          <a:xfrm>
            <a:off x="1044278" y="16519828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6" name="TextBox 16"/>
          <p:cNvSpPr txBox="1"/>
          <p:nvPr/>
        </p:nvSpPr>
        <p:spPr>
          <a:xfrm>
            <a:off x="1024277" y="17665738"/>
            <a:ext cx="9649072" cy="55597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 2024, 3 hospitais receberam aprovação para abertura de 6 Programas de Residência Médica. Em 2025, os Programas novos receberam bolsas do Pró-Residência. Ainda em 2025, foram aprovados os Programas de Ecocardiografia, Hemodinâmica e Cardiologia Intervencionista, Medicina Intensiva Pediátrica, Neurologia, Enfermagem em Cirurgia Geral, em UTI e em Urgência e Emergência.</a:t>
            </a: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1044278" y="16591837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347520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9" name="TextBox 16"/>
          <p:cNvSpPr txBox="1"/>
          <p:nvPr/>
        </p:nvSpPr>
        <p:spPr>
          <a:xfrm>
            <a:off x="1044278" y="24411309"/>
            <a:ext cx="9649072" cy="6265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experiência mostrou que a integração ensino-serviço é essencial para descentralizar a formação em saúde, reduzir desigualdades regionais e fortalecer a rede hospitalar. Entre os desafios, destacaram-se a necessidade de formar preceptores qualificados e atender às exigências de credenciamento. Por outro lado, os avanços confirmaram a potência transformadora do ensino como motor de inovação, qualificação assistencial e desenvolvimento regional.</a:t>
            </a: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972270" y="2354721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6265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14350" indent="-514350" algn="just">
              <a:lnSpc>
                <a:spcPts val="5486"/>
              </a:lnSpc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Fortalecer a articulação entre instituições de ensino superior, serviços de saúde e gestores municipais e estaduais;</a:t>
            </a:r>
          </a:p>
          <a:p>
            <a:pPr marL="514350" indent="-514350" algn="just">
              <a:lnSpc>
                <a:spcPts val="5486"/>
              </a:lnSpc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Desenvolver e implementar estratégias de pesquisa aplicada que subsidiem a criação, avaliação e aprimoramento dos Programas de Residência em Saúde, com foco nas necessidades epidemiológicas e sociais do interior de Pernambuco.</a:t>
            </a: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738016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2" name="TextBox 16"/>
          <p:cNvSpPr txBox="1"/>
          <p:nvPr/>
        </p:nvSpPr>
        <p:spPr>
          <a:xfrm>
            <a:off x="12454025" y="18409605"/>
            <a:ext cx="9649072" cy="48544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aprovação dos programas representou avanço para o interior de Pernambuco, ampliando a capacidade formativa e garantindo a fixação de especialistas em regiões estratégicas. A contemplação com bolsas do Pró-Residência consolidou a sustentabilidade dos Programas. Esses resultados posicionam as Unidades para certificação como Hospitais de Ensino.</a:t>
            </a: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477784" y="1745217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350084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5" name="TextBox 16"/>
          <p:cNvSpPr txBox="1"/>
          <p:nvPr/>
        </p:nvSpPr>
        <p:spPr>
          <a:xfrm>
            <a:off x="12493550" y="24483317"/>
            <a:ext cx="9649072" cy="71013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experiência confirma que ensino e pesquisa integrados à gestão hospitalar modernizam o SUS e qualificam a assistência. Recomenda-se fortalecer a política de preceptoria, expandir parcerias acadêmicas e assegurar apoio institucional contínuo para obter a certificação das Unidades como hospitais de ensino. O investimento em Residências em Saúde deve ser priorizado como estratégia de inovação, fixação de profissionais e fortalecimento regional.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405776" y="23572853"/>
            <a:ext cx="9849330" cy="7479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31193799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</a:p>
        </p:txBody>
      </p:sp>
      <p:sp>
        <p:nvSpPr>
          <p:cNvPr id="58" name="TextBox 59"/>
          <p:cNvSpPr txBox="1"/>
          <p:nvPr/>
        </p:nvSpPr>
        <p:spPr>
          <a:xfrm>
            <a:off x="1116286" y="32162227"/>
            <a:ext cx="21026336" cy="50801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</a:t>
            </a:r>
            <a:r>
              <a:rPr lang="pt-BR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Ministério da Saúde. Secretaria de Gestão do Trabalho e da Educação na Saúde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Política Nacional de Educação Permanente em Saúde: o que se tem produzido para o seu fortalecimento? Brasília: Ministério da Saúde, 2018. Disponível em: https://bvsms.saude.gov.br/. Acesso em: 13 nov. 2025.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</a:t>
            </a:r>
            <a:r>
              <a:rPr lang="pt-BR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Ministério da Educação. Comissão Nacional de Residência Médica (CNRM)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Resoluções e diretrizes para Programas de Residência Médica. Brasília: MEC, 2022. Disponível em: https://www.gov.br/mec/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pt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-br. Acesso em: 13 nov. 2025.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CECCIM, Ricardo Burg; FEUERWERKER, Laura Camargo Macruz. </a:t>
            </a:r>
            <a:r>
              <a:rPr lang="pt-BR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quadrilátero da formação para a área da saúde: ensino, gestão, atenção e controle social.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Physis: Revista de Saúde Coletiva, Rio de Janeiro, v. 14, n. 1, p. 41–65, 2004. DOI: 10.1590/S0103-73312004000100004.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FONSECA, Angélica Ferreira da; SANTOS, Luís Eugênio Portela Fernandes dos. </a:t>
            </a:r>
            <a:r>
              <a:rPr lang="pt-BR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Residência multiprofissional em saúde: desafios e perspectivas na formação para o SUS.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Saúde em Debate, Rio de Janeiro, v. 43, n. spe1, p. 4–7, 2019. DOI: 10.1590/0103-11042019S101.</a:t>
            </a:r>
            <a:endParaRPr lang="en-US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17c374c-0026-494f-b83a-96f017aa3434" xsi:nil="true"/>
    <lcf76f155ced4ddcb4097134ff3c332f xmlns="32522f18-19d1-4ccd-9cd7-fa95d0737ff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B00AE285D0B9F40A598E5851393467E" ma:contentTypeVersion="15" ma:contentTypeDescription="Crie um novo documento." ma:contentTypeScope="" ma:versionID="40f93f8f6e9f82e6d9c24f6232fbf4ba">
  <xsd:schema xmlns:xsd="http://www.w3.org/2001/XMLSchema" xmlns:xs="http://www.w3.org/2001/XMLSchema" xmlns:p="http://schemas.microsoft.com/office/2006/metadata/properties" xmlns:ns2="32522f18-19d1-4ccd-9cd7-fa95d0737ff5" xmlns:ns3="917c374c-0026-494f-b83a-96f017aa3434" targetNamespace="http://schemas.microsoft.com/office/2006/metadata/properties" ma:root="true" ma:fieldsID="ffbeec25ada8b6fecf8e32318f805943" ns2:_="" ns3:_="">
    <xsd:import namespace="32522f18-19d1-4ccd-9cd7-fa95d0737ff5"/>
    <xsd:import namespace="917c374c-0026-494f-b83a-96f017aa343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522f18-19d1-4ccd-9cd7-fa95d0737f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Marcações de imagem" ma:readOnly="false" ma:fieldId="{5cf76f15-5ced-4ddc-b409-7134ff3c332f}" ma:taxonomyMulti="true" ma:sspId="2829ce33-0d9f-48ff-b823-5bf3e1558b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bjectDetectorVersions" ma:index="2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7c374c-0026-494f-b83a-96f017aa3434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1bd75688-976d-4d7a-80c3-5730de120acb}" ma:internalName="TaxCatchAll" ma:showField="CatchAllData" ma:web="917c374c-0026-494f-b83a-96f017aa34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FCA824-1F9E-49C4-AF5D-B11FDA0B2D79}">
  <ds:schemaRefs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  <ds:schemaRef ds:uri="917c374c-0026-494f-b83a-96f017aa3434"/>
    <ds:schemaRef ds:uri="http://schemas.microsoft.com/office/infopath/2007/PartnerControls"/>
    <ds:schemaRef ds:uri="32522f18-19d1-4ccd-9cd7-fa95d0737ff5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B4FD404-C31E-428D-8E44-463CD3C633E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4DE6706-FC41-4C0C-91D0-16F311625C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2522f18-19d1-4ccd-9cd7-fa95d0737ff5"/>
    <ds:schemaRef ds:uri="917c374c-0026-494f-b83a-96f017aa34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689</Words>
  <Application>Microsoft Office PowerPoint</Application>
  <PresentationFormat>Personalizar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Supervisora de Ensino e Pesquisa</cp:lastModifiedBy>
  <cp:revision>15</cp:revision>
  <dcterms:created xsi:type="dcterms:W3CDTF">2025-09-30T13:28:19Z</dcterms:created>
  <dcterms:modified xsi:type="dcterms:W3CDTF">2025-11-13T13:46:57Z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0x0101002B00AE285D0B9F40A598E5851393467E</vt:lpwstr>
  </property>
</Properties>
</file>