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0" d="100"/>
          <a:sy n="30" d="100"/>
        </p:scale>
        <p:origin x="1242" y="-4020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995351" y="1101213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21433" y="12764541"/>
            <a:ext cx="9572692" cy="3455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Mapeamento dos casos de autismo  por Gerência Regional de Saúde (GERES) em Pernambuco a partir dos dados do Censo do IBGE de 2022 para subsidiar o planejamento da atenção especializada no estado.</a:t>
            </a:r>
            <a:endParaRPr sz="3200" dirty="0"/>
          </a:p>
        </p:txBody>
      </p:sp>
      <p:sp>
        <p:nvSpPr>
          <p:cNvPr id="6" name="TextBox 17"/>
          <p:cNvSpPr txBox="1"/>
          <p:nvPr/>
        </p:nvSpPr>
        <p:spPr>
          <a:xfrm>
            <a:off x="1074010" y="11170488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756246" y="4388356"/>
            <a:ext cx="21890433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solidFill>
                  <a:schemeClr val="accent1">
                    <a:lumMod val="75000"/>
                  </a:schemeClr>
                </a:solidFill>
                <a:latin typeface="Montserrat"/>
              </a:rPr>
              <a:t>Planejamento Estratégico em Saúde: Análise da Distribuição dos Casos de Autismo por Gerência Regional de Saúde como Subsídio para Regionalização da Assistência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Montserrat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600404" y="7392324"/>
            <a:ext cx="19632718" cy="8617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2800" b="1" dirty="0">
                <a:latin typeface="Montserrat"/>
              </a:rPr>
              <a:t>Roberta Gomes Menezes de </a:t>
            </a:r>
            <a:r>
              <a:rPr lang="pt-BR" sz="2800" b="1" dirty="0" smtClean="0">
                <a:latin typeface="Montserrat"/>
              </a:rPr>
              <a:t>Lima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¹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*, </a:t>
            </a:r>
            <a:r>
              <a:rPr lang="pt-BR" sz="2800" b="1" dirty="0" err="1">
                <a:latin typeface="Montserrat"/>
              </a:rPr>
              <a:t>Tássia</a:t>
            </a:r>
            <a:r>
              <a:rPr lang="pt-BR" sz="2800" b="1" dirty="0">
                <a:latin typeface="Montserrat"/>
              </a:rPr>
              <a:t> Mayra Oliveira </a:t>
            </a:r>
            <a:r>
              <a:rPr lang="pt-BR" sz="2800" b="1" dirty="0" smtClean="0">
                <a:latin typeface="Montserrat"/>
              </a:rPr>
              <a:t>Farias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²</a:t>
            </a:r>
            <a:r>
              <a:rPr lang="en-US" sz="28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>
                <a:latin typeface="Montserrat"/>
              </a:rPr>
              <a:t>Tatiana de Paula Santana da </a:t>
            </a:r>
            <a:r>
              <a:rPr lang="pt-BR" sz="2800" b="1" dirty="0" smtClean="0">
                <a:latin typeface="Montserrat"/>
              </a:rPr>
              <a:t>Silva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³</a:t>
            </a:r>
            <a:r>
              <a:rPr lang="en-US" sz="28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b="1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Valdiza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Nunes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Aguiar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Soares</a:t>
            </a:r>
            <a:r>
              <a:rPr lang="en-US" sz="2800" b="1" baseline="300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4</a:t>
            </a:r>
            <a:endParaRPr lang="en-US" sz="2800" b="1" baseline="300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471546" y="8376853"/>
            <a:ext cx="22459831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b="1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1-</a:t>
            </a:r>
            <a:r>
              <a:rPr lang="en-US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Coordenação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Atenção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à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Pessoa com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Transtorno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Espectro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Autista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outras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Neurodiversidades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SES-PE. </a:t>
            </a:r>
            <a:endParaRPr lang="en-US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*casptean.dgpet@gmail.com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973856" y="1727763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74010" y="19079040"/>
            <a:ext cx="9577538" cy="77585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Estudo descritivo com dados secundários do Instituto Brasileiro de Geografia e Estatística (IBGE) de 105.852 casos de autismo em Pernambuco, categorizados por GERES. A análise percentual da distribuição permitiu identificar desigualdades regionais significativas. A experiência foi conduzida pela Coordenação de Atenção à Saúde da Pessoa com </a:t>
            </a:r>
            <a:r>
              <a:rPr lang="pt-BR" sz="3200" dirty="0" smtClean="0">
                <a:latin typeface="Montserrat"/>
              </a:rPr>
              <a:t>Transtorno do Espectro Autista </a:t>
            </a:r>
            <a:r>
              <a:rPr lang="pt-BR" sz="3200" dirty="0">
                <a:latin typeface="Montserrat"/>
              </a:rPr>
              <a:t>e demais </a:t>
            </a:r>
            <a:r>
              <a:rPr lang="pt-BR" sz="3200" dirty="0" err="1">
                <a:latin typeface="Montserrat"/>
              </a:rPr>
              <a:t>Neurodiversidades</a:t>
            </a:r>
            <a:r>
              <a:rPr lang="pt-BR" sz="3200" dirty="0">
                <a:latin typeface="Montserrat"/>
              </a:rPr>
              <a:t> (CASPTEAN) como parte do processo de qualificação do planejamento da rede estadual.</a:t>
            </a:r>
            <a:endParaRPr sz="3200" dirty="0"/>
          </a:p>
        </p:txBody>
      </p:sp>
      <p:sp>
        <p:nvSpPr>
          <p:cNvPr id="17" name="TextBox 17"/>
          <p:cNvSpPr txBox="1"/>
          <p:nvPr/>
        </p:nvSpPr>
        <p:spPr>
          <a:xfrm>
            <a:off x="827468" y="1735998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019010" y="2779127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076912" y="29667893"/>
            <a:ext cx="9649072" cy="49372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A experiência reforça a importância do uso de dados territoriais para identificar iniquidades em saúde. Observou-se que a ausência de serviços especializados em </a:t>
            </a:r>
            <a:r>
              <a:rPr lang="pt-BR" sz="3200" dirty="0" smtClean="0">
                <a:latin typeface="Montserrat"/>
              </a:rPr>
              <a:t>autismo </a:t>
            </a:r>
            <a:r>
              <a:rPr lang="pt-BR" sz="3200" dirty="0">
                <a:latin typeface="Montserrat"/>
              </a:rPr>
              <a:t>impacta diretamente na notificação e no cuidado. A leitura crítica da distribuição permitiu orientar ações de planejamento regionalizado e mais equitativo.</a:t>
            </a:r>
            <a:endParaRPr lang="pt-BR" sz="3200" dirty="0" smtClean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827468" y="2791410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522232" y="1101213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598569" y="12539786"/>
            <a:ext cx="9649072" cy="34437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Analisar a distribuição dos casos de autismo nas 12 GERES de Pernambuco, identificar vazios assistenciais e orientar estratégias de regionalização e ampliação da rede de cuidado às pessoas com autismo e outras </a:t>
            </a:r>
            <a:r>
              <a:rPr lang="pt-BR" sz="3200" dirty="0" err="1">
                <a:latin typeface="Montserrat"/>
              </a:rPr>
              <a:t>neurodiversidades</a:t>
            </a:r>
            <a:r>
              <a:rPr lang="pt-BR" sz="3200" dirty="0">
                <a:latin typeface="Montserrat"/>
              </a:rPr>
              <a:t>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0" name="TextBox 17"/>
          <p:cNvSpPr txBox="1"/>
          <p:nvPr/>
        </p:nvSpPr>
        <p:spPr>
          <a:xfrm>
            <a:off x="12488293" y="11072845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598569" y="1727763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52" name="TextBox 16"/>
          <p:cNvSpPr txBox="1"/>
          <p:nvPr/>
        </p:nvSpPr>
        <p:spPr>
          <a:xfrm>
            <a:off x="12693162" y="19079799"/>
            <a:ext cx="9501254" cy="5559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A I GERES concentrou 49,8% dos casos, seguida pela IV (14,8%) e VIII (5,9%). GERES como VII (0,9%), X (1,4%) e XI (2,5%) apresentaram baixos registros, sugerindo vazios assistenciais e subnotificação. Os dados evidenciam a centralização da oferta e a necessidade de descentralizar e fortalecer os serviços nas demais regiões.</a:t>
            </a:r>
            <a:endParaRPr sz="3200" dirty="0">
              <a:latin typeface="Monts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250440" y="1735998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671713" y="26407777"/>
            <a:ext cx="9752452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640006" y="28406076"/>
            <a:ext cx="9649072" cy="49372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A análise da distribuição dos casos de </a:t>
            </a:r>
            <a:r>
              <a:rPr lang="pt-BR" sz="3200" dirty="0" smtClean="0">
                <a:latin typeface="Montserrat"/>
              </a:rPr>
              <a:t>autismo </a:t>
            </a:r>
            <a:r>
              <a:rPr lang="pt-BR" sz="3200" dirty="0">
                <a:latin typeface="Montserrat"/>
              </a:rPr>
              <a:t>oferece base concreta para reorganizar e expandir a rede de cuidado em Pernambuco. Recomenda-se a implantação de serviços especializados nas regiões de menor cobertura, o fortalecimento da atenção primária e a capacitação contínua dos profissionais de saúde.</a:t>
            </a:r>
            <a:endParaRPr lang="pt-BR" sz="2800" dirty="0"/>
          </a:p>
        </p:txBody>
      </p:sp>
      <p:sp>
        <p:nvSpPr>
          <p:cNvPr id="56" name="TextBox 17"/>
          <p:cNvSpPr txBox="1"/>
          <p:nvPr/>
        </p:nvSpPr>
        <p:spPr>
          <a:xfrm>
            <a:off x="12693162" y="26522769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388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Conta da Microsoft</cp:lastModifiedBy>
  <cp:revision>34</cp:revision>
  <dcterms:created xsi:type="dcterms:W3CDTF">2025-09-30T13:28:19Z</dcterms:created>
  <dcterms:modified xsi:type="dcterms:W3CDTF">2025-11-04T01:09:50Z</dcterms:modified>
</cp:coreProperties>
</file>