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23402925" cy="40325675"/>
  <p:notesSz cx="6858000" cy="9144000"/>
  <p:defaultTextStyle>
    <a:defPPr>
      <a:defRPr lang="pt-BR"/>
    </a:defPPr>
    <a:lvl1pPr marL="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54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72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27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45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54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72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26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 userDrawn="1">
          <p15:clr>
            <a:srgbClr val="A4A3A4"/>
          </p15:clr>
        </p15:guide>
        <p15:guide id="2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 varScale="1">
        <p:scale>
          <a:sx n="21" d="100"/>
          <a:sy n="21" d="100"/>
        </p:scale>
        <p:origin x="3848" y="192"/>
      </p:cViewPr>
      <p:guideLst>
        <p:guide orient="horz" pos="12701"/>
        <p:guide pos="73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545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72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27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45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54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72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26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545" indent="0">
              <a:buNone/>
              <a:defRPr sz="8000" b="1"/>
            </a:lvl2pPr>
            <a:lvl3pPr marL="3641725" indent="0">
              <a:buNone/>
              <a:defRPr sz="7200" b="1"/>
            </a:lvl3pPr>
            <a:lvl4pPr marL="5462270" indent="0">
              <a:buNone/>
              <a:defRPr sz="6400" b="1"/>
            </a:lvl4pPr>
            <a:lvl5pPr marL="7283450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540" indent="0">
              <a:buNone/>
              <a:defRPr sz="6400" b="1"/>
            </a:lvl7pPr>
            <a:lvl8pPr marL="12745720" indent="0">
              <a:buNone/>
              <a:defRPr sz="6400" b="1"/>
            </a:lvl8pPr>
            <a:lvl9pPr marL="14566265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545" indent="0">
              <a:buNone/>
              <a:defRPr sz="8000" b="1"/>
            </a:lvl2pPr>
            <a:lvl3pPr marL="3641725" indent="0">
              <a:buNone/>
              <a:defRPr sz="7200" b="1"/>
            </a:lvl3pPr>
            <a:lvl4pPr marL="5462270" indent="0">
              <a:buNone/>
              <a:defRPr sz="6400" b="1"/>
            </a:lvl4pPr>
            <a:lvl5pPr marL="7283450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540" indent="0">
              <a:buNone/>
              <a:defRPr sz="6400" b="1"/>
            </a:lvl7pPr>
            <a:lvl8pPr marL="12745720" indent="0">
              <a:buNone/>
              <a:defRPr sz="6400" b="1"/>
            </a:lvl8pPr>
            <a:lvl9pPr marL="14566265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545" indent="0">
              <a:buNone/>
              <a:defRPr sz="4800"/>
            </a:lvl2pPr>
            <a:lvl3pPr marL="3641725" indent="0">
              <a:buNone/>
              <a:defRPr sz="4000"/>
            </a:lvl3pPr>
            <a:lvl4pPr marL="5462270" indent="0">
              <a:buNone/>
              <a:defRPr sz="3600"/>
            </a:lvl4pPr>
            <a:lvl5pPr marL="7283450" indent="0">
              <a:buNone/>
              <a:defRPr sz="3600"/>
            </a:lvl5pPr>
            <a:lvl6pPr marL="9103995" indent="0">
              <a:buNone/>
              <a:defRPr sz="3600"/>
            </a:lvl6pPr>
            <a:lvl7pPr marL="10924540" indent="0">
              <a:buNone/>
              <a:defRPr sz="3600"/>
            </a:lvl7pPr>
            <a:lvl8pPr marL="12745720" indent="0">
              <a:buNone/>
              <a:defRPr sz="3600"/>
            </a:lvl8pPr>
            <a:lvl9pPr marL="14566265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545" indent="0">
              <a:buNone/>
              <a:defRPr sz="11200"/>
            </a:lvl2pPr>
            <a:lvl3pPr marL="3641725" indent="0">
              <a:buNone/>
              <a:defRPr sz="9600"/>
            </a:lvl3pPr>
            <a:lvl4pPr marL="5462270" indent="0">
              <a:buNone/>
              <a:defRPr sz="8000"/>
            </a:lvl4pPr>
            <a:lvl5pPr marL="7283450" indent="0">
              <a:buNone/>
              <a:defRPr sz="8000"/>
            </a:lvl5pPr>
            <a:lvl6pPr marL="9103995" indent="0">
              <a:buNone/>
              <a:defRPr sz="8000"/>
            </a:lvl6pPr>
            <a:lvl7pPr marL="10924540" indent="0">
              <a:buNone/>
              <a:defRPr sz="8000"/>
            </a:lvl7pPr>
            <a:lvl8pPr marL="12745720" indent="0">
              <a:buNone/>
              <a:defRPr sz="8000"/>
            </a:lvl8pPr>
            <a:lvl9pPr marL="14566265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545" indent="0">
              <a:buNone/>
              <a:defRPr sz="4800"/>
            </a:lvl2pPr>
            <a:lvl3pPr marL="3641725" indent="0">
              <a:buNone/>
              <a:defRPr sz="4000"/>
            </a:lvl3pPr>
            <a:lvl4pPr marL="5462270" indent="0">
              <a:buNone/>
              <a:defRPr sz="3600"/>
            </a:lvl4pPr>
            <a:lvl5pPr marL="7283450" indent="0">
              <a:buNone/>
              <a:defRPr sz="3600"/>
            </a:lvl5pPr>
            <a:lvl6pPr marL="9103995" indent="0">
              <a:buNone/>
              <a:defRPr sz="3600"/>
            </a:lvl6pPr>
            <a:lvl7pPr marL="10924540" indent="0">
              <a:buNone/>
              <a:defRPr sz="3600"/>
            </a:lvl7pPr>
            <a:lvl8pPr marL="12745720" indent="0">
              <a:buNone/>
              <a:defRPr sz="3600"/>
            </a:lvl8pPr>
            <a:lvl9pPr marL="14566265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2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725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885" indent="-1365885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9100" indent="-1137920" algn="l" defTabSz="36417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231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86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40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58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3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631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85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54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72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27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45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54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72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26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27940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Implanta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da farm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cia sat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é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lite e rastreabilidade eletrônica de medicamentos para garantir seguran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e padroniza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assistencial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5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  <a:endParaRPr lang="en-US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0" name="TextBox 55"/>
          <p:cNvSpPr txBox="1"/>
          <p:nvPr/>
        </p:nvSpPr>
        <p:spPr>
          <a:xfrm>
            <a:off x="1115695" y="4559935"/>
            <a:ext cx="21580475" cy="16617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altLang="pt-BR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Automa</a:t>
            </a:r>
            <a:r>
              <a:rPr lang="" altLang="en-US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ç</a:t>
            </a:r>
            <a:r>
              <a:rPr lang="en-US" altLang="en-US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ã</a:t>
            </a:r>
            <a:r>
              <a:rPr lang="en-US" altLang="pt-BR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o e Rastreabilidade na Dispensa</a:t>
            </a:r>
            <a:r>
              <a:rPr lang="" altLang="en-US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ç</a:t>
            </a:r>
            <a:r>
              <a:rPr lang="en-US" altLang="en-US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ã</a:t>
            </a:r>
            <a:r>
              <a:rPr lang="en-US" altLang="pt-BR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o pela Farm</a:t>
            </a:r>
            <a:r>
              <a:rPr lang="en-US" altLang="en-US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á</a:t>
            </a:r>
            <a:r>
              <a:rPr lang="en-US" altLang="pt-BR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cia Sat</a:t>
            </a:r>
            <a:r>
              <a:rPr lang="en-US" altLang="en-US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é</a:t>
            </a:r>
            <a:r>
              <a:rPr lang="en-US" altLang="pt-BR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lite: Conectando Inova</a:t>
            </a:r>
            <a:r>
              <a:rPr lang="" altLang="en-US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ç</a:t>
            </a:r>
            <a:r>
              <a:rPr lang="en-US" altLang="en-US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ã</a:t>
            </a:r>
            <a:r>
              <a:rPr lang="en-US" altLang="pt-BR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o ao Diagnostico Seguro</a:t>
            </a:r>
            <a:endParaRPr lang="en-US" altLang="pt-BR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5245100" y="6481445"/>
            <a:ext cx="13122275" cy="7029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5"/>
              </a:lnSpc>
              <a:spcBef>
                <a:spcPct val="0"/>
              </a:spcBef>
            </a:pPr>
            <a:r>
              <a:rPr lang="pt-BR" alt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Eliana Duarte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¹*, </a:t>
            </a:r>
            <a:r>
              <a:rPr lang="pt-BR" alt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Regina Ventura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², </a:t>
            </a:r>
            <a:r>
              <a:rPr lang="pt-BR" alt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Juliana Ramos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³, </a:t>
            </a:r>
            <a:r>
              <a:rPr lang="pt-BR" alt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Mariana Limoeiro</a:t>
            </a:r>
            <a:r>
              <a:rPr lang="pt-BR" altLang="en-US" sz="2800" b="1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⁴</a:t>
            </a:r>
            <a:endParaRPr lang="pt-BR" altLang="en-US" sz="2800" b="1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683856" y="7201704"/>
            <a:ext cx="21674408" cy="6565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Upa Paulista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²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Upa Paulista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³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Upa Paulista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r>
              <a:rPr lang="pt-BR" alt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alt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⁴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Upa Paulista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cfarmupapaulista@fmsa.org.br</a:t>
            </a:r>
            <a:endParaRPr lang="pt-BR" alt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131273" y="1433002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115399" y="15747832"/>
            <a:ext cx="9649072" cy="70148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é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abril, a unidade utilizava prontu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rio manual, com processos descentralizados e falhas na dispensa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e confer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ê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ncia de medicamentos. Com o prontu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rio eletrônico, identificaram-se riscos à seguran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do paciente. Criou-se a farm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cia sat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é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lite, com kits de medicamentos rastre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veis por c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ó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digo de barras e integra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eletrônica via cupons individualizados, conferidos por dupla checagem pela equipe de enfermagem.</a:t>
            </a:r>
            <a:endParaRPr lang="en-US" altLang="pt-BR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5"/>
              </a:lnSpc>
            </a:pP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115398" y="1447441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  <a:endParaRPr lang="en-US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8" name="Freeform 14"/>
          <p:cNvSpPr/>
          <p:nvPr/>
        </p:nvSpPr>
        <p:spPr>
          <a:xfrm>
            <a:off x="1044025" y="2242745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1044026" y="23979633"/>
            <a:ext cx="9649072" cy="63112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experi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ê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ncia demonstrou que a tecnologia, aliada à padroniza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o, fortalece pr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ticas seguras e aprimora a confian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assistencial. Mudan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as simples, como kits padronizados e cupons individualizados, impactam diretamente na seguran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do paciente. O processo evidenciou a import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â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ncia do envolvimento multiprofissional e da educa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permanente para a sustentabilidade das melhorias.</a:t>
            </a:r>
            <a:endParaRPr lang="en-US" altLang="pt-BR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5"/>
              </a:lnSpc>
            </a:pP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859875" y="22539469"/>
            <a:ext cx="9849330" cy="8204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38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  <a:endParaRPr lang="en-US" sz="38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8" name="Freeform 14"/>
          <p:cNvSpPr/>
          <p:nvPr/>
        </p:nvSpPr>
        <p:spPr>
          <a:xfrm>
            <a:off x="12493550" y="98659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56076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Aprimorar a padroniza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o, dispensa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e confer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ê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ncia de medicamentos, reduzindo falhas relacionadas à administra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e aumentando a seguran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terap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ê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utica. Especificamente, implementar farm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cia sat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é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lite, organizar kits rastre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veis e instituir dispensa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por cupons individualizados.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485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5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  <a:endParaRPr lang="en-US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51" name="Freeform 14"/>
          <p:cNvSpPr/>
          <p:nvPr/>
        </p:nvSpPr>
        <p:spPr>
          <a:xfrm>
            <a:off x="12477149" y="1600983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93660" y="17426376"/>
            <a:ext cx="9649072" cy="63112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integra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entre prontu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rio eletrônico, farm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cia sat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é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lite e rastreabilidade reduziu trocas, omiss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õ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 e atrasos na administra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o, fortalecendo a seguran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e continuidade do cuidado. Houve melhora da comunica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entre equipes e maior confiabilidade no processo medicamentoso. Ajustes e treinamentos foram necess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rios para adapta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dos fluxos e ades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da equipe.</a:t>
            </a:r>
            <a:endParaRPr lang="en-US" altLang="pt-BR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5"/>
              </a:lnSpc>
            </a:pP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77149" y="16058348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  <a:endParaRPr lang="en-US" sz="40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4652972"/>
            <a:ext cx="9649072" cy="63112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implanta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da farm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cia sat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é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lite com c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ó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digos de barras e cupons individualizados padronizou a dispensa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e assegurou rastreabilidade. A 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refor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ou as Metas 1, 2 e 3 de Seguran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do Paciente, promovendo identifica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correta, comunica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eficaz e uso seguro de medicamentos, consolidando um fluxo integrado e confi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vel, com impacto direto na qualidade assistencial.</a:t>
            </a:r>
            <a:endParaRPr lang="en-US" altLang="pt-BR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5"/>
              </a:lnSpc>
            </a:pP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1845290" y="23549610"/>
            <a:ext cx="10542905" cy="8204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35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  <a:endParaRPr lang="en-US" sz="35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7" name="TextBox 58"/>
          <p:cNvSpPr txBox="1"/>
          <p:nvPr/>
        </p:nvSpPr>
        <p:spPr>
          <a:xfrm>
            <a:off x="4284638" y="3076175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0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0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16286" y="32162227"/>
            <a:ext cx="9433048" cy="30968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MALTA, Nilson Gon</a:t>
            </a:r>
            <a:r>
              <a:rPr lang="" alt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ç</a:t>
            </a: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alves. Rastreabilidade de medicamentos na farm</a:t>
            </a:r>
            <a:r>
              <a:rPr lang="en-US" alt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cia hospitalar.Pharm</a:t>
            </a:r>
            <a:r>
              <a:rPr lang="en-US" alt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cia Brasileira, N</a:t>
            </a:r>
            <a:r>
              <a:rPr lang="en-US" alt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º</a:t>
            </a: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lang="en-US" altLang="pt-BR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79, Janeiro,2011. Disponivel em: </a:t>
            </a:r>
            <a:endParaRPr lang="en-US" altLang="pt-BR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https://www.cff.org.br/sistemas/geral/revista/pdf/129/pb79_encarte_farmacia_hospitalar.pdf. Acesso em: </a:t>
            </a:r>
            <a:endParaRPr lang="en-US" altLang="pt-BR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09 ago.2025.</a:t>
            </a:r>
            <a:endParaRPr lang="en-US" altLang="pt-BR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277526" y="32116165"/>
            <a:ext cx="9721080" cy="36131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import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â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ncia da farm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cia sat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é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lite diante da percep</a:t>
            </a:r>
            <a:r>
              <a:rPr lang="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da equipe de enfermagem na unidade de urg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ê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ncia e </a:t>
            </a:r>
            <a:endParaRPr lang="en-US" alt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emerg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ê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ncia. Pesquisa, Sociedade e Desenvolvimento , [S. l.] , v. 11, n. 5, p. e55711528640, 2022. </a:t>
            </a:r>
            <a:endParaRPr lang="en-US" alt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DOI: 10.33448/rsd-v11i5.28640 . Dispon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í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vel em: https://rsdjournal.org/rsd/article/view/28640 . Acesso em: </a:t>
            </a:r>
            <a:endParaRPr lang="en-US" alt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11 ago. 2025.</a:t>
            </a:r>
            <a:endParaRPr lang="en-US" alt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2923</Words>
  <Application>WPS Presentation</Application>
  <PresentationFormat>Personalizar</PresentationFormat>
  <Paragraphs>49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SimSun</vt:lpstr>
      <vt:lpstr>Wingdings</vt:lpstr>
      <vt:lpstr>Montserrat</vt:lpstr>
      <vt:lpstr>Segoe Print</vt:lpstr>
      <vt:lpstr>Open Sans</vt:lpstr>
      <vt:lpstr>League Spartan</vt:lpstr>
      <vt:lpstr>Calibri</vt:lpstr>
      <vt:lpstr>Microsoft YaHei</vt:lpstr>
      <vt:lpstr>Arial Unicode MS</vt:lpstr>
      <vt:lpstr>Mongolian Baiti</vt:lpstr>
      <vt:lpstr>Tema do Office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mariana.santos</cp:lastModifiedBy>
  <cp:revision>14</cp:revision>
  <dcterms:created xsi:type="dcterms:W3CDTF">2025-09-30T13:28:00Z</dcterms:created>
  <dcterms:modified xsi:type="dcterms:W3CDTF">2025-11-04T13:40:07Z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8FF86259FC634AC0834DCAA2B6FA3831_13</vt:lpwstr>
  </property>
  <property fmtid="{D5CDD505-2E9C-101B-9397-08002B2CF9AE}" pid="3" name="KSOProductBuildVer">
    <vt:lpwstr>1046-12.2.0.23131</vt:lpwstr>
  </property>
</Properties>
</file>