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19" d="100"/>
          <a:sy n="19" d="100"/>
        </p:scale>
        <p:origin x="1794" y="-642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17" Type="http://schemas.openxmlformats.org/officeDocument/2006/relationships/image" Target="../media/image17.jp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8656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1089829"/>
            <a:ext cx="9649072" cy="5616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4400" dirty="0"/>
              <a:t>Oferecer de forma pioneira no País a </a:t>
            </a:r>
            <a:r>
              <a:rPr lang="pt-BR" sz="4400" dirty="0" err="1"/>
              <a:t>ozônioterapia</a:t>
            </a:r>
            <a:r>
              <a:rPr lang="pt-BR" sz="4400" dirty="0"/>
              <a:t> em mulheres com diagnóstico de fibromialgia no município de </a:t>
            </a:r>
            <a:r>
              <a:rPr lang="pt-BR" sz="4400" dirty="0" smtClean="0"/>
              <a:t>Toritama- PE.</a:t>
            </a:r>
          </a:p>
          <a:p>
            <a:pPr algn="just">
              <a:lnSpc>
                <a:spcPts val="5486"/>
              </a:lnSpc>
            </a:pPr>
            <a:endParaRPr lang="pt-BR" sz="5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486"/>
              </a:lnSpc>
            </a:pPr>
            <a:endParaRPr lang="en-US" sz="5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486"/>
              </a:lnSpc>
            </a:pP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9937701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2844478" y="4388356"/>
            <a:ext cx="17754921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09"/>
              </a:lnSpc>
            </a:pPr>
            <a:r>
              <a:rPr lang="pt-BR" sz="4800" b="1" dirty="0"/>
              <a:t>QUALIDADE DE VIDA E INOVAÇÕES TERAPÊUTICAS: USO DA OZONOTERAPIA EM MULHERES COM FIBROMIALGIA.</a:t>
            </a:r>
          </a:p>
          <a:p>
            <a:pPr algn="ctr">
              <a:lnSpc>
                <a:spcPts val="9509"/>
              </a:lnSpc>
            </a:pPr>
            <a:endParaRPr lang="en-US" sz="54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6481969" y="6705182"/>
            <a:ext cx="10436229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Florisvaldo</a:t>
            </a:r>
            <a:r>
              <a:rPr lang="en-US" sz="32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Bezerra</a:t>
            </a:r>
            <a:r>
              <a:rPr lang="en-US" sz="32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Lopes Neto</a:t>
            </a:r>
            <a:r>
              <a:rPr lang="en-US" sz="32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</a:t>
            </a:r>
            <a:r>
              <a:rPr lang="en-US" sz="32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*, </a:t>
            </a:r>
            <a:r>
              <a:rPr lang="en-US" sz="32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Sérgio</a:t>
            </a:r>
            <a:r>
              <a:rPr lang="en-US" sz="32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 </a:t>
            </a:r>
            <a:r>
              <a:rPr lang="en-US" sz="32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Procópio</a:t>
            </a:r>
            <a:r>
              <a:rPr lang="en-US" sz="32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Colin</a:t>
            </a:r>
            <a:r>
              <a:rPr lang="en-US" sz="32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²</a:t>
            </a:r>
            <a:r>
              <a:rPr lang="en-US" sz="32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Erivaldo</a:t>
            </a:r>
            <a:r>
              <a:rPr lang="en-US" sz="32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José Mariano Junior³</a:t>
            </a:r>
            <a:r>
              <a:rPr lang="en-US" sz="32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32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Alba </a:t>
            </a:r>
            <a:r>
              <a:rPr lang="en-US" sz="32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Rejane</a:t>
            </a:r>
            <a:r>
              <a:rPr lang="en-US" sz="32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Almeida Silva²</a:t>
            </a:r>
            <a:r>
              <a:rPr lang="en-US" sz="32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Andreza</a:t>
            </a:r>
            <a:r>
              <a:rPr lang="en-US" sz="32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 </a:t>
            </a:r>
            <a:r>
              <a:rPr lang="en-US" sz="32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Melo</a:t>
            </a:r>
            <a:r>
              <a:rPr lang="en-US" sz="32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dos Santos³</a:t>
            </a:r>
            <a:endParaRPr lang="en-US" sz="32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972270" y="8184110"/>
            <a:ext cx="21674408" cy="1236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¹Secretaria </a:t>
            </a:r>
            <a:r>
              <a:rPr lang="en-US" sz="24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Municipal de </a:t>
            </a:r>
            <a:r>
              <a:rPr lang="en-US" sz="24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Toritama</a:t>
            </a:r>
            <a:r>
              <a:rPr lang="en-US" sz="24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,- Pernambuco</a:t>
            </a:r>
            <a:r>
              <a:rPr lang="en-US" sz="24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</a:t>
            </a:r>
            <a:r>
              <a:rPr lang="en-US" sz="24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² </a:t>
            </a:r>
            <a:r>
              <a:rPr lang="en-US" sz="24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Prefeitura</a:t>
            </a:r>
            <a:r>
              <a:rPr lang="en-US" sz="24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Municipal de </a:t>
            </a:r>
            <a:r>
              <a:rPr lang="en-US" sz="24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Toritama</a:t>
            </a:r>
            <a:r>
              <a:rPr lang="en-US" sz="24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- Pernambuco.</a:t>
            </a:r>
            <a:endParaRPr lang="en-US" sz="24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24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Autor</a:t>
            </a:r>
            <a:r>
              <a:rPr lang="en-US" sz="24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</a:t>
            </a:r>
            <a:r>
              <a:rPr lang="en-US" sz="24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fnetolopes</a:t>
            </a:r>
            <a:r>
              <a:rPr lang="en-US" sz="24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@gmail.com</a:t>
            </a:r>
            <a:endParaRPr lang="en-US" sz="24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44278" y="16850470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1044279" y="18578662"/>
            <a:ext cx="9649072" cy="753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17" name="TextBox 17"/>
          <p:cNvSpPr txBox="1"/>
          <p:nvPr/>
        </p:nvSpPr>
        <p:spPr>
          <a:xfrm>
            <a:off x="1044278" y="16968625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972270" y="23475205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20" name="TextBox 17"/>
          <p:cNvSpPr txBox="1"/>
          <p:nvPr/>
        </p:nvSpPr>
        <p:spPr>
          <a:xfrm>
            <a:off x="972270" y="23547214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50" y="989133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493551" y="11115468"/>
            <a:ext cx="9649072" cy="7732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4400" dirty="0"/>
              <a:t>Implementar a </a:t>
            </a:r>
            <a:r>
              <a:rPr lang="pt-BR" sz="4400" dirty="0" err="1"/>
              <a:t>ozonioterapia</a:t>
            </a:r>
            <a:r>
              <a:rPr lang="pt-BR" sz="4400" dirty="0"/>
              <a:t> como prática alternativa, pioneira e eficaz no Estado de Pernambuco; </a:t>
            </a:r>
            <a:endParaRPr lang="pt-BR" sz="4400" dirty="0" smtClean="0"/>
          </a:p>
          <a:p>
            <a:pPr marL="571500" indent="-5715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4400" dirty="0" smtClean="0"/>
              <a:t>Reduzir </a:t>
            </a:r>
            <a:r>
              <a:rPr lang="pt-BR" sz="4400" dirty="0"/>
              <a:t>os níveis e a percepção dolorosa; </a:t>
            </a:r>
            <a:endParaRPr lang="pt-BR" sz="4400" dirty="0" smtClean="0"/>
          </a:p>
          <a:p>
            <a:pPr marL="571500" indent="-5715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4400" dirty="0" smtClean="0"/>
              <a:t>Melhorar </a:t>
            </a:r>
            <a:r>
              <a:rPr lang="pt-BR" sz="4400" dirty="0"/>
              <a:t>a qualidade de vida de mulheres com diagnóstico de fibromialgia.</a:t>
            </a:r>
          </a:p>
          <a:p>
            <a:pPr algn="just">
              <a:lnSpc>
                <a:spcPts val="5486"/>
              </a:lnSpc>
            </a:pP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486"/>
              </a:lnSpc>
            </a:pP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77784" y="1687610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3" name="TextBox 17"/>
          <p:cNvSpPr txBox="1"/>
          <p:nvPr/>
        </p:nvSpPr>
        <p:spPr>
          <a:xfrm>
            <a:off x="12477784" y="17032970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05776" y="23500844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6" name="TextBox 17"/>
          <p:cNvSpPr txBox="1"/>
          <p:nvPr/>
        </p:nvSpPr>
        <p:spPr>
          <a:xfrm>
            <a:off x="12405776" y="23572853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4284638" y="30761751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1116286" y="32162227"/>
            <a:ext cx="9433048" cy="5129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 err="1"/>
              <a:t>Tirelli</a:t>
            </a:r>
            <a:r>
              <a:rPr lang="pt-BR" sz="2400" dirty="0"/>
              <a:t> U, </a:t>
            </a:r>
            <a:r>
              <a:rPr lang="pt-BR" sz="2400" dirty="0" err="1"/>
              <a:t>Cirrito</a:t>
            </a:r>
            <a:r>
              <a:rPr lang="pt-BR" sz="2400" dirty="0"/>
              <a:t> C, </a:t>
            </a:r>
            <a:r>
              <a:rPr lang="pt-BR" sz="2400" dirty="0" err="1"/>
              <a:t>Pavanello</a:t>
            </a:r>
            <a:r>
              <a:rPr lang="pt-BR" sz="2400" dirty="0"/>
              <a:t> M. Ozone </a:t>
            </a:r>
            <a:r>
              <a:rPr lang="pt-BR" sz="2400" dirty="0" err="1"/>
              <a:t>therapy</a:t>
            </a:r>
            <a:r>
              <a:rPr lang="pt-BR" sz="2400" dirty="0"/>
              <a:t> in 40 </a:t>
            </a:r>
            <a:r>
              <a:rPr lang="pt-BR" sz="2400" dirty="0" err="1"/>
              <a:t>patients</a:t>
            </a:r>
            <a:r>
              <a:rPr lang="pt-BR" sz="2400" dirty="0"/>
              <a:t> </a:t>
            </a:r>
            <a:r>
              <a:rPr lang="pt-BR" sz="2400" dirty="0" err="1"/>
              <a:t>with</a:t>
            </a:r>
            <a:r>
              <a:rPr lang="pt-BR" sz="2400" dirty="0"/>
              <a:t> </a:t>
            </a:r>
            <a:r>
              <a:rPr lang="pt-BR" sz="2400" dirty="0" err="1"/>
              <a:t>fibromyalgia</a:t>
            </a:r>
            <a:r>
              <a:rPr lang="pt-BR" sz="2400" dirty="0"/>
              <a:t>: </a:t>
            </a:r>
            <a:r>
              <a:rPr lang="pt-BR" sz="2400" dirty="0" err="1"/>
              <a:t>an</a:t>
            </a:r>
            <a:r>
              <a:rPr lang="pt-BR" sz="2400" dirty="0"/>
              <a:t> </a:t>
            </a:r>
            <a:r>
              <a:rPr lang="pt-BR" sz="2400" dirty="0" err="1"/>
              <a:t>effective</a:t>
            </a:r>
            <a:r>
              <a:rPr lang="pt-BR" sz="2400" dirty="0"/>
              <a:t> </a:t>
            </a:r>
            <a:r>
              <a:rPr lang="pt-BR" sz="2400" dirty="0" err="1"/>
              <a:t>therapy</a:t>
            </a:r>
            <a:r>
              <a:rPr lang="pt-BR" sz="2400" dirty="0"/>
              <a:t>. Ozone </a:t>
            </a:r>
            <a:r>
              <a:rPr lang="pt-BR" sz="2400" dirty="0" err="1"/>
              <a:t>Ther</a:t>
            </a:r>
            <a:r>
              <a:rPr lang="pt-BR" sz="2400" dirty="0"/>
              <a:t> [Internet]. 2018;3(3):43–5.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sz="1200" dirty="0">
              <a:latin typeface="Montserrat" pitchFamily="2" charset="0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/>
              <a:t>Rodrigues Guedes, V., Borges Siqueira, I. ., Almeida Menezes , C. R. ., </a:t>
            </a:r>
            <a:r>
              <a:rPr lang="pt-BR" sz="2400" dirty="0" err="1"/>
              <a:t>Goes</a:t>
            </a:r>
            <a:r>
              <a:rPr lang="pt-BR" sz="2400" dirty="0"/>
              <a:t> dos Santos , L. ., &amp; de Souza Moura , B. V. . (2024). ACUPUNTURA E OZONIOTERAPIA COMO TRATAMENTO COMPLEMENTAR NO ALÍVIO DA DOR EM PACIENTES COM FIBROMIALGIA</a:t>
            </a:r>
            <a:r>
              <a:rPr lang="pt-BR" sz="2400" dirty="0" smtClean="0"/>
              <a:t>.</a:t>
            </a:r>
            <a:endParaRPr lang="pt-BR" sz="2400" dirty="0"/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/>
              <a:t>Oliveira Júnior JO de, Almeida MB de. O tratamento atual da fibromialgia. </a:t>
            </a:r>
            <a:r>
              <a:rPr lang="pt-BR" sz="2400" dirty="0" err="1"/>
              <a:t>Brazilian</a:t>
            </a:r>
            <a:r>
              <a:rPr lang="pt-BR" sz="2400" dirty="0"/>
              <a:t> J </a:t>
            </a:r>
            <a:r>
              <a:rPr lang="pt-BR" sz="2400" dirty="0" err="1"/>
              <a:t>Pain</a:t>
            </a:r>
            <a:r>
              <a:rPr lang="pt-BR" sz="2400" dirty="0"/>
              <a:t> [Internet]. 2018;1(3):255–62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12277526" y="32116165"/>
            <a:ext cx="9721080" cy="5129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/>
              <a:t>AHI, E. D.; AFSAR, S. I. The </a:t>
            </a:r>
            <a:r>
              <a:rPr lang="pt-BR" sz="2400" dirty="0" err="1"/>
              <a:t>Effectiveness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Major Ozone </a:t>
            </a:r>
            <a:r>
              <a:rPr lang="pt-BR" sz="2400" dirty="0" err="1"/>
              <a:t>AutohemotherapyintheTreatment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Fibromyalgia</a:t>
            </a:r>
            <a:r>
              <a:rPr lang="pt-BR" sz="2400" dirty="0"/>
              <a:t> </a:t>
            </a:r>
            <a:r>
              <a:rPr lang="pt-BR" sz="2400" dirty="0" err="1"/>
              <a:t>Syndrome</a:t>
            </a:r>
            <a:r>
              <a:rPr lang="pt-BR" sz="2400" dirty="0"/>
              <a:t>: Major Ozone </a:t>
            </a:r>
            <a:r>
              <a:rPr lang="pt-BR" sz="2400" dirty="0" err="1"/>
              <a:t>Autohemotherapy</a:t>
            </a:r>
            <a:r>
              <a:rPr lang="pt-BR" sz="2400" dirty="0"/>
              <a:t> </a:t>
            </a:r>
            <a:r>
              <a:rPr lang="pt-BR" sz="2400" dirty="0" err="1"/>
              <a:t>intheTreatment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Fibromyalgia</a:t>
            </a:r>
            <a:r>
              <a:rPr lang="pt-BR" sz="2400" dirty="0"/>
              <a:t>. </a:t>
            </a:r>
            <a:r>
              <a:rPr lang="pt-BR" sz="2400" dirty="0" err="1"/>
              <a:t>Journal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Surgery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Medicine, v. 6, n. 8, p. 746–750, 31 ago. 2022</a:t>
            </a:r>
            <a:r>
              <a:rPr lang="pt-BR" sz="2400" dirty="0" smtClean="0"/>
              <a:t>.</a:t>
            </a: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lang="pt-BR" sz="2400" dirty="0">
              <a:latin typeface="Montserrat" pitchFamily="2" charset="0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en-US" sz="2400" dirty="0"/>
              <a:t>ALI, M. J. Impact factor under attack! Are the criticisms justified? </a:t>
            </a:r>
            <a:r>
              <a:rPr lang="en-US" sz="2400" dirty="0" err="1"/>
              <a:t>IndianJournal</a:t>
            </a:r>
            <a:r>
              <a:rPr lang="en-US" sz="2400" dirty="0"/>
              <a:t> </a:t>
            </a:r>
            <a:r>
              <a:rPr lang="en-US" sz="2400" dirty="0" err="1"/>
              <a:t>ofOphthalmology</a:t>
            </a:r>
            <a:r>
              <a:rPr lang="en-US" sz="2400" dirty="0"/>
              <a:t>, v. 69, n. 4, p. 790, abr. </a:t>
            </a:r>
            <a:r>
              <a:rPr lang="en-US" sz="2400" dirty="0" smtClean="0"/>
              <a:t>2022.</a:t>
            </a: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/>
              <a:t>ANGELIS, L. G. D. D.; JÚNIOR, H. S. de F. </a:t>
            </a:r>
            <a:r>
              <a:rPr lang="pt-BR" sz="2400" dirty="0" err="1"/>
              <a:t>Ozonioterapia</a:t>
            </a:r>
            <a:r>
              <a:rPr lang="pt-BR" sz="2400" dirty="0"/>
              <a:t> no manejo dador: </a:t>
            </a:r>
            <a:r>
              <a:rPr lang="pt-BR" sz="2400" dirty="0" err="1"/>
              <a:t>revisãode</a:t>
            </a:r>
            <a:r>
              <a:rPr lang="pt-BR" sz="2400" dirty="0"/>
              <a:t> literatura. Revista Eletrônica Acervo Saúde, v. 15, n. 8, 2022.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43" y="21075928"/>
            <a:ext cx="3999481" cy="18590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94" y="18339450"/>
            <a:ext cx="2291700" cy="201286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49" y="21216420"/>
            <a:ext cx="3422731" cy="15978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38" y="18414304"/>
            <a:ext cx="2548106" cy="193801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5" y="18046064"/>
            <a:ext cx="2360498" cy="230625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267" y="20891581"/>
            <a:ext cx="3887598" cy="226776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159" y="18191212"/>
            <a:ext cx="3345816" cy="223054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398" y="18186211"/>
            <a:ext cx="3567336" cy="225373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609" y="21041691"/>
            <a:ext cx="3299366" cy="221751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04" y="24796281"/>
            <a:ext cx="3552153" cy="2368102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04" y="27648812"/>
            <a:ext cx="3849963" cy="2451127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68" y="27513754"/>
            <a:ext cx="4067365" cy="267193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99" y="24698562"/>
            <a:ext cx="4005034" cy="257409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566" y="24661409"/>
            <a:ext cx="4191000" cy="2705100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40" y="24793202"/>
            <a:ext cx="4369041" cy="2479450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526" y="27911697"/>
            <a:ext cx="4343555" cy="2328367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151" y="27708124"/>
            <a:ext cx="4684276" cy="2957936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754301" y="13802363"/>
            <a:ext cx="3702844" cy="2526296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949423" y="13977259"/>
            <a:ext cx="3999854" cy="2415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370</Words>
  <Application>Microsoft Office PowerPoint</Application>
  <PresentationFormat>Personalizar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League Spartan</vt:lpstr>
      <vt:lpstr>Montserrat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Windows</cp:lastModifiedBy>
  <cp:revision>18</cp:revision>
  <dcterms:created xsi:type="dcterms:W3CDTF">2025-09-30T13:28:19Z</dcterms:created>
  <dcterms:modified xsi:type="dcterms:W3CDTF">2025-11-05T00:14:29Z</dcterms:modified>
</cp:coreProperties>
</file>