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63" r:id="rId8"/>
    <p:sldId id="264" r:id="rId9"/>
    <p:sldId id="265" r:id="rId10"/>
    <p:sldId id="273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72" d="100"/>
          <a:sy n="72" d="100"/>
        </p:scale>
        <p:origin x="-654" y="-96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pPr/>
              <a:t>03/11/2025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30" y="2695228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7261" y="8580538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38928" y="2204905"/>
            <a:ext cx="10761376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>
                <a:solidFill>
                  <a:schemeClr val="bg1"/>
                </a:solidFill>
                <a:latin typeface="Montserrat" panose="00000500000000000000" pitchFamily="2" charset="0"/>
              </a:rPr>
              <a:t>PAINEL INTERATIVO COMO ESTRATÉGIA DE ENFRENTAMENTO ÀS ARBOVIROSES: INOVAÇÃO EM VIGILÂNCIA E EDUCAÇÃO EM SAÚDE.</a:t>
            </a:r>
          </a:p>
          <a:p>
            <a:pPr algn="just"/>
            <a:r>
              <a:rPr lang="pt-BR" sz="4500" dirty="0">
                <a:latin typeface="Montserrat" panose="00000500000000000000" pitchFamily="2" charset="0"/>
              </a:rPr>
              <a:t>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0918" y="5575548"/>
            <a:ext cx="10945216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Autores: Morgana Cavalcanti Galindo; </a:t>
            </a:r>
            <a:r>
              <a:rPr lang="pt-BR" sz="3200" dirty="0" smtClean="0">
                <a:solidFill>
                  <a:schemeClr val="bg1"/>
                </a:solidFill>
              </a:rPr>
              <a:t>Luiz Henrique Alexandre dos Santos, Mary Delanea Souza Pinheiro Santos, Claudineide Marcelino Silva, Maria do Socorro Nascimento Borborema Silva, José Adriano Gomes da Costa, Ivone Oliveira Barbosa.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r>
              <a:rPr lang="en-US" sz="30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: X Regional de </a:t>
            </a:r>
            <a:r>
              <a:rPr lang="en-US" sz="3000" dirty="0" smtClean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Saúde.</a:t>
            </a:r>
            <a:endParaRPr lang="en-US" sz="3000" dirty="0">
              <a:solidFill>
                <a:srgbClr val="FDFDFE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A9A349B-47F5-B6B0-B0B5-921757EA4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="" xmlns:a16="http://schemas.microsoft.com/office/drawing/2014/main" id="{C1990E09-7EA1-FA16-910B-31BCF28CB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="" xmlns:a16="http://schemas.microsoft.com/office/drawing/2014/main" id="{9355E697-13BD-9A8D-348E-B8BD6EDE535E}"/>
              </a:ext>
            </a:extLst>
          </p:cNvPr>
          <p:cNvGrpSpPr/>
          <p:nvPr/>
        </p:nvGrpSpPr>
        <p:grpSpPr>
          <a:xfrm>
            <a:off x="-27038" y="1301014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954626FB-458A-4ABF-9E9D-4C1A1E4A99CC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="" xmlns:a16="http://schemas.microsoft.com/office/drawing/2014/main" id="{03C1D46D-9761-91C2-D6E5-614EF6B6B854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C0170DEC-10AD-707B-5F65-9389A5EB51B1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="" xmlns:a16="http://schemas.microsoft.com/office/drawing/2014/main" id="{6B86B246-8DDE-8CEA-FDB7-40CF8A399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6C44C8-63EA-D82B-D91D-82CD4B3EE248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="" xmlns:a16="http://schemas.microsoft.com/office/drawing/2014/main" id="{1F0C7587-D44C-E6A1-DDD3-26AF41786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3" name="Text 1">
            <a:extLst>
              <a:ext uri="{FF2B5EF4-FFF2-40B4-BE49-F238E27FC236}">
                <a16:creationId xmlns="" xmlns:a16="http://schemas.microsoft.com/office/drawing/2014/main" id="{E4D66490-F09E-CA35-D511-E9C4CBC12554}"/>
              </a:ext>
            </a:extLst>
          </p:cNvPr>
          <p:cNvSpPr/>
          <p:nvPr/>
        </p:nvSpPr>
        <p:spPr>
          <a:xfrm>
            <a:off x="3459622" y="3754474"/>
            <a:ext cx="2485347" cy="668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50"/>
              </a:lnSpc>
              <a:buNone/>
            </a:pPr>
            <a:r>
              <a:rPr lang="en-US" sz="3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100%</a:t>
            </a:r>
            <a:endParaRPr lang="en-US" sz="3850" dirty="0"/>
          </a:p>
        </p:txBody>
      </p:sp>
      <p:pic>
        <p:nvPicPr>
          <p:cNvPr id="34" name="Image 0" descr="preencoded.png">
            <a:extLst>
              <a:ext uri="{FF2B5EF4-FFF2-40B4-BE49-F238E27FC236}">
                <a16:creationId xmlns="" xmlns:a16="http://schemas.microsoft.com/office/drawing/2014/main" id="{15FA573C-B8B1-186F-80FF-BAAB8D1402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62486" y="2047156"/>
            <a:ext cx="4010337" cy="4010337"/>
          </a:xfrm>
          <a:prstGeom prst="rect">
            <a:avLst/>
          </a:prstGeom>
        </p:spPr>
      </p:pic>
      <p:sp>
        <p:nvSpPr>
          <p:cNvPr id="35" name="Text 2">
            <a:extLst>
              <a:ext uri="{FF2B5EF4-FFF2-40B4-BE49-F238E27FC236}">
                <a16:creationId xmlns="" xmlns:a16="http://schemas.microsoft.com/office/drawing/2014/main" id="{930E1FD2-B680-2496-7801-B8F54D3E13B3}"/>
              </a:ext>
            </a:extLst>
          </p:cNvPr>
          <p:cNvSpPr/>
          <p:nvPr/>
        </p:nvSpPr>
        <p:spPr>
          <a:xfrm>
            <a:off x="3537110" y="6531889"/>
            <a:ext cx="2525764" cy="417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Taxa de Aceitação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36" name="Text 3">
            <a:extLst>
              <a:ext uri="{FF2B5EF4-FFF2-40B4-BE49-F238E27FC236}">
                <a16:creationId xmlns="" xmlns:a16="http://schemas.microsoft.com/office/drawing/2014/main" id="{F157862E-CFAF-FCDC-7C96-9F3D60178A36}"/>
              </a:ext>
            </a:extLst>
          </p:cNvPr>
          <p:cNvSpPr/>
          <p:nvPr/>
        </p:nvSpPr>
        <p:spPr>
          <a:xfrm>
            <a:off x="1301834" y="7147346"/>
            <a:ext cx="6668822" cy="427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Aprovação total dos profissionais que utilizam o </a:t>
            </a:r>
            <a:r>
              <a:rPr lang="en-US" sz="20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painel.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37" name="Text 4">
            <a:extLst>
              <a:ext uri="{FF2B5EF4-FFF2-40B4-BE49-F238E27FC236}">
                <a16:creationId xmlns="" xmlns:a16="http://schemas.microsoft.com/office/drawing/2014/main" id="{7F00BF4D-96B2-C605-590E-28910857EF05}"/>
              </a:ext>
            </a:extLst>
          </p:cNvPr>
          <p:cNvSpPr/>
          <p:nvPr/>
        </p:nvSpPr>
        <p:spPr>
          <a:xfrm>
            <a:off x="11821765" y="3754474"/>
            <a:ext cx="2485347" cy="668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50"/>
              </a:lnSpc>
              <a:buNone/>
            </a:pPr>
            <a:r>
              <a:rPr lang="en-US" sz="3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100%</a:t>
            </a:r>
            <a:endParaRPr lang="en-US" sz="3850" dirty="0"/>
          </a:p>
        </p:txBody>
      </p:sp>
      <p:pic>
        <p:nvPicPr>
          <p:cNvPr id="38" name="Image 1" descr="preencoded.png">
            <a:extLst>
              <a:ext uri="{FF2B5EF4-FFF2-40B4-BE49-F238E27FC236}">
                <a16:creationId xmlns="" xmlns:a16="http://schemas.microsoft.com/office/drawing/2014/main" id="{D2D2003A-EA01-EA62-03DE-36384BE70E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05831" y="2030911"/>
            <a:ext cx="4010337" cy="4010337"/>
          </a:xfrm>
          <a:prstGeom prst="rect">
            <a:avLst/>
          </a:prstGeom>
        </p:spPr>
      </p:pic>
      <p:sp>
        <p:nvSpPr>
          <p:cNvPr id="39" name="Text 5">
            <a:extLst>
              <a:ext uri="{FF2B5EF4-FFF2-40B4-BE49-F238E27FC236}">
                <a16:creationId xmlns="" xmlns:a16="http://schemas.microsoft.com/office/drawing/2014/main" id="{B6F36EA5-F76D-9F43-4363-48B453834185}"/>
              </a:ext>
            </a:extLst>
          </p:cNvPr>
          <p:cNvSpPr/>
          <p:nvPr/>
        </p:nvSpPr>
        <p:spPr>
          <a:xfrm>
            <a:off x="11948117" y="6531889"/>
            <a:ext cx="2525764" cy="417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Feedbacks Positivos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40" name="Text 6">
            <a:extLst>
              <a:ext uri="{FF2B5EF4-FFF2-40B4-BE49-F238E27FC236}">
                <a16:creationId xmlns="" xmlns:a16="http://schemas.microsoft.com/office/drawing/2014/main" id="{7971C0E0-C3A6-A202-07BC-8376DCC78EEA}"/>
              </a:ext>
            </a:extLst>
          </p:cNvPr>
          <p:cNvSpPr/>
          <p:nvPr/>
        </p:nvSpPr>
        <p:spPr>
          <a:xfrm>
            <a:off x="10195693" y="7141895"/>
            <a:ext cx="6668822" cy="427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Todos os retornos recebidos foram favoráveis à iniciativa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41" name="Shape 7">
            <a:extLst>
              <a:ext uri="{FF2B5EF4-FFF2-40B4-BE49-F238E27FC236}">
                <a16:creationId xmlns="" xmlns:a16="http://schemas.microsoft.com/office/drawing/2014/main" id="{38B46247-968E-897E-10C6-FF7A05FF279A}"/>
              </a:ext>
            </a:extLst>
          </p:cNvPr>
          <p:cNvSpPr/>
          <p:nvPr/>
        </p:nvSpPr>
        <p:spPr>
          <a:xfrm flipV="1">
            <a:off x="1284613" y="6243891"/>
            <a:ext cx="15253562" cy="52861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</p:sp>
      <p:sp>
        <p:nvSpPr>
          <p:cNvPr id="42" name="Text 8">
            <a:extLst>
              <a:ext uri="{FF2B5EF4-FFF2-40B4-BE49-F238E27FC236}">
                <a16:creationId xmlns="" xmlns:a16="http://schemas.microsoft.com/office/drawing/2014/main" id="{7F120B38-DED2-5776-D568-B352858D86E6}"/>
              </a:ext>
            </a:extLst>
          </p:cNvPr>
          <p:cNvSpPr/>
          <p:nvPr/>
        </p:nvSpPr>
        <p:spPr>
          <a:xfrm>
            <a:off x="2967227" y="7880897"/>
            <a:ext cx="3118833" cy="501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400" b="1" dirty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Organização de Dados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43" name="Text 9">
            <a:extLst>
              <a:ext uri="{FF2B5EF4-FFF2-40B4-BE49-F238E27FC236}">
                <a16:creationId xmlns="" xmlns:a16="http://schemas.microsoft.com/office/drawing/2014/main" id="{86C96AD7-F0EB-8E6C-3174-7BD2908E9009}"/>
              </a:ext>
            </a:extLst>
          </p:cNvPr>
          <p:cNvSpPr/>
          <p:nvPr/>
        </p:nvSpPr>
        <p:spPr>
          <a:xfrm>
            <a:off x="447119" y="8510099"/>
            <a:ext cx="8510351" cy="8556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Criação de um painel que estrutura informações de </a:t>
            </a:r>
            <a:r>
              <a:rPr lang="en-US" sz="20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forma clara e eficiente, </a:t>
            </a: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permitindo visualização rápida pelas equipes locais.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44" name="Text 10">
            <a:extLst>
              <a:ext uri="{FF2B5EF4-FFF2-40B4-BE49-F238E27FC236}">
                <a16:creationId xmlns="" xmlns:a16="http://schemas.microsoft.com/office/drawing/2014/main" id="{2B0C9F5F-68AD-D5D2-95F7-EB6EFBCEF358}"/>
              </a:ext>
            </a:extLst>
          </p:cNvPr>
          <p:cNvSpPr/>
          <p:nvPr/>
        </p:nvSpPr>
        <p:spPr>
          <a:xfrm>
            <a:off x="11242734" y="7880897"/>
            <a:ext cx="3575998" cy="501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400" b="1" dirty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Qualidade da Informação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45" name="Text 11">
            <a:extLst>
              <a:ext uri="{FF2B5EF4-FFF2-40B4-BE49-F238E27FC236}">
                <a16:creationId xmlns="" xmlns:a16="http://schemas.microsoft.com/office/drawing/2014/main" id="{639E2D2B-8B7E-950B-C15E-41D2683152A2}"/>
              </a:ext>
            </a:extLst>
          </p:cNvPr>
          <p:cNvSpPr/>
          <p:nvPr/>
        </p:nvSpPr>
        <p:spPr>
          <a:xfrm>
            <a:off x="9575254" y="8428014"/>
            <a:ext cx="8421462" cy="8556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Melhoria significativa na qualidade das informações utilizadas pelos profissionais municipais no dia a dia.</a:t>
            </a:r>
            <a:endParaRPr lang="en-US" sz="2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771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50794" y="4019835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4" name="Shape 1">
            <a:extLst>
              <a:ext uri="{FF2B5EF4-FFF2-40B4-BE49-F238E27FC236}">
                <a16:creationId xmlns="" xmlns:a16="http://schemas.microsoft.com/office/drawing/2014/main" id="{40B7A922-AEFB-D015-B026-A21923BAB3FF}"/>
              </a:ext>
            </a:extLst>
          </p:cNvPr>
          <p:cNvSpPr/>
          <p:nvPr/>
        </p:nvSpPr>
        <p:spPr>
          <a:xfrm>
            <a:off x="1150318" y="2551212"/>
            <a:ext cx="6909256" cy="4523373"/>
          </a:xfrm>
          <a:prstGeom prst="roundRect">
            <a:avLst>
              <a:gd name="adj" fmla="val 3486"/>
            </a:avLst>
          </a:prstGeom>
          <a:solidFill>
            <a:schemeClr val="accent5">
              <a:lumMod val="20000"/>
              <a:lumOff val="80000"/>
            </a:schemeClr>
          </a:solidFill>
          <a:ln w="30480">
            <a:solidFill>
              <a:srgbClr val="002060"/>
            </a:solidFill>
            <a:prstDash val="solid"/>
          </a:ln>
        </p:spPr>
      </p:sp>
      <p:sp>
        <p:nvSpPr>
          <p:cNvPr id="12" name="Shape 2">
            <a:extLst>
              <a:ext uri="{FF2B5EF4-FFF2-40B4-BE49-F238E27FC236}">
                <a16:creationId xmlns="" xmlns:a16="http://schemas.microsoft.com/office/drawing/2014/main" id="{10E69C94-A595-32E1-22BF-A911C7E4EA51}"/>
              </a:ext>
            </a:extLst>
          </p:cNvPr>
          <p:cNvSpPr/>
          <p:nvPr/>
        </p:nvSpPr>
        <p:spPr>
          <a:xfrm>
            <a:off x="1028398" y="2623220"/>
            <a:ext cx="121920" cy="4407218"/>
          </a:xfrm>
          <a:prstGeom prst="roundRect">
            <a:avLst>
              <a:gd name="adj" fmla="val 78139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3" name="Text 3">
            <a:extLst>
              <a:ext uri="{FF2B5EF4-FFF2-40B4-BE49-F238E27FC236}">
                <a16:creationId xmlns="" xmlns:a16="http://schemas.microsoft.com/office/drawing/2014/main" id="{F16295BE-6B3E-6844-8FEB-21AD72F1B0A0}"/>
              </a:ext>
            </a:extLst>
          </p:cNvPr>
          <p:cNvSpPr/>
          <p:nvPr/>
        </p:nvSpPr>
        <p:spPr>
          <a:xfrm>
            <a:off x="2718395" y="2839244"/>
            <a:ext cx="35444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Inovação em Comunicação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="" xmlns:a16="http://schemas.microsoft.com/office/drawing/2014/main" id="{1C058A00-2344-2A9A-2382-E5B4D9337D97}"/>
              </a:ext>
            </a:extLst>
          </p:cNvPr>
          <p:cNvSpPr/>
          <p:nvPr/>
        </p:nvSpPr>
        <p:spPr>
          <a:xfrm>
            <a:off x="1726382" y="3487316"/>
            <a:ext cx="597666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 experiência evidenciou a </a:t>
            </a: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importância de estratégias inovadoras</a:t>
            </a: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na comunicação em saúde pública.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="" xmlns:a16="http://schemas.microsoft.com/office/drawing/2014/main" id="{CC11BBCD-3AC9-1201-9A51-459044334452}"/>
              </a:ext>
            </a:extLst>
          </p:cNvPr>
          <p:cNvSpPr/>
          <p:nvPr/>
        </p:nvSpPr>
        <p:spPr>
          <a:xfrm>
            <a:off x="1726382" y="4855468"/>
            <a:ext cx="583264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Linguagem simples aliada a recursos visuais potencializa significativamente a assimilação e aplicabilidade prática das informações.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6" name="Shape 6">
            <a:extLst>
              <a:ext uri="{FF2B5EF4-FFF2-40B4-BE49-F238E27FC236}">
                <a16:creationId xmlns="" xmlns:a16="http://schemas.microsoft.com/office/drawing/2014/main" id="{364DC4CE-923C-330C-160F-8E7AD19C72E9}"/>
              </a:ext>
            </a:extLst>
          </p:cNvPr>
          <p:cNvSpPr/>
          <p:nvPr/>
        </p:nvSpPr>
        <p:spPr>
          <a:xfrm>
            <a:off x="10583366" y="2551212"/>
            <a:ext cx="5832088" cy="4536504"/>
          </a:xfrm>
          <a:prstGeom prst="roundRect">
            <a:avLst>
              <a:gd name="adj" fmla="val 3486"/>
            </a:avLst>
          </a:prstGeom>
          <a:solidFill>
            <a:schemeClr val="accent5">
              <a:lumMod val="20000"/>
              <a:lumOff val="80000"/>
            </a:schemeClr>
          </a:solidFill>
          <a:ln w="30480">
            <a:solidFill>
              <a:srgbClr val="002060"/>
            </a:solidFill>
            <a:prstDash val="solid"/>
          </a:ln>
        </p:spPr>
      </p:sp>
      <p:sp>
        <p:nvSpPr>
          <p:cNvPr id="17" name="Shape 7">
            <a:extLst>
              <a:ext uri="{FF2B5EF4-FFF2-40B4-BE49-F238E27FC236}">
                <a16:creationId xmlns="" xmlns:a16="http://schemas.microsoft.com/office/drawing/2014/main" id="{D0EE9526-8E18-A851-8A8D-057C6C65985A}"/>
              </a:ext>
            </a:extLst>
          </p:cNvPr>
          <p:cNvSpPr/>
          <p:nvPr/>
        </p:nvSpPr>
        <p:spPr>
          <a:xfrm>
            <a:off x="10439350" y="2623220"/>
            <a:ext cx="121920" cy="4407218"/>
          </a:xfrm>
          <a:prstGeom prst="roundRect">
            <a:avLst>
              <a:gd name="adj" fmla="val 78139"/>
            </a:avLst>
          </a:prstGeom>
          <a:solidFill>
            <a:srgbClr val="002060"/>
          </a:solidFill>
          <a:ln/>
        </p:spPr>
      </p:sp>
      <p:sp>
        <p:nvSpPr>
          <p:cNvPr id="18" name="Text 8">
            <a:extLst>
              <a:ext uri="{FF2B5EF4-FFF2-40B4-BE49-F238E27FC236}">
                <a16:creationId xmlns="" xmlns:a16="http://schemas.microsoft.com/office/drawing/2014/main" id="{A3A23181-C97A-DE7A-43C3-762A82F6FCDB}"/>
              </a:ext>
            </a:extLst>
          </p:cNvPr>
          <p:cNvSpPr/>
          <p:nvPr/>
        </p:nvSpPr>
        <p:spPr>
          <a:xfrm>
            <a:off x="11159430" y="2911252"/>
            <a:ext cx="481887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Desafio: Atualização Constante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="" xmlns:a16="http://schemas.microsoft.com/office/drawing/2014/main" id="{3E210D80-E8D1-0C33-27DC-8938DE143AB2}"/>
              </a:ext>
            </a:extLst>
          </p:cNvPr>
          <p:cNvSpPr/>
          <p:nvPr/>
        </p:nvSpPr>
        <p:spPr>
          <a:xfrm>
            <a:off x="10871398" y="4207396"/>
            <a:ext cx="525028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Garantir </a:t>
            </a: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 </a:t>
            </a:r>
            <a:r>
              <a:rPr lang="en-US" sz="2400" b="1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atualização semanal</a:t>
            </a: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e a adaptação do conteúdo às demandas emergentes dos municípios.</a:t>
            </a:r>
            <a:endParaRPr lang="en-US" sz="24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3847356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255068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4" name="Text 1">
            <a:extLst>
              <a:ext uri="{FF2B5EF4-FFF2-40B4-BE49-F238E27FC236}">
                <a16:creationId xmlns="" xmlns:a16="http://schemas.microsoft.com/office/drawing/2014/main" id="{C6D132AB-42EC-8228-AE31-51317E58D5E1}"/>
              </a:ext>
            </a:extLst>
          </p:cNvPr>
          <p:cNvSpPr/>
          <p:nvPr/>
        </p:nvSpPr>
        <p:spPr>
          <a:xfrm>
            <a:off x="1222326" y="2809727"/>
            <a:ext cx="3642479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800" b="1" dirty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Uma </a:t>
            </a:r>
            <a:r>
              <a:rPr lang="en-US" sz="2800" b="1" dirty="0" smtClean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alternativa </a:t>
            </a:r>
            <a:r>
              <a:rPr lang="en-US" sz="2800" b="1" dirty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e</a:t>
            </a:r>
            <a:r>
              <a:rPr lang="en-US" sz="2800" b="1" dirty="0" smtClean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ficaz</a:t>
            </a:r>
            <a:endParaRPr lang="en-US" sz="2800" b="1" dirty="0">
              <a:latin typeface="Montserrat" panose="00000500000000000000" pitchFamily="2" charset="0"/>
            </a:endParaRPr>
          </a:p>
        </p:txBody>
      </p:sp>
      <p:sp>
        <p:nvSpPr>
          <p:cNvPr id="12" name="Text 2">
            <a:extLst>
              <a:ext uri="{FF2B5EF4-FFF2-40B4-BE49-F238E27FC236}">
                <a16:creationId xmlns="" xmlns:a16="http://schemas.microsoft.com/office/drawing/2014/main" id="{D2A69815-5210-589D-6605-382D10016C25}"/>
              </a:ext>
            </a:extLst>
          </p:cNvPr>
          <p:cNvSpPr/>
          <p:nvPr/>
        </p:nvSpPr>
        <p:spPr>
          <a:xfrm>
            <a:off x="398140" y="3816623"/>
            <a:ext cx="115897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O painel interativo se consolidou como uma </a:t>
            </a:r>
            <a:r>
              <a:rPr lang="en-US" sz="2400" b="1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interessante alternativa de comunicação e informação em saúde</a:t>
            </a: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para profissionais que atuam no combate às arboviroses. 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="" xmlns:a16="http://schemas.microsoft.com/office/drawing/2014/main" id="{F0490D98-EC5E-A528-1842-D21D8AB30A5E}"/>
              </a:ext>
            </a:extLst>
          </p:cNvPr>
          <p:cNvSpPr/>
          <p:nvPr/>
        </p:nvSpPr>
        <p:spPr>
          <a:xfrm>
            <a:off x="330521" y="5381669"/>
            <a:ext cx="115897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O instrumento centraliza informações importantes e necessárias em um único ambiente digital de fácil acesso.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="" xmlns:a16="http://schemas.microsoft.com/office/drawing/2014/main" id="{BDBA9713-E1B8-DD34-3AD0-A6EA39E71B3C}"/>
              </a:ext>
            </a:extLst>
          </p:cNvPr>
          <p:cNvSpPr/>
          <p:nvPr/>
        </p:nvSpPr>
        <p:spPr>
          <a:xfrm>
            <a:off x="1213085" y="6616534"/>
            <a:ext cx="4012883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800" b="1" dirty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Profissionais </a:t>
            </a:r>
            <a:r>
              <a:rPr lang="en-US" sz="2800" b="1" dirty="0" smtClean="0">
                <a:solidFill>
                  <a:srgbClr val="2C3F42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atualizados</a:t>
            </a:r>
            <a:endParaRPr lang="en-US" sz="2800" b="1" dirty="0">
              <a:latin typeface="Montserrat" panose="00000500000000000000" pitchFamily="2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="" xmlns:a16="http://schemas.microsoft.com/office/drawing/2014/main" id="{FB337C9D-9AE7-5ABD-54E9-6D4248BC8A1A}"/>
              </a:ext>
            </a:extLst>
          </p:cNvPr>
          <p:cNvSpPr/>
          <p:nvPr/>
        </p:nvSpPr>
        <p:spPr>
          <a:xfrm>
            <a:off x="398140" y="7574280"/>
            <a:ext cx="115897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 ferramenta permite que os profissionais estejam sempre </a:t>
            </a: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tecnicamente atualizados</a:t>
            </a: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, contribuindo para ações mais efetivas no território.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="" xmlns:a16="http://schemas.microsoft.com/office/drawing/2014/main" id="{58BFB1E0-E786-821C-9368-2A400B1CF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00" t="5999"/>
          <a:stretch>
            <a:fillRect/>
          </a:stretch>
        </p:blipFill>
        <p:spPr>
          <a:xfrm>
            <a:off x="12241719" y="1342499"/>
            <a:ext cx="5773619" cy="81640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4449666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255068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1510358" y="3991372"/>
            <a:ext cx="100769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000" dirty="0" smtClean="0">
                <a:latin typeface="Montserrat"/>
                <a:cs typeface="Mongolian Baiti" pitchFamily="66" charset="0"/>
              </a:rPr>
              <a:t>Inovar é mais do que usar tecnologia é compartilhar ideias, construir juntos e transformar desafios em oportunidades.</a:t>
            </a:r>
          </a:p>
          <a:p>
            <a:endParaRPr lang="pt-BR" b="1" dirty="0" smtClean="0">
              <a:latin typeface="Mongolian Baiti" pitchFamily="66" charset="0"/>
              <a:cs typeface="Mongolian Baiti" pitchFamily="66" charset="0"/>
            </a:endParaRPr>
          </a:p>
        </p:txBody>
      </p:sp>
      <p:pic>
        <p:nvPicPr>
          <p:cNvPr id="3076" name="Picture 4" descr="Maos equipe Imagens – Download Grátis no Freepi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9630" y="1975148"/>
            <a:ext cx="3995223" cy="6003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6222008" y="4775182"/>
            <a:ext cx="6665614" cy="131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OBRIGAD@!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322861" y="6439644"/>
            <a:ext cx="9140825" cy="1674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Morgana Cavalcanti Galindo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X Regional de Saúde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morgana_g@hotmail.com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4583F9-39F0-D49E-268E-79231120AE7A}"/>
              </a:ext>
            </a:extLst>
          </p:cNvPr>
          <p:cNvSpPr txBox="1"/>
          <p:nvPr/>
        </p:nvSpPr>
        <p:spPr>
          <a:xfrm>
            <a:off x="6622926" y="1903140"/>
            <a:ext cx="1150269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72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-1" y="1320855"/>
            <a:ext cx="18286413" cy="8497200"/>
            <a:chOff x="0" y="-38100"/>
            <a:chExt cx="4846134" cy="22379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7" name="TextBox 6"/>
          <p:cNvSpPr txBox="1"/>
          <p:nvPr/>
        </p:nvSpPr>
        <p:spPr>
          <a:xfrm rot="10800000" flipV="1">
            <a:off x="451486" y="2773621"/>
            <a:ext cx="7344815" cy="47397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800" b="1" dirty="0">
                <a:latin typeface="Montserrat" panose="00000500000000000000" pitchFamily="2" charset="0"/>
              </a:rPr>
              <a:t>Quando foi lançado?</a:t>
            </a:r>
          </a:p>
          <a:p>
            <a:pPr algn="just"/>
            <a:endParaRPr lang="pt-BR" sz="2800" b="1" dirty="0">
              <a:latin typeface="Montserrat" panose="00000500000000000000" pitchFamily="2" charset="0"/>
            </a:endParaRPr>
          </a:p>
          <a:p>
            <a:pPr algn="just"/>
            <a:r>
              <a:rPr lang="pt-BR" sz="2800" dirty="0">
                <a:latin typeface="Montserrat" panose="00000500000000000000" pitchFamily="2" charset="0"/>
              </a:rPr>
              <a:t>O painel foi elaborado e disponibilizado em </a:t>
            </a:r>
            <a:r>
              <a:rPr lang="pt-BR" sz="2800" b="1" dirty="0">
                <a:latin typeface="Montserrat" panose="00000500000000000000" pitchFamily="2" charset="0"/>
              </a:rPr>
              <a:t>abril de 2025</a:t>
            </a:r>
            <a:r>
              <a:rPr lang="pt-BR" sz="2800" dirty="0">
                <a:latin typeface="Montserrat" panose="00000500000000000000" pitchFamily="2" charset="0"/>
              </a:rPr>
              <a:t>, marcando o início de uma nova era na gestão de informações sobre arboviroses.</a:t>
            </a:r>
          </a:p>
          <a:p>
            <a:pPr algn="just"/>
            <a:endParaRPr lang="pt-BR" sz="2800" dirty="0">
              <a:latin typeface="Montserrat" panose="00000500000000000000" pitchFamily="2" charset="0"/>
            </a:endParaRPr>
          </a:p>
          <a:p>
            <a:pPr algn="just"/>
            <a:r>
              <a:rPr lang="pt-BR" sz="2800" dirty="0">
                <a:latin typeface="Montserrat" panose="00000500000000000000" pitchFamily="2" charset="0"/>
              </a:rPr>
              <a:t>Desde então, o material é atualizado e divulgado semanalmente, garantindo informações sempre atualizadas para os profissionais de saúde.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=""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sp>
        <p:nvSpPr>
          <p:cNvPr id="25" name="TextBox 6">
            <a:extLst>
              <a:ext uri="{FF2B5EF4-FFF2-40B4-BE49-F238E27FC236}">
                <a16:creationId xmlns="" xmlns:a16="http://schemas.microsoft.com/office/drawing/2014/main" id="{2E4A23E6-AEBC-D94A-3A1D-B12A0EC1A18E}"/>
              </a:ext>
            </a:extLst>
          </p:cNvPr>
          <p:cNvSpPr txBox="1"/>
          <p:nvPr/>
        </p:nvSpPr>
        <p:spPr>
          <a:xfrm rot="10800000" flipV="1">
            <a:off x="9420429" y="2778130"/>
            <a:ext cx="7344815" cy="47397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800" b="1" dirty="0">
                <a:latin typeface="Montserrat" panose="00000500000000000000" pitchFamily="2" charset="0"/>
              </a:rPr>
              <a:t>Objeto da experiência</a:t>
            </a:r>
          </a:p>
          <a:p>
            <a:endParaRPr lang="pt-BR" sz="2800" b="1" dirty="0">
              <a:latin typeface="Montserrat" panose="00000500000000000000" pitchFamily="2" charset="0"/>
            </a:endParaRPr>
          </a:p>
          <a:p>
            <a:r>
              <a:rPr lang="pt-BR" sz="2800" dirty="0">
                <a:latin typeface="Montserrat" panose="00000500000000000000" pitchFamily="2" charset="0"/>
              </a:rPr>
              <a:t>Implantar um </a:t>
            </a:r>
            <a:r>
              <a:rPr lang="pt-BR" sz="2800" b="1" dirty="0">
                <a:latin typeface="Montserrat" panose="00000500000000000000" pitchFamily="2" charset="0"/>
              </a:rPr>
              <a:t>painel interativo digital</a:t>
            </a:r>
            <a:r>
              <a:rPr lang="pt-BR" sz="2800" dirty="0">
                <a:latin typeface="Montserrat" panose="00000500000000000000" pitchFamily="2" charset="0"/>
              </a:rPr>
              <a:t> como ferramenta estratégica de apoio às equipes municipais de vigilância epidemiológica.</a:t>
            </a:r>
          </a:p>
          <a:p>
            <a:endParaRPr lang="pt-BR" sz="2800" dirty="0">
              <a:latin typeface="Montserrat" panose="00000500000000000000" pitchFamily="2" charset="0"/>
            </a:endParaRPr>
          </a:p>
          <a:p>
            <a:r>
              <a:rPr lang="pt-BR" sz="2800" dirty="0">
                <a:latin typeface="Montserrat" panose="00000500000000000000" pitchFamily="2" charset="0"/>
              </a:rPr>
              <a:t>O instrumento centraliza dados, orientações técnicas e recursos educativos em um único ambiente acessível e intuitivo.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="" xmlns:a16="http://schemas.microsoft.com/office/drawing/2014/main" id="{B2357054-6F73-DDCE-ECC5-09C8E18BD2F6}"/>
              </a:ext>
            </a:extLst>
          </p:cNvPr>
          <p:cNvSpPr/>
          <p:nvPr/>
        </p:nvSpPr>
        <p:spPr>
          <a:xfrm>
            <a:off x="214214" y="2396948"/>
            <a:ext cx="8136904" cy="604867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="" xmlns:a16="http://schemas.microsoft.com/office/drawing/2014/main" id="{026CF1FC-5357-2574-52D4-56C0AB4C726B}"/>
              </a:ext>
            </a:extLst>
          </p:cNvPr>
          <p:cNvSpPr/>
          <p:nvPr/>
        </p:nvSpPr>
        <p:spPr>
          <a:xfrm>
            <a:off x="9071198" y="2396948"/>
            <a:ext cx="7802059" cy="604867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9400" y="4549656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8049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92759" y="1161082"/>
            <a:ext cx="18286413" cy="8497200"/>
            <a:chOff x="0" y="-38100"/>
            <a:chExt cx="4846134" cy="22379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40" name="Shape 1">
            <a:extLst>
              <a:ext uri="{FF2B5EF4-FFF2-40B4-BE49-F238E27FC236}">
                <a16:creationId xmlns="" xmlns:a16="http://schemas.microsoft.com/office/drawing/2014/main" id="{813845FC-ACC3-26FB-EB92-2F4D2321C4DD}"/>
              </a:ext>
            </a:extLst>
          </p:cNvPr>
          <p:cNvSpPr/>
          <p:nvPr/>
        </p:nvSpPr>
        <p:spPr>
          <a:xfrm>
            <a:off x="2427645" y="3387368"/>
            <a:ext cx="4196358" cy="3129201"/>
          </a:xfrm>
          <a:prstGeom prst="roundRect">
            <a:avLst>
              <a:gd name="adj" fmla="val 467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2" charset="0"/>
            </a:endParaRPr>
          </a:p>
        </p:txBody>
      </p:sp>
      <p:sp>
        <p:nvSpPr>
          <p:cNvPr id="41" name="Shape 2">
            <a:extLst>
              <a:ext uri="{FF2B5EF4-FFF2-40B4-BE49-F238E27FC236}">
                <a16:creationId xmlns="" xmlns:a16="http://schemas.microsoft.com/office/drawing/2014/main" id="{8F9545FF-CC0A-CD96-BDC5-5D7A9D2B5740}"/>
              </a:ext>
            </a:extLst>
          </p:cNvPr>
          <p:cNvSpPr/>
          <p:nvPr/>
        </p:nvSpPr>
        <p:spPr>
          <a:xfrm>
            <a:off x="2374454" y="3380199"/>
            <a:ext cx="4196358" cy="121920"/>
          </a:xfrm>
          <a:prstGeom prst="roundRect">
            <a:avLst>
              <a:gd name="adj" fmla="val 78139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42" name="Shape 3">
            <a:extLst>
              <a:ext uri="{FF2B5EF4-FFF2-40B4-BE49-F238E27FC236}">
                <a16:creationId xmlns="" xmlns:a16="http://schemas.microsoft.com/office/drawing/2014/main" id="{1B5FD1CB-AD0F-279B-593D-B747269D8925}"/>
              </a:ext>
            </a:extLst>
          </p:cNvPr>
          <p:cNvSpPr/>
          <p:nvPr/>
        </p:nvSpPr>
        <p:spPr>
          <a:xfrm>
            <a:off x="4132352" y="3070517"/>
            <a:ext cx="680442" cy="680442"/>
          </a:xfrm>
          <a:prstGeom prst="roundRect">
            <a:avLst>
              <a:gd name="adj" fmla="val 134383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43" name="Image 0" descr="preencoded.png">
            <a:extLst>
              <a:ext uri="{FF2B5EF4-FFF2-40B4-BE49-F238E27FC236}">
                <a16:creationId xmlns="" xmlns:a16="http://schemas.microsoft.com/office/drawing/2014/main" id="{1C2DF9AA-D41D-2397-8876-320BF03BFA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6425" y="3274591"/>
            <a:ext cx="272177" cy="272177"/>
          </a:xfrm>
          <a:prstGeom prst="rect">
            <a:avLst/>
          </a:prstGeom>
        </p:spPr>
      </p:pic>
      <p:sp>
        <p:nvSpPr>
          <p:cNvPr id="44" name="Text 4">
            <a:extLst>
              <a:ext uri="{FF2B5EF4-FFF2-40B4-BE49-F238E27FC236}">
                <a16:creationId xmlns="" xmlns:a16="http://schemas.microsoft.com/office/drawing/2014/main" id="{D4254B2C-FEC6-54EB-76E7-4F785E2DEC7C}"/>
              </a:ext>
            </a:extLst>
          </p:cNvPr>
          <p:cNvSpPr/>
          <p:nvPr/>
        </p:nvSpPr>
        <p:spPr>
          <a:xfrm>
            <a:off x="3126705" y="3937892"/>
            <a:ext cx="29383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800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Fortalecer a Vigilância</a:t>
            </a:r>
            <a:endParaRPr lang="en-US" sz="2800" dirty="0">
              <a:latin typeface="Montserrat" panose="00000500000000000000" pitchFamily="2" charset="0"/>
            </a:endParaRPr>
          </a:p>
        </p:txBody>
      </p:sp>
      <p:sp>
        <p:nvSpPr>
          <p:cNvPr id="45" name="Text 5">
            <a:extLst>
              <a:ext uri="{FF2B5EF4-FFF2-40B4-BE49-F238E27FC236}">
                <a16:creationId xmlns="" xmlns:a16="http://schemas.microsoft.com/office/drawing/2014/main" id="{DC89ED8E-6864-3D00-88BC-7FB2F8D76732}"/>
              </a:ext>
            </a:extLst>
          </p:cNvPr>
          <p:cNvSpPr/>
          <p:nvPr/>
        </p:nvSpPr>
        <p:spPr>
          <a:xfrm>
            <a:off x="2754992" y="4428310"/>
            <a:ext cx="36817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Aprimorar as ações de monitoramento e controle das arboviroses através de informações organizadas e acessíveis.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46" name="Shape 6">
            <a:extLst>
              <a:ext uri="{FF2B5EF4-FFF2-40B4-BE49-F238E27FC236}">
                <a16:creationId xmlns="" xmlns:a16="http://schemas.microsoft.com/office/drawing/2014/main" id="{095FAB7B-2290-362A-A90D-1483CDD1C9AE}"/>
              </a:ext>
            </a:extLst>
          </p:cNvPr>
          <p:cNvSpPr/>
          <p:nvPr/>
        </p:nvSpPr>
        <p:spPr>
          <a:xfrm>
            <a:off x="6797626" y="3410679"/>
            <a:ext cx="4196358" cy="3129201"/>
          </a:xfrm>
          <a:prstGeom prst="roundRect">
            <a:avLst>
              <a:gd name="adj" fmla="val 467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47" name="Shape 7">
            <a:extLst>
              <a:ext uri="{FF2B5EF4-FFF2-40B4-BE49-F238E27FC236}">
                <a16:creationId xmlns="" xmlns:a16="http://schemas.microsoft.com/office/drawing/2014/main" id="{67B3381B-5F46-5F78-BE1B-1B6A26FB6023}"/>
              </a:ext>
            </a:extLst>
          </p:cNvPr>
          <p:cNvSpPr/>
          <p:nvPr/>
        </p:nvSpPr>
        <p:spPr>
          <a:xfrm>
            <a:off x="6797626" y="3380199"/>
            <a:ext cx="4196358" cy="121920"/>
          </a:xfrm>
          <a:prstGeom prst="roundRect">
            <a:avLst>
              <a:gd name="adj" fmla="val 78139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48" name="Shape 8">
            <a:extLst>
              <a:ext uri="{FF2B5EF4-FFF2-40B4-BE49-F238E27FC236}">
                <a16:creationId xmlns="" xmlns:a16="http://schemas.microsoft.com/office/drawing/2014/main" id="{626F115D-ADC8-3E44-A670-B3F74EFDE28E}"/>
              </a:ext>
            </a:extLst>
          </p:cNvPr>
          <p:cNvSpPr/>
          <p:nvPr/>
        </p:nvSpPr>
        <p:spPr>
          <a:xfrm>
            <a:off x="8555524" y="3070517"/>
            <a:ext cx="680442" cy="680442"/>
          </a:xfrm>
          <a:prstGeom prst="roundRect">
            <a:avLst>
              <a:gd name="adj" fmla="val 134383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49" name="Image 1" descr="preencoded.png">
            <a:extLst>
              <a:ext uri="{FF2B5EF4-FFF2-40B4-BE49-F238E27FC236}">
                <a16:creationId xmlns="" xmlns:a16="http://schemas.microsoft.com/office/drawing/2014/main" id="{07F57632-BBF6-CE83-FF48-6D16278EDC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59597" y="3274591"/>
            <a:ext cx="272177" cy="2721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50" name="Text 9">
            <a:extLst>
              <a:ext uri="{FF2B5EF4-FFF2-40B4-BE49-F238E27FC236}">
                <a16:creationId xmlns="" xmlns:a16="http://schemas.microsoft.com/office/drawing/2014/main" id="{A8B7CAAC-90F1-7848-11BB-A110B21757CF}"/>
              </a:ext>
            </a:extLst>
          </p:cNvPr>
          <p:cNvSpPr/>
          <p:nvPr/>
        </p:nvSpPr>
        <p:spPr>
          <a:xfrm>
            <a:off x="7415693" y="3977655"/>
            <a:ext cx="32067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800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Padronizar Informações</a:t>
            </a:r>
            <a:endParaRPr lang="en-US" sz="2800" dirty="0">
              <a:latin typeface="Montserrat" panose="00000500000000000000" pitchFamily="2" charset="0"/>
            </a:endParaRPr>
          </a:p>
        </p:txBody>
      </p:sp>
      <p:sp>
        <p:nvSpPr>
          <p:cNvPr id="51" name="Text 10">
            <a:extLst>
              <a:ext uri="{FF2B5EF4-FFF2-40B4-BE49-F238E27FC236}">
                <a16:creationId xmlns="" xmlns:a16="http://schemas.microsoft.com/office/drawing/2014/main" id="{703CABAD-4473-FE1D-FF88-00D79459EDB1}"/>
              </a:ext>
            </a:extLst>
          </p:cNvPr>
          <p:cNvSpPr/>
          <p:nvPr/>
        </p:nvSpPr>
        <p:spPr>
          <a:xfrm>
            <a:off x="7178164" y="4468073"/>
            <a:ext cx="36817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Ampliar o acesso rápido e padronizado às informações técnicas para todas as equipes municipais.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2" name="Shape 11">
            <a:extLst>
              <a:ext uri="{FF2B5EF4-FFF2-40B4-BE49-F238E27FC236}">
                <a16:creationId xmlns="" xmlns:a16="http://schemas.microsoft.com/office/drawing/2014/main" id="{50245089-F38D-5684-A4DA-90F38B81CA2F}"/>
              </a:ext>
            </a:extLst>
          </p:cNvPr>
          <p:cNvSpPr/>
          <p:nvPr/>
        </p:nvSpPr>
        <p:spPr>
          <a:xfrm>
            <a:off x="11220797" y="3410679"/>
            <a:ext cx="4196358" cy="3129201"/>
          </a:xfrm>
          <a:prstGeom prst="roundRect">
            <a:avLst>
              <a:gd name="adj" fmla="val 467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2" charset="0"/>
            </a:endParaRPr>
          </a:p>
        </p:txBody>
      </p:sp>
      <p:sp>
        <p:nvSpPr>
          <p:cNvPr id="53" name="Shape 12">
            <a:extLst>
              <a:ext uri="{FF2B5EF4-FFF2-40B4-BE49-F238E27FC236}">
                <a16:creationId xmlns="" xmlns:a16="http://schemas.microsoft.com/office/drawing/2014/main" id="{8EEECB99-FA9B-C4D6-F660-37557260AC9B}"/>
              </a:ext>
            </a:extLst>
          </p:cNvPr>
          <p:cNvSpPr/>
          <p:nvPr/>
        </p:nvSpPr>
        <p:spPr>
          <a:xfrm>
            <a:off x="11220797" y="3380199"/>
            <a:ext cx="4196358" cy="121920"/>
          </a:xfrm>
          <a:prstGeom prst="roundRect">
            <a:avLst>
              <a:gd name="adj" fmla="val 78139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4" name="Shape 13">
            <a:extLst>
              <a:ext uri="{FF2B5EF4-FFF2-40B4-BE49-F238E27FC236}">
                <a16:creationId xmlns="" xmlns:a16="http://schemas.microsoft.com/office/drawing/2014/main" id="{A672CEA6-D40F-52EE-9A25-36E741930046}"/>
              </a:ext>
            </a:extLst>
          </p:cNvPr>
          <p:cNvSpPr/>
          <p:nvPr/>
        </p:nvSpPr>
        <p:spPr>
          <a:xfrm>
            <a:off x="12978696" y="3070517"/>
            <a:ext cx="680442" cy="680442"/>
          </a:xfrm>
          <a:prstGeom prst="roundRect">
            <a:avLst>
              <a:gd name="adj" fmla="val 134383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55" name="Image 2" descr="preencoded.png">
            <a:extLst>
              <a:ext uri="{FF2B5EF4-FFF2-40B4-BE49-F238E27FC236}">
                <a16:creationId xmlns="" xmlns:a16="http://schemas.microsoft.com/office/drawing/2014/main" id="{232031B8-B23E-BA23-DF10-F08C647DA5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182769" y="3274591"/>
            <a:ext cx="272177" cy="2721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56" name="Text 14">
            <a:extLst>
              <a:ext uri="{FF2B5EF4-FFF2-40B4-BE49-F238E27FC236}">
                <a16:creationId xmlns="" xmlns:a16="http://schemas.microsoft.com/office/drawing/2014/main" id="{DFC1C2B8-AAB6-8292-A0E3-7B5483F0D7B2}"/>
              </a:ext>
            </a:extLst>
          </p:cNvPr>
          <p:cNvSpPr/>
          <p:nvPr/>
        </p:nvSpPr>
        <p:spPr>
          <a:xfrm>
            <a:off x="12024603" y="39776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800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Apoiar Decisões</a:t>
            </a:r>
            <a:endParaRPr lang="en-US" sz="2800" dirty="0">
              <a:latin typeface="Montserrat" panose="00000500000000000000" pitchFamily="2" charset="0"/>
            </a:endParaRPr>
          </a:p>
        </p:txBody>
      </p:sp>
      <p:sp>
        <p:nvSpPr>
          <p:cNvPr id="57" name="Text 15">
            <a:extLst>
              <a:ext uri="{FF2B5EF4-FFF2-40B4-BE49-F238E27FC236}">
                <a16:creationId xmlns="" xmlns:a16="http://schemas.microsoft.com/office/drawing/2014/main" id="{BFB3DA04-3C08-DBA7-ED70-0C5FA3637BAC}"/>
              </a:ext>
            </a:extLst>
          </p:cNvPr>
          <p:cNvSpPr/>
          <p:nvPr/>
        </p:nvSpPr>
        <p:spPr>
          <a:xfrm>
            <a:off x="11601335" y="4428310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Subsidiar a tomada de decisão das equipes com dados atualizados e confiáveis em tempo hábil.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8" name="Shape 16">
            <a:extLst>
              <a:ext uri="{FF2B5EF4-FFF2-40B4-BE49-F238E27FC236}">
                <a16:creationId xmlns="" xmlns:a16="http://schemas.microsoft.com/office/drawing/2014/main" id="{F33A5859-CD23-AFBE-BAA2-82FA15BE53A8}"/>
              </a:ext>
            </a:extLst>
          </p:cNvPr>
          <p:cNvSpPr/>
          <p:nvPr/>
        </p:nvSpPr>
        <p:spPr>
          <a:xfrm>
            <a:off x="2374454" y="7106855"/>
            <a:ext cx="13042702" cy="1677591"/>
          </a:xfrm>
          <a:prstGeom prst="roundRect">
            <a:avLst>
              <a:gd name="adj" fmla="val 8721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9" name="Shape 17">
            <a:extLst>
              <a:ext uri="{FF2B5EF4-FFF2-40B4-BE49-F238E27FC236}">
                <a16:creationId xmlns="" xmlns:a16="http://schemas.microsoft.com/office/drawing/2014/main" id="{6E08BF5C-EF04-50B7-6DD4-FDAC1E269AA2}"/>
              </a:ext>
            </a:extLst>
          </p:cNvPr>
          <p:cNvSpPr/>
          <p:nvPr/>
        </p:nvSpPr>
        <p:spPr>
          <a:xfrm>
            <a:off x="2374454" y="7076375"/>
            <a:ext cx="13042702" cy="121920"/>
          </a:xfrm>
          <a:prstGeom prst="roundRect">
            <a:avLst>
              <a:gd name="adj" fmla="val 78139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60" name="Shape 18">
            <a:extLst>
              <a:ext uri="{FF2B5EF4-FFF2-40B4-BE49-F238E27FC236}">
                <a16:creationId xmlns="" xmlns:a16="http://schemas.microsoft.com/office/drawing/2014/main" id="{2E695E0B-D0A6-15B8-D3E7-90C22FB67EF2}"/>
              </a:ext>
            </a:extLst>
          </p:cNvPr>
          <p:cNvSpPr/>
          <p:nvPr/>
        </p:nvSpPr>
        <p:spPr>
          <a:xfrm>
            <a:off x="8555524" y="6766694"/>
            <a:ext cx="680442" cy="680442"/>
          </a:xfrm>
          <a:prstGeom prst="roundRect">
            <a:avLst>
              <a:gd name="adj" fmla="val 134383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1" name="Image 3" descr="preencoded.png">
            <a:extLst>
              <a:ext uri="{FF2B5EF4-FFF2-40B4-BE49-F238E27FC236}">
                <a16:creationId xmlns="" xmlns:a16="http://schemas.microsoft.com/office/drawing/2014/main" id="{08A9BACC-81C3-1623-C6AB-BF1231C3FB5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59597" y="6970767"/>
            <a:ext cx="272177" cy="272177"/>
          </a:xfrm>
          <a:prstGeom prst="rect">
            <a:avLst/>
          </a:prstGeom>
        </p:spPr>
      </p:pic>
      <p:sp>
        <p:nvSpPr>
          <p:cNvPr id="62" name="Text 19">
            <a:extLst>
              <a:ext uri="{FF2B5EF4-FFF2-40B4-BE49-F238E27FC236}">
                <a16:creationId xmlns="" xmlns:a16="http://schemas.microsoft.com/office/drawing/2014/main" id="{53290A1C-730C-FDC5-F484-8D9A8290E7D8}"/>
              </a:ext>
            </a:extLst>
          </p:cNvPr>
          <p:cNvSpPr/>
          <p:nvPr/>
        </p:nvSpPr>
        <p:spPr>
          <a:xfrm>
            <a:off x="7300069" y="7673831"/>
            <a:ext cx="31913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800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Qualificar Comunicação</a:t>
            </a:r>
            <a:endParaRPr lang="en-US" sz="2800" dirty="0">
              <a:latin typeface="Montserrat" panose="00000500000000000000" pitchFamily="2" charset="0"/>
            </a:endParaRPr>
          </a:p>
        </p:txBody>
      </p:sp>
      <p:sp>
        <p:nvSpPr>
          <p:cNvPr id="63" name="Text 20">
            <a:extLst>
              <a:ext uri="{FF2B5EF4-FFF2-40B4-BE49-F238E27FC236}">
                <a16:creationId xmlns="" xmlns:a16="http://schemas.microsoft.com/office/drawing/2014/main" id="{56CA53CA-7898-9A42-8745-EA85AF6D9D76}"/>
              </a:ext>
            </a:extLst>
          </p:cNvPr>
          <p:cNvSpPr/>
          <p:nvPr/>
        </p:nvSpPr>
        <p:spPr>
          <a:xfrm>
            <a:off x="2631748" y="8164249"/>
            <a:ext cx="1252811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20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Melhorar a comunicação em saúde através de linguagem clara e recursos visuais eficientes.</a:t>
            </a:r>
            <a:endParaRPr lang="en-US" sz="20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696200" y="3919364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79976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=""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44" name="Shape 1">
            <a:extLst>
              <a:ext uri="{FF2B5EF4-FFF2-40B4-BE49-F238E27FC236}">
                <a16:creationId xmlns="" xmlns:a16="http://schemas.microsoft.com/office/drawing/2014/main" id="{244B9C9D-C267-6012-D108-AACF634DE43A}"/>
              </a:ext>
            </a:extLst>
          </p:cNvPr>
          <p:cNvSpPr/>
          <p:nvPr/>
        </p:nvSpPr>
        <p:spPr>
          <a:xfrm>
            <a:off x="0" y="2672591"/>
            <a:ext cx="10656303" cy="1108472"/>
          </a:xfrm>
          <a:prstGeom prst="roundRect">
            <a:avLst>
              <a:gd name="adj" fmla="val 6990"/>
            </a:avLst>
          </a:prstGeom>
          <a:solidFill>
            <a:schemeClr val="accent5">
              <a:lumMod val="20000"/>
              <a:lumOff val="80000"/>
            </a:schemeClr>
          </a:solidFill>
          <a:ln w="2286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5" name="Shape 2">
            <a:extLst>
              <a:ext uri="{FF2B5EF4-FFF2-40B4-BE49-F238E27FC236}">
                <a16:creationId xmlns="" xmlns:a16="http://schemas.microsoft.com/office/drawing/2014/main" id="{D7F0CF0C-BB2A-25EA-FDB2-D48A8ECE98C7}"/>
              </a:ext>
            </a:extLst>
          </p:cNvPr>
          <p:cNvSpPr/>
          <p:nvPr/>
        </p:nvSpPr>
        <p:spPr>
          <a:xfrm>
            <a:off x="22860" y="2695451"/>
            <a:ext cx="737830" cy="1062752"/>
          </a:xfrm>
          <a:prstGeom prst="roundRect">
            <a:avLst>
              <a:gd name="adj" fmla="val 6783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46" name="Text 3">
            <a:extLst>
              <a:ext uri="{FF2B5EF4-FFF2-40B4-BE49-F238E27FC236}">
                <a16:creationId xmlns="" xmlns:a16="http://schemas.microsoft.com/office/drawing/2014/main" id="{2CEA14E8-81B0-32D4-23FD-C5905494916B}"/>
              </a:ext>
            </a:extLst>
          </p:cNvPr>
          <p:cNvSpPr/>
          <p:nvPr/>
        </p:nvSpPr>
        <p:spPr>
          <a:xfrm>
            <a:off x="249555" y="3053830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7" name="Text 4">
            <a:extLst>
              <a:ext uri="{FF2B5EF4-FFF2-40B4-BE49-F238E27FC236}">
                <a16:creationId xmlns="" xmlns:a16="http://schemas.microsoft.com/office/drawing/2014/main" id="{F3703B62-FB92-6D81-DF8C-973F2E44519C}"/>
              </a:ext>
            </a:extLst>
          </p:cNvPr>
          <p:cNvSpPr/>
          <p:nvPr/>
        </p:nvSpPr>
        <p:spPr>
          <a:xfrm>
            <a:off x="945118" y="2879879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Cards Organizados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48" name="Text 5">
            <a:extLst>
              <a:ext uri="{FF2B5EF4-FFF2-40B4-BE49-F238E27FC236}">
                <a16:creationId xmlns="" xmlns:a16="http://schemas.microsoft.com/office/drawing/2014/main" id="{81128CED-1905-0701-556E-02F197AEE9B5}"/>
              </a:ext>
            </a:extLst>
          </p:cNvPr>
          <p:cNvSpPr/>
          <p:nvPr/>
        </p:nvSpPr>
        <p:spPr>
          <a:xfrm>
            <a:off x="862286" y="3271292"/>
            <a:ext cx="9563515" cy="568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Contendo diferentes </a:t>
            </a: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categorias de informações</a:t>
            </a: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, facilitando </a:t>
            </a: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 navegação e consulta rápida.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49" name="Shape 6">
            <a:extLst>
              <a:ext uri="{FF2B5EF4-FFF2-40B4-BE49-F238E27FC236}">
                <a16:creationId xmlns="" xmlns:a16="http://schemas.microsoft.com/office/drawing/2014/main" id="{A9ADBEE8-3406-72CB-F8C7-99E61A3FCAE5}"/>
              </a:ext>
            </a:extLst>
          </p:cNvPr>
          <p:cNvSpPr/>
          <p:nvPr/>
        </p:nvSpPr>
        <p:spPr>
          <a:xfrm>
            <a:off x="0" y="3965491"/>
            <a:ext cx="10656303" cy="1108472"/>
          </a:xfrm>
          <a:prstGeom prst="roundRect">
            <a:avLst>
              <a:gd name="adj" fmla="val 6990"/>
            </a:avLst>
          </a:prstGeom>
          <a:solidFill>
            <a:schemeClr val="accent5">
              <a:lumMod val="20000"/>
              <a:lumOff val="80000"/>
            </a:schemeClr>
          </a:solidFill>
          <a:ln w="2286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0" name="Shape 7">
            <a:extLst>
              <a:ext uri="{FF2B5EF4-FFF2-40B4-BE49-F238E27FC236}">
                <a16:creationId xmlns="" xmlns:a16="http://schemas.microsoft.com/office/drawing/2014/main" id="{2D6900F3-166C-F7B4-50D8-C0E7075D8705}"/>
              </a:ext>
            </a:extLst>
          </p:cNvPr>
          <p:cNvSpPr/>
          <p:nvPr/>
        </p:nvSpPr>
        <p:spPr>
          <a:xfrm>
            <a:off x="22860" y="3988351"/>
            <a:ext cx="737830" cy="1062752"/>
          </a:xfrm>
          <a:prstGeom prst="roundRect">
            <a:avLst>
              <a:gd name="adj" fmla="val 6783"/>
            </a:avLst>
          </a:prstGeom>
          <a:solidFill>
            <a:srgbClr val="002060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pt-BR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51" name="Text 8">
            <a:extLst>
              <a:ext uri="{FF2B5EF4-FFF2-40B4-BE49-F238E27FC236}">
                <a16:creationId xmlns="" xmlns:a16="http://schemas.microsoft.com/office/drawing/2014/main" id="{0BC4F629-3E10-869E-6AB3-DF79EC506240}"/>
              </a:ext>
            </a:extLst>
          </p:cNvPr>
          <p:cNvSpPr/>
          <p:nvPr/>
        </p:nvSpPr>
        <p:spPr>
          <a:xfrm>
            <a:off x="249555" y="4346729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2" name="Text 9">
            <a:extLst>
              <a:ext uri="{FF2B5EF4-FFF2-40B4-BE49-F238E27FC236}">
                <a16:creationId xmlns="" xmlns:a16="http://schemas.microsoft.com/office/drawing/2014/main" id="{8485A721-2C41-DA16-0B7B-2F9441188CEF}"/>
              </a:ext>
            </a:extLst>
          </p:cNvPr>
          <p:cNvSpPr/>
          <p:nvPr/>
        </p:nvSpPr>
        <p:spPr>
          <a:xfrm>
            <a:off x="945118" y="4172779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Orientações Técnicas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53" name="Text 10">
            <a:extLst>
              <a:ext uri="{FF2B5EF4-FFF2-40B4-BE49-F238E27FC236}">
                <a16:creationId xmlns="" xmlns:a16="http://schemas.microsoft.com/office/drawing/2014/main" id="{F3101653-4D53-C355-383B-F5A322F912F5}"/>
              </a:ext>
            </a:extLst>
          </p:cNvPr>
          <p:cNvSpPr/>
          <p:nvPr/>
        </p:nvSpPr>
        <p:spPr>
          <a:xfrm>
            <a:off x="862286" y="4639444"/>
            <a:ext cx="12186880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Ícones </a:t>
            </a: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com Notas técnicas, Planos de </a:t>
            </a: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Contingência.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54" name="Shape 11">
            <a:extLst>
              <a:ext uri="{FF2B5EF4-FFF2-40B4-BE49-F238E27FC236}">
                <a16:creationId xmlns="" xmlns:a16="http://schemas.microsoft.com/office/drawing/2014/main" id="{309A514A-00C9-9F20-4822-F1C683EB26F0}"/>
              </a:ext>
            </a:extLst>
          </p:cNvPr>
          <p:cNvSpPr/>
          <p:nvPr/>
        </p:nvSpPr>
        <p:spPr>
          <a:xfrm>
            <a:off x="0" y="5258391"/>
            <a:ext cx="10656303" cy="1108472"/>
          </a:xfrm>
          <a:prstGeom prst="roundRect">
            <a:avLst>
              <a:gd name="adj" fmla="val 6990"/>
            </a:avLst>
          </a:prstGeom>
          <a:solidFill>
            <a:schemeClr val="accent5">
              <a:lumMod val="20000"/>
              <a:lumOff val="80000"/>
            </a:schemeClr>
          </a:solidFill>
          <a:ln w="2286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5" name="Shape 12">
            <a:extLst>
              <a:ext uri="{FF2B5EF4-FFF2-40B4-BE49-F238E27FC236}">
                <a16:creationId xmlns="" xmlns:a16="http://schemas.microsoft.com/office/drawing/2014/main" id="{1BF7B35B-9364-3423-CCA8-1EF45AA33C6C}"/>
              </a:ext>
            </a:extLst>
          </p:cNvPr>
          <p:cNvSpPr/>
          <p:nvPr/>
        </p:nvSpPr>
        <p:spPr>
          <a:xfrm>
            <a:off x="22860" y="5281251"/>
            <a:ext cx="737830" cy="1062752"/>
          </a:xfrm>
          <a:prstGeom prst="roundRect">
            <a:avLst>
              <a:gd name="adj" fmla="val 6783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6" name="Text 13">
            <a:extLst>
              <a:ext uri="{FF2B5EF4-FFF2-40B4-BE49-F238E27FC236}">
                <a16:creationId xmlns="" xmlns:a16="http://schemas.microsoft.com/office/drawing/2014/main" id="{8D71090E-1ECA-4948-AAA1-816CAFEA8ECF}"/>
              </a:ext>
            </a:extLst>
          </p:cNvPr>
          <p:cNvSpPr/>
          <p:nvPr/>
        </p:nvSpPr>
        <p:spPr>
          <a:xfrm>
            <a:off x="249555" y="5639629"/>
            <a:ext cx="276701" cy="345877"/>
          </a:xfrm>
          <a:prstGeom prst="rect">
            <a:avLst/>
          </a:prstGeom>
          <a:solidFill>
            <a:srgbClr val="002060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7" name="Text 14">
            <a:extLst>
              <a:ext uri="{FF2B5EF4-FFF2-40B4-BE49-F238E27FC236}">
                <a16:creationId xmlns="" xmlns:a16="http://schemas.microsoft.com/office/drawing/2014/main" id="{E249EBD7-BF16-CFB2-10D7-CFFD5137571F}"/>
              </a:ext>
            </a:extLst>
          </p:cNvPr>
          <p:cNvSpPr/>
          <p:nvPr/>
        </p:nvSpPr>
        <p:spPr>
          <a:xfrm>
            <a:off x="945118" y="5465679"/>
            <a:ext cx="2722840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Boletins Epidemiológicos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58" name="Text 15">
            <a:extLst>
              <a:ext uri="{FF2B5EF4-FFF2-40B4-BE49-F238E27FC236}">
                <a16:creationId xmlns="" xmlns:a16="http://schemas.microsoft.com/office/drawing/2014/main" id="{79745F82-4C86-F4F3-A474-57A39CB3008B}"/>
              </a:ext>
            </a:extLst>
          </p:cNvPr>
          <p:cNvSpPr/>
          <p:nvPr/>
        </p:nvSpPr>
        <p:spPr>
          <a:xfrm>
            <a:off x="945118" y="5791572"/>
            <a:ext cx="12186880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Dados epidemiológicos </a:t>
            </a: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semanais.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59" name="Shape 16">
            <a:extLst>
              <a:ext uri="{FF2B5EF4-FFF2-40B4-BE49-F238E27FC236}">
                <a16:creationId xmlns="" xmlns:a16="http://schemas.microsoft.com/office/drawing/2014/main" id="{75FBCE5C-3A3F-2993-4C32-F356E1B3389C}"/>
              </a:ext>
            </a:extLst>
          </p:cNvPr>
          <p:cNvSpPr/>
          <p:nvPr/>
        </p:nvSpPr>
        <p:spPr>
          <a:xfrm>
            <a:off x="0" y="6551291"/>
            <a:ext cx="10656303" cy="1108472"/>
          </a:xfrm>
          <a:prstGeom prst="roundRect">
            <a:avLst>
              <a:gd name="adj" fmla="val 6990"/>
            </a:avLst>
          </a:prstGeom>
          <a:solidFill>
            <a:schemeClr val="accent5">
              <a:lumMod val="20000"/>
              <a:lumOff val="80000"/>
            </a:schemeClr>
          </a:solidFill>
          <a:ln w="2286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0" name="Shape 17">
            <a:extLst>
              <a:ext uri="{FF2B5EF4-FFF2-40B4-BE49-F238E27FC236}">
                <a16:creationId xmlns="" xmlns:a16="http://schemas.microsoft.com/office/drawing/2014/main" id="{C15C9011-CAAD-1FB0-3DFF-CB5F92DA946D}"/>
              </a:ext>
            </a:extLst>
          </p:cNvPr>
          <p:cNvSpPr/>
          <p:nvPr/>
        </p:nvSpPr>
        <p:spPr>
          <a:xfrm>
            <a:off x="22860" y="6574150"/>
            <a:ext cx="737830" cy="1062752"/>
          </a:xfrm>
          <a:prstGeom prst="roundRect">
            <a:avLst>
              <a:gd name="adj" fmla="val 6783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61" name="Text 18">
            <a:extLst>
              <a:ext uri="{FF2B5EF4-FFF2-40B4-BE49-F238E27FC236}">
                <a16:creationId xmlns="" xmlns:a16="http://schemas.microsoft.com/office/drawing/2014/main" id="{1E220216-767B-F10A-402D-1F84202261EF}"/>
              </a:ext>
            </a:extLst>
          </p:cNvPr>
          <p:cNvSpPr/>
          <p:nvPr/>
        </p:nvSpPr>
        <p:spPr>
          <a:xfrm>
            <a:off x="249555" y="6932529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2" name="Text 19">
            <a:extLst>
              <a:ext uri="{FF2B5EF4-FFF2-40B4-BE49-F238E27FC236}">
                <a16:creationId xmlns="" xmlns:a16="http://schemas.microsoft.com/office/drawing/2014/main" id="{A5FFE4A7-3155-3BD3-41F5-E6027E3F67D3}"/>
              </a:ext>
            </a:extLst>
          </p:cNvPr>
          <p:cNvSpPr/>
          <p:nvPr/>
        </p:nvSpPr>
        <p:spPr>
          <a:xfrm>
            <a:off x="945118" y="6758578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Registro de Ações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63" name="Text 20">
            <a:extLst>
              <a:ext uri="{FF2B5EF4-FFF2-40B4-BE49-F238E27FC236}">
                <a16:creationId xmlns="" xmlns:a16="http://schemas.microsoft.com/office/drawing/2014/main" id="{A3D7B7C8-A22D-7808-CEF6-C5A3FDEFF0AD}"/>
              </a:ext>
            </a:extLst>
          </p:cNvPr>
          <p:cNvSpPr/>
          <p:nvPr/>
        </p:nvSpPr>
        <p:spPr>
          <a:xfrm>
            <a:off x="945118" y="7080711"/>
            <a:ext cx="12186880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Documentação das ações municipais implementadas no combate </a:t>
            </a:r>
            <a:r>
              <a:rPr lang="en-US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as </a:t>
            </a: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arboviruses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em cada localidade.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072" name="Shape 21">
            <a:extLst>
              <a:ext uri="{FF2B5EF4-FFF2-40B4-BE49-F238E27FC236}">
                <a16:creationId xmlns="" xmlns:a16="http://schemas.microsoft.com/office/drawing/2014/main" id="{1C998AF9-48DD-2F37-8192-5AAF2008EDC9}"/>
              </a:ext>
            </a:extLst>
          </p:cNvPr>
          <p:cNvSpPr/>
          <p:nvPr/>
        </p:nvSpPr>
        <p:spPr>
          <a:xfrm>
            <a:off x="0" y="7844190"/>
            <a:ext cx="10656303" cy="1108472"/>
          </a:xfrm>
          <a:prstGeom prst="roundRect">
            <a:avLst>
              <a:gd name="adj" fmla="val 6990"/>
            </a:avLst>
          </a:prstGeom>
          <a:solidFill>
            <a:schemeClr val="accent5">
              <a:lumMod val="20000"/>
              <a:lumOff val="80000"/>
            </a:schemeClr>
          </a:solidFill>
          <a:ln w="2286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073" name="Shape 22">
            <a:extLst>
              <a:ext uri="{FF2B5EF4-FFF2-40B4-BE49-F238E27FC236}">
                <a16:creationId xmlns="" xmlns:a16="http://schemas.microsoft.com/office/drawing/2014/main" id="{49B8FDE5-FDA8-28FD-5A2E-C9017F965968}"/>
              </a:ext>
            </a:extLst>
          </p:cNvPr>
          <p:cNvSpPr/>
          <p:nvPr/>
        </p:nvSpPr>
        <p:spPr>
          <a:xfrm>
            <a:off x="22860" y="7867050"/>
            <a:ext cx="737830" cy="1062752"/>
          </a:xfrm>
          <a:prstGeom prst="roundRect">
            <a:avLst>
              <a:gd name="adj" fmla="val 6783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075" name="Text 23">
            <a:extLst>
              <a:ext uri="{FF2B5EF4-FFF2-40B4-BE49-F238E27FC236}">
                <a16:creationId xmlns="" xmlns:a16="http://schemas.microsoft.com/office/drawing/2014/main" id="{F7B53C60-57DF-77B2-B222-CE3CED552827}"/>
              </a:ext>
            </a:extLst>
          </p:cNvPr>
          <p:cNvSpPr/>
          <p:nvPr/>
        </p:nvSpPr>
        <p:spPr>
          <a:xfrm>
            <a:off x="249555" y="8225428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076" name="Text 24">
            <a:extLst>
              <a:ext uri="{FF2B5EF4-FFF2-40B4-BE49-F238E27FC236}">
                <a16:creationId xmlns="" xmlns:a16="http://schemas.microsoft.com/office/drawing/2014/main" id="{BD486C34-F5C6-4B67-D81F-937210682331}"/>
              </a:ext>
            </a:extLst>
          </p:cNvPr>
          <p:cNvSpPr/>
          <p:nvPr/>
        </p:nvSpPr>
        <p:spPr>
          <a:xfrm>
            <a:off x="945118" y="8051478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Vídeos Educativos</a:t>
            </a:r>
            <a:endParaRPr lang="en-US" sz="2400" b="1" dirty="0">
              <a:latin typeface="Montserrat" panose="00000500000000000000" pitchFamily="2" charset="0"/>
            </a:endParaRPr>
          </a:p>
        </p:txBody>
      </p:sp>
      <p:sp>
        <p:nvSpPr>
          <p:cNvPr id="3077" name="Text 25">
            <a:extLst>
              <a:ext uri="{FF2B5EF4-FFF2-40B4-BE49-F238E27FC236}">
                <a16:creationId xmlns="" xmlns:a16="http://schemas.microsoft.com/office/drawing/2014/main" id="{7FF469B3-0F48-5107-7592-258EEF16E235}"/>
              </a:ext>
            </a:extLst>
          </p:cNvPr>
          <p:cNvSpPr/>
          <p:nvPr/>
        </p:nvSpPr>
        <p:spPr>
          <a:xfrm>
            <a:off x="846094" y="8382447"/>
            <a:ext cx="9582983" cy="34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Conteúdo multimídia com orientações práticas e estratégias de educação em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saúde para a comunidade.</a:t>
            </a: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07502" y="1471092"/>
            <a:ext cx="5646018" cy="804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1198" y="4549656"/>
            <a:ext cx="7570376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Shape 1">
            <a:extLst>
              <a:ext uri="{FF2B5EF4-FFF2-40B4-BE49-F238E27FC236}">
                <a16:creationId xmlns="" xmlns:a16="http://schemas.microsoft.com/office/drawing/2014/main" id="{582D5EDF-688A-19AA-DC24-231D71093EDF}"/>
              </a:ext>
            </a:extLst>
          </p:cNvPr>
          <p:cNvSpPr/>
          <p:nvPr/>
        </p:nvSpPr>
        <p:spPr>
          <a:xfrm>
            <a:off x="718270" y="262322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002060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3" name="Text 2">
            <a:extLst>
              <a:ext uri="{FF2B5EF4-FFF2-40B4-BE49-F238E27FC236}">
                <a16:creationId xmlns="" xmlns:a16="http://schemas.microsoft.com/office/drawing/2014/main" id="{8A232C47-F36F-A4FF-D2D8-BB5A6D38E0FA}"/>
              </a:ext>
            </a:extLst>
          </p:cNvPr>
          <p:cNvSpPr/>
          <p:nvPr/>
        </p:nvSpPr>
        <p:spPr>
          <a:xfrm>
            <a:off x="1366342" y="2839244"/>
            <a:ext cx="511256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Formato Digital Acessível</a:t>
            </a:r>
            <a:endParaRPr lang="en-US" sz="3200" b="1" dirty="0">
              <a:latin typeface="Montserrat" panose="00000500000000000000" pitchFamily="2" charset="0"/>
            </a:endParaRPr>
          </a:p>
        </p:txBody>
      </p:sp>
      <p:sp>
        <p:nvSpPr>
          <p:cNvPr id="14" name="Text 3">
            <a:extLst>
              <a:ext uri="{FF2B5EF4-FFF2-40B4-BE49-F238E27FC236}">
                <a16:creationId xmlns="" xmlns:a16="http://schemas.microsoft.com/office/drawing/2014/main" id="{2758EBF2-2DF0-CFAD-DA8E-C9D0DDAD2758}"/>
              </a:ext>
            </a:extLst>
          </p:cNvPr>
          <p:cNvSpPr/>
          <p:nvPr/>
        </p:nvSpPr>
        <p:spPr>
          <a:xfrm>
            <a:off x="1366342" y="3847356"/>
            <a:ext cx="576064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Disponível em plataforma </a:t>
            </a:r>
            <a:r>
              <a:rPr lang="en-US" sz="2400" dirty="0" smtClean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on-line</a:t>
            </a: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, permitindo acesso de qualquer dispositivo conectado à internet.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5" name="Shape 4">
            <a:extLst>
              <a:ext uri="{FF2B5EF4-FFF2-40B4-BE49-F238E27FC236}">
                <a16:creationId xmlns="" xmlns:a16="http://schemas.microsoft.com/office/drawing/2014/main" id="{D30E784A-DE70-4324-C4F9-8BC3090B3D2B}"/>
              </a:ext>
            </a:extLst>
          </p:cNvPr>
          <p:cNvSpPr/>
          <p:nvPr/>
        </p:nvSpPr>
        <p:spPr>
          <a:xfrm>
            <a:off x="8711158" y="262322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002060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6" name="Text 5">
            <a:extLst>
              <a:ext uri="{FF2B5EF4-FFF2-40B4-BE49-F238E27FC236}">
                <a16:creationId xmlns="" xmlns:a16="http://schemas.microsoft.com/office/drawing/2014/main" id="{D51C09B4-2B6C-C229-0D60-2043AC42B588}"/>
              </a:ext>
            </a:extLst>
          </p:cNvPr>
          <p:cNvSpPr/>
          <p:nvPr/>
        </p:nvSpPr>
        <p:spPr>
          <a:xfrm>
            <a:off x="10367342" y="29112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Atualização Semanal</a:t>
            </a:r>
            <a:endParaRPr lang="en-US" sz="3200" b="1" dirty="0">
              <a:latin typeface="Montserrat" panose="00000500000000000000" pitchFamily="2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="" xmlns:a16="http://schemas.microsoft.com/office/drawing/2014/main" id="{5A7D6183-AED4-6BD1-6ADD-C6173FDE252E}"/>
              </a:ext>
            </a:extLst>
          </p:cNvPr>
          <p:cNvSpPr/>
          <p:nvPr/>
        </p:nvSpPr>
        <p:spPr>
          <a:xfrm>
            <a:off x="9503246" y="3703340"/>
            <a:ext cx="58555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Informações constantemente renovadas com dados oficiais e relevantes para a prática profissional.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="" xmlns:a16="http://schemas.microsoft.com/office/drawing/2014/main" id="{5AB3A58A-7BF5-9BCC-4EA5-956897A55EC4}"/>
              </a:ext>
            </a:extLst>
          </p:cNvPr>
          <p:cNvSpPr/>
          <p:nvPr/>
        </p:nvSpPr>
        <p:spPr>
          <a:xfrm>
            <a:off x="3598590" y="63676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002060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9" name="Text 8">
            <a:extLst>
              <a:ext uri="{FF2B5EF4-FFF2-40B4-BE49-F238E27FC236}">
                <a16:creationId xmlns="" xmlns:a16="http://schemas.microsoft.com/office/drawing/2014/main" id="{9618B0FE-E29D-BB7C-8A1B-6EFCE98E8578}"/>
              </a:ext>
            </a:extLst>
          </p:cNvPr>
          <p:cNvSpPr/>
          <p:nvPr/>
        </p:nvSpPr>
        <p:spPr>
          <a:xfrm>
            <a:off x="6550918" y="6727676"/>
            <a:ext cx="46085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2B2E3C"/>
                </a:solidFill>
                <a:latin typeface="Montserrat" panose="00000500000000000000" pitchFamily="2" charset="0"/>
                <a:ea typeface="Bitter Medium" pitchFamily="34" charset="-122"/>
                <a:cs typeface="Bitter Medium" pitchFamily="34" charset="-120"/>
              </a:rPr>
              <a:t>Apoio Permanente</a:t>
            </a:r>
            <a:endParaRPr lang="en-US" sz="3200" b="1" dirty="0">
              <a:latin typeface="Montserrat" panose="00000500000000000000" pitchFamily="2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="" xmlns:a16="http://schemas.microsoft.com/office/drawing/2014/main" id="{E3B0552A-B689-8EBA-0E3B-267C33B1648A}"/>
              </a:ext>
            </a:extLst>
          </p:cNvPr>
          <p:cNvSpPr/>
          <p:nvPr/>
        </p:nvSpPr>
        <p:spPr>
          <a:xfrm>
            <a:off x="4462686" y="7519764"/>
            <a:ext cx="864096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2B2E3C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Funciona como instrumento de consulta contínua para as equipes de saúde municipais.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294334" y="2623220"/>
            <a:ext cx="6120680" cy="309634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9287222" y="2623220"/>
            <a:ext cx="6408712" cy="309634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4246662" y="6367636"/>
            <a:ext cx="9073008" cy="237626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767</Words>
  <Application>Microsoft Office PowerPoint</Application>
  <PresentationFormat>Personalizar</PresentationFormat>
  <Paragraphs>104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VIGILÂNCIA 3</cp:lastModifiedBy>
  <cp:revision>30</cp:revision>
  <dcterms:created xsi:type="dcterms:W3CDTF">2025-09-29T18:47:39Z</dcterms:created>
  <dcterms:modified xsi:type="dcterms:W3CDTF">2025-11-03T18:45:25Z</dcterms:modified>
</cp:coreProperties>
</file>