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1"/>
    <p:restoredTop sz="94674"/>
  </p:normalViewPr>
  <p:slideViewPr>
    <p:cSldViewPr>
      <p:cViewPr>
        <p:scale>
          <a:sx n="33" d="100"/>
          <a:sy n="33" d="100"/>
        </p:scale>
        <p:origin x="-2340" y="3648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05/11/2025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05/11/2025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05/11/2025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05/11/2025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05/11/2025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05/11/2025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pPr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bvsms.saude.gov.br/bvs/publicacoes/guia_elaboracao_protocolos_delimitacao_escopo_2ed.pdf?utm_source=chatgpt.com" TargetMode="External"/><Relationship Id="rId3" Type="http://schemas.openxmlformats.org/officeDocument/2006/relationships/image" Target="../media/image3.png"/><Relationship Id="rId7" Type="http://schemas.openxmlformats.org/officeDocument/2006/relationships/hyperlink" Target="https://bvsms.saude.gov.br/bvs/publicacoes/manual_tecnico_sistema_informacao_hospitalar_sus.pdf?utm_source=chatgpt.co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bvsms.saude.gov.br/bvs/saudelegis/gm/2023/prt2336_13_12_2023.html?utm_source=chatgpt.com" TargetMode="External"/><Relationship Id="rId5" Type="http://schemas.openxmlformats.org/officeDocument/2006/relationships/hyperlink" Target="https://bvsms.saude.gov.br/bvs/saudelegis/gm/2008/prt1559_01_08_2008.html?utm_source=chatgpt.com" TargetMode="External"/><Relationship Id="rId10" Type="http://schemas.openxmlformats.org/officeDocument/2006/relationships/hyperlink" Target="https://www.conass.org.br/biblioteca/wp-content/uploads/2015/01/NT-07-2015-MEDICAMENTOS-PARA-TRATAMENTO-DO-GLAUCOMA.pdf?utm_source=chatgpt.com" TargetMode="External"/><Relationship Id="rId4" Type="http://schemas.openxmlformats.org/officeDocument/2006/relationships/image" Target="../media/image4.png"/><Relationship Id="rId9" Type="http://schemas.openxmlformats.org/officeDocument/2006/relationships/hyperlink" Target="https://bvsms.saude.gov.br/bvs/saudelegis/gm/2008/prt0957_15_05_2008.html?utm_source=chatgpt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289629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" name="TextBox 16"/>
          <p:cNvSpPr txBox="1"/>
          <p:nvPr/>
        </p:nvSpPr>
        <p:spPr>
          <a:xfrm>
            <a:off x="1060044" y="11305854"/>
            <a:ext cx="9649072" cy="28694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Sistema de regulação das cirurgias oftalmológicas do CUIDA-PE, alinhado às diretrizes das Políticas Nacionais de Redução de Filas (1) e de Regulação (2).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9361638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540222" y="4543735"/>
            <a:ext cx="22862703" cy="11695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4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DA FRAGMENTAÇÃO À GESTÃO COORDENADA: </a:t>
            </a:r>
          </a:p>
          <a:p>
            <a:pPr algn="ctr"/>
            <a:r>
              <a:rPr lang="pt-BR" sz="3200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A Experiência Pernambucana na Regulação das Cirurgias Eletivas em Oftalmologia</a:t>
            </a:r>
            <a:endParaRPr lang="en-US" sz="3200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1867741" y="5813440"/>
            <a:ext cx="19442160" cy="28315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3200" b="1" dirty="0" err="1"/>
              <a:t>Noemy</a:t>
            </a:r>
            <a:r>
              <a:rPr lang="pt-BR" sz="3200" b="1" dirty="0"/>
              <a:t> Alencar Cavalcanti Gomes</a:t>
            </a:r>
            <a:r>
              <a:rPr lang="pt-BR" sz="3200" b="1" baseline="30000" dirty="0"/>
              <a:t>1</a:t>
            </a:r>
            <a:r>
              <a:rPr lang="pt-BR" sz="3200" b="1" dirty="0"/>
              <a:t>, </a:t>
            </a:r>
            <a:r>
              <a:rPr lang="pt-BR" sz="3200" b="1" dirty="0" err="1"/>
              <a:t>Simonelly</a:t>
            </a:r>
            <a:r>
              <a:rPr lang="pt-BR" sz="3200" b="1" dirty="0"/>
              <a:t> Ferreira Vilela</a:t>
            </a:r>
            <a:r>
              <a:rPr lang="pt-BR" sz="3200" b="1" baseline="30000" dirty="0"/>
              <a:t>1</a:t>
            </a:r>
            <a:r>
              <a:rPr lang="pt-BR" sz="3200" b="1" dirty="0"/>
              <a:t>, Guilherme Augusto Torres Ferreira</a:t>
            </a:r>
            <a:r>
              <a:rPr lang="pt-BR" sz="3200" b="1" baseline="30000" dirty="0"/>
              <a:t>1</a:t>
            </a:r>
            <a:r>
              <a:rPr lang="pt-BR" sz="3200" b="1" dirty="0"/>
              <a:t>, Marcella Milena Chagas Santos</a:t>
            </a:r>
            <a:r>
              <a:rPr lang="pt-BR" sz="3200" b="1" baseline="30000" dirty="0"/>
              <a:t>1</a:t>
            </a:r>
            <a:r>
              <a:rPr lang="pt-BR" sz="3200" b="1" dirty="0"/>
              <a:t>, </a:t>
            </a:r>
            <a:r>
              <a:rPr lang="pt-BR" sz="3200" b="1" dirty="0" err="1"/>
              <a:t>Tamine</a:t>
            </a:r>
            <a:r>
              <a:rPr lang="pt-BR" sz="3200" b="1" dirty="0"/>
              <a:t> </a:t>
            </a:r>
            <a:r>
              <a:rPr lang="pt-BR" sz="3200" b="1" dirty="0" err="1"/>
              <a:t>Poliane</a:t>
            </a:r>
            <a:r>
              <a:rPr lang="pt-BR" sz="3200" b="1" dirty="0"/>
              <a:t> da Mota Miranda</a:t>
            </a:r>
            <a:r>
              <a:rPr lang="pt-BR" sz="3200" b="1" baseline="30000" dirty="0"/>
              <a:t>1</a:t>
            </a:r>
            <a:r>
              <a:rPr lang="pt-BR" sz="3200" b="1" dirty="0"/>
              <a:t>, Roberto César Lima Santos</a:t>
            </a:r>
            <a:r>
              <a:rPr lang="pt-BR" sz="3200" b="1" baseline="30000" dirty="0"/>
              <a:t>1</a:t>
            </a:r>
            <a:r>
              <a:rPr lang="pt-BR" sz="3200" b="1" dirty="0"/>
              <a:t>, Mayara Magda de Andrade Alves</a:t>
            </a:r>
            <a:r>
              <a:rPr lang="pt-BR" sz="3200" b="1" baseline="30000" dirty="0"/>
              <a:t>1</a:t>
            </a:r>
            <a:r>
              <a:rPr lang="pt-BR" sz="3200" b="1" dirty="0"/>
              <a:t>, Bruna Rafaela Dornelas de Andrade Lima Monteiro</a:t>
            </a:r>
            <a:r>
              <a:rPr lang="pt-BR" sz="3200" b="1" baseline="30000" dirty="0"/>
              <a:t>1</a:t>
            </a:r>
            <a:r>
              <a:rPr lang="pt-BR" sz="3200" b="1" dirty="0"/>
              <a:t>, Afra de Abreu e Lima Montenegro</a:t>
            </a:r>
            <a:r>
              <a:rPr lang="pt-BR" sz="3200" b="1" baseline="30000" dirty="0"/>
              <a:t>1</a:t>
            </a:r>
            <a:r>
              <a:rPr lang="pt-BR" sz="3200" b="1" dirty="0"/>
              <a:t>, Eugênio Seve de Melo Barbosa</a:t>
            </a:r>
            <a:r>
              <a:rPr lang="pt-BR" sz="3200" b="1" baseline="30000" dirty="0"/>
              <a:t>1</a:t>
            </a:r>
            <a:r>
              <a:rPr lang="pt-BR" sz="3200" b="1" dirty="0"/>
              <a:t>.</a:t>
            </a:r>
          </a:p>
          <a:p>
            <a:pPr algn="ctr"/>
            <a:r>
              <a:rPr lang="pt-BR" sz="2800" baseline="30000" dirty="0"/>
              <a:t>1</a:t>
            </a:r>
            <a:r>
              <a:rPr lang="pt-BR" sz="2800" dirty="0"/>
              <a:t>Secretaria Estadual de Saúde de Pernambuco (SES-PE), Recife, Pernambuco</a:t>
            </a:r>
          </a:p>
          <a:p>
            <a:pPr algn="ctr"/>
            <a:r>
              <a:rPr lang="pt-BR" sz="2800" dirty="0"/>
              <a:t>Autor correspondente: noemy.alencargomes@gmail.com</a:t>
            </a:r>
          </a:p>
        </p:txBody>
      </p:sp>
      <p:sp>
        <p:nvSpPr>
          <p:cNvPr id="15" name="Freeform 14"/>
          <p:cNvSpPr/>
          <p:nvPr/>
        </p:nvSpPr>
        <p:spPr>
          <a:xfrm>
            <a:off x="1044278" y="15122277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16" name="TextBox 16"/>
          <p:cNvSpPr txBox="1"/>
          <p:nvPr/>
        </p:nvSpPr>
        <p:spPr>
          <a:xfrm>
            <a:off x="900735" y="16202397"/>
            <a:ext cx="9736848" cy="76622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14350" indent="-514350" algn="just">
              <a:lnSpc>
                <a:spcPts val="5486"/>
              </a:lnSpc>
              <a:buFont typeface="+mj-lt"/>
              <a:buAutoNum type="romanUcPeriod"/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Identificação de hiatos regulatórios no gerenciamento do acesso a cirurgias oftalmológicas em Pernambuco, incompatíveis com os princípios do SUS (3). </a:t>
            </a:r>
          </a:p>
          <a:p>
            <a:pPr marL="514350" indent="-514350" algn="just">
              <a:lnSpc>
                <a:spcPts val="5486"/>
              </a:lnSpc>
              <a:buFont typeface="+mj-lt"/>
              <a:buAutoNum type="romanUcPeriod"/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Reuniões científicas e articulações administrativas, elaborando protocolo para rede oftalmológica vinculada à SES-PE, com base em diretrizes nacionais (4-6)</a:t>
            </a:r>
          </a:p>
          <a:p>
            <a:pPr marL="514350" indent="-514350" algn="just">
              <a:lnSpc>
                <a:spcPts val="5486"/>
              </a:lnSpc>
              <a:buFont typeface="+mj-lt"/>
              <a:buAutoNum type="romanUcPeriod"/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Identificação e mitigação de iniquidades de acesso </a:t>
            </a:r>
          </a:p>
          <a:p>
            <a:pPr marL="514350" indent="-514350" algn="just">
              <a:lnSpc>
                <a:spcPts val="5486"/>
              </a:lnSpc>
              <a:buFont typeface="+mj-lt"/>
              <a:buAutoNum type="romanUcPeriod"/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Referenciamento de usuários com demandas não supridas, em caráter prioritário.</a:t>
            </a:r>
          </a:p>
          <a:p>
            <a:pPr marL="514350" indent="-514350" algn="just">
              <a:lnSpc>
                <a:spcPts val="5486"/>
              </a:lnSpc>
              <a:buFont typeface="+mj-lt"/>
              <a:buAutoNum type="romanUcPeriod"/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Implantação de modelo de gestão de filas, respaldado em evidências (2,6).</a:t>
            </a:r>
            <a:endParaRPr sz="2400" dirty="0"/>
          </a:p>
        </p:txBody>
      </p:sp>
      <p:sp>
        <p:nvSpPr>
          <p:cNvPr id="17" name="TextBox 17"/>
          <p:cNvSpPr txBox="1"/>
          <p:nvPr/>
        </p:nvSpPr>
        <p:spPr>
          <a:xfrm>
            <a:off x="1044278" y="15194286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2270" y="23936418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19" name="TextBox 16"/>
          <p:cNvSpPr txBox="1"/>
          <p:nvPr/>
        </p:nvSpPr>
        <p:spPr>
          <a:xfrm>
            <a:off x="972271" y="25088546"/>
            <a:ext cx="9649072" cy="76756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elaboração de diretrizes regulatórias em Oftalmologia foi pioneira para reestruturar o modelo de acesso a cirurgias eletivas em Pernambuco. Conscientizou sobre a necessidade de atuação gerencial protocolar, aprimorando diálogos com prestadores e usuários. Evidenciou deficiências crônicas, como as filas internas dos prestadores, resultado de lapsos no pleno monitoramento do itinerário terapêutico dos usuários. Ainda assim, foi considerada exitosa, em ampliação a novos centros oftalmológicos.</a:t>
            </a:r>
            <a:endParaRPr dirty="0"/>
          </a:p>
        </p:txBody>
      </p:sp>
      <p:sp>
        <p:nvSpPr>
          <p:cNvPr id="20" name="TextBox 17"/>
          <p:cNvSpPr txBox="1"/>
          <p:nvPr/>
        </p:nvSpPr>
        <p:spPr>
          <a:xfrm>
            <a:off x="972270" y="24008427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315268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49" name="TextBox 16"/>
          <p:cNvSpPr txBox="1"/>
          <p:nvPr/>
        </p:nvSpPr>
        <p:spPr>
          <a:xfrm>
            <a:off x="12493550" y="10513765"/>
            <a:ext cx="9649072" cy="35266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ts val="5486"/>
              </a:lnSpc>
              <a:buFont typeface="Wingdings" panose="05000000000000000000" pitchFamily="2" charset="2"/>
              <a:buChar char="Ø"/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Reestruturar o modelo de regulação estadual de cirurgias eletivas em Oftalmologia;</a:t>
            </a:r>
          </a:p>
          <a:p>
            <a:pPr marL="457200" indent="-457200" algn="just">
              <a:lnSpc>
                <a:spcPts val="5486"/>
              </a:lnSpc>
              <a:buFont typeface="Wingdings" panose="05000000000000000000" pitchFamily="2" charset="2"/>
              <a:buChar char="Ø"/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Ampliar, padronizar e organizar o acesso à especialidade em fila única, atendendo equitativamente as macrorregiões pernambucanas.</a:t>
            </a: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387277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77784" y="15147916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3" name="TextBox 17"/>
          <p:cNvSpPr txBox="1"/>
          <p:nvPr/>
        </p:nvSpPr>
        <p:spPr>
          <a:xfrm>
            <a:off x="12477784" y="15219925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6" y="23962057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5" name="TextBox 16"/>
          <p:cNvSpPr txBox="1"/>
          <p:nvPr/>
        </p:nvSpPr>
        <p:spPr>
          <a:xfrm>
            <a:off x="12405777" y="25114185"/>
            <a:ext cx="9649072" cy="69703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instituição de protocolos representa um </a:t>
            </a:r>
            <a:r>
              <a:rPr lang="pt-BR" sz="2800" b="1" u="sng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fortalecimento do papel do Estado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na garantia da efetivação do direito fundamental à saúde, possibilitando a distribuição equitativa de recursos e o acesso justo e integral (3,7) a serviços de média e alta complexidade à população que o demanda. O protocolo é, assim, um </a:t>
            </a:r>
            <a:r>
              <a:rPr lang="pt-BR" sz="2800" b="1" u="sng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instrumento de integralidade 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(8) do cuidado e um recurso para a concretização de políticas elementares ao gerenciamento do Sistema Único de Saúde.</a:t>
            </a: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405776" y="24034066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173375" y="32404197"/>
            <a:ext cx="14830893" cy="7423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3200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3200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xmlns="" id="{A7F3E394-0B99-DEBF-3BBE-FF936C61200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205518" y="10614873"/>
            <a:ext cx="724113" cy="64487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D7A21161-FBA4-B7FD-154D-7B886344F6E5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130090" y="11966390"/>
            <a:ext cx="724113" cy="644870"/>
          </a:xfrm>
          <a:prstGeom prst="rect">
            <a:avLst/>
          </a:prstGeom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82209939-0A72-C575-ADBA-70C154B73213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9882" t="85081" r="76593" b="1003"/>
          <a:stretch>
            <a:fillRect/>
          </a:stretch>
        </p:blipFill>
        <p:spPr>
          <a:xfrm>
            <a:off x="12130090" y="20212583"/>
            <a:ext cx="1734598" cy="1189864"/>
          </a:xfrm>
          <a:prstGeom prst="rect">
            <a:avLst/>
          </a:prstGeom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xmlns="" id="{BDAEC31F-0F5C-9FA4-CDB4-BF1FA9A83A0D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9882" t="64884" r="75294" b="16142"/>
          <a:stretch>
            <a:fillRect/>
          </a:stretch>
        </p:blipFill>
        <p:spPr>
          <a:xfrm>
            <a:off x="12350008" y="21579048"/>
            <a:ext cx="1734598" cy="1480259"/>
          </a:xfrm>
          <a:prstGeom prst="rect">
            <a:avLst/>
          </a:prstGeom>
        </p:spPr>
      </p:pic>
      <p:pic>
        <p:nvPicPr>
          <p:cNvPr id="22" name="Imagem 21">
            <a:extLst>
              <a:ext uri="{FF2B5EF4-FFF2-40B4-BE49-F238E27FC236}">
                <a16:creationId xmlns:a16="http://schemas.microsoft.com/office/drawing/2014/main" xmlns="" id="{97594F8F-3CDE-7A0A-3569-F319B063F71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alphaModFix amt="35000"/>
          </a:blip>
          <a:stretch>
            <a:fillRect/>
          </a:stretch>
        </p:blipFill>
        <p:spPr>
          <a:xfrm>
            <a:off x="12295998" y="16590279"/>
            <a:ext cx="1525927" cy="1358938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C7EFAC7A-BBF0-DC0E-C31F-7833FAA66696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9882" t="25633" r="77619" b="54482"/>
          <a:stretch>
            <a:fillRect/>
          </a:stretch>
        </p:blipFill>
        <p:spPr>
          <a:xfrm>
            <a:off x="12169216" y="18564015"/>
            <a:ext cx="1507411" cy="1598822"/>
          </a:xfrm>
          <a:prstGeom prst="rect">
            <a:avLst/>
          </a:prstGeom>
        </p:spPr>
      </p:pic>
      <p:sp>
        <p:nvSpPr>
          <p:cNvPr id="8" name="TextBox 16"/>
          <p:cNvSpPr txBox="1"/>
          <p:nvPr/>
        </p:nvSpPr>
        <p:spPr>
          <a:xfrm>
            <a:off x="13213630" y="16182505"/>
            <a:ext cx="8841219" cy="73250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Organização da oferta de cirurgias oftalmológicas em todas as unidades vinculadas à SES-PE, de forma ordenada, regionalizada, respeitando critérios objetivos e baseada em demandas reais da população pernambucana; </a:t>
            </a:r>
          </a:p>
          <a:p>
            <a:pPr algn="just"/>
            <a:endParaRPr lang="pt-BR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/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Capacitação de mais de 50 profissionais na regulação de 30 procedimentos oftalmológicos da média e alta complexidade;</a:t>
            </a:r>
          </a:p>
          <a:p>
            <a:pPr algn="just"/>
            <a:endParaRPr lang="pt-BR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/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Resgate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avaliação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demandas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Autorização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/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Encaminhamento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para 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44.919 cirurgias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;</a:t>
            </a:r>
          </a:p>
          <a:p>
            <a:pPr algn="just"/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/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Identificação de pacientes e áreas com demandas não atendidas, reorientando as políticas estaduais para a democratização e a equidade do cuidado (3,6).</a:t>
            </a:r>
            <a:endParaRPr dirty="0"/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xmlns="" id="{83EB14E6-A161-47A0-62FB-9726B845459E}"/>
              </a:ext>
            </a:extLst>
          </p:cNvPr>
          <p:cNvSpPr txBox="1"/>
          <p:nvPr/>
        </p:nvSpPr>
        <p:spPr>
          <a:xfrm>
            <a:off x="391577" y="33146516"/>
            <a:ext cx="22394488" cy="5909310"/>
          </a:xfrm>
          <a:prstGeom prst="rect">
            <a:avLst/>
          </a:prstGeom>
          <a:noFill/>
        </p:spPr>
        <p:txBody>
          <a:bodyPr wrap="square" numCol="2" spcCol="720000" rtlCol="0">
            <a:spAutoFit/>
          </a:bodyPr>
          <a:lstStyle/>
          <a:p>
            <a:pPr marL="342900" indent="-3429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pt-BR" altLang="pt-BR" sz="1800" dirty="0">
                <a:latin typeface="Arial" panose="020B0604020202020204" pitchFamily="34" charset="0"/>
              </a:rPr>
              <a:t>BRASIL. Portaria nº 1.559, de 1º de agosto de 2008. Institui a Política Nacional de Regulação do Sistema Único de Saúde. Diário Oficial da União: seção 1, Brasília, DF, 4 ago. 2008. Disponível em: </a:t>
            </a:r>
            <a:r>
              <a:rPr lang="pt-BR" altLang="pt-BR" sz="1800" dirty="0">
                <a:latin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https://bvsms.saude.gov.br/</a:t>
            </a:r>
            <a:r>
              <a:rPr lang="pt-BR" altLang="pt-BR" sz="1800" dirty="0" err="1">
                <a:latin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bvs</a:t>
            </a:r>
            <a:r>
              <a:rPr lang="pt-BR" altLang="pt-BR" sz="1800" dirty="0">
                <a:latin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/</a:t>
            </a:r>
            <a:r>
              <a:rPr lang="pt-BR" altLang="pt-BR" sz="1800" dirty="0" err="1">
                <a:latin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saudelegis</a:t>
            </a:r>
            <a:r>
              <a:rPr lang="pt-BR" altLang="pt-BR" sz="1800" dirty="0">
                <a:latin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/</a:t>
            </a:r>
            <a:r>
              <a:rPr lang="pt-BR" altLang="pt-BR" sz="1800" dirty="0" err="1">
                <a:latin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gm</a:t>
            </a:r>
            <a:r>
              <a:rPr lang="pt-BR" altLang="pt-BR" sz="1800" dirty="0">
                <a:latin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/2008/prt1559_01_08_2008.html</a:t>
            </a:r>
            <a:r>
              <a:rPr lang="pt-BR" altLang="pt-BR" sz="1800" dirty="0">
                <a:latin typeface="Arial" panose="020B0604020202020204" pitchFamily="34" charset="0"/>
              </a:rPr>
              <a:t>. Acesso: 25 ago. 2024.</a:t>
            </a:r>
          </a:p>
          <a:p>
            <a:pPr marL="342900" indent="-3429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pt-BR" altLang="pt-BR" sz="1800" dirty="0">
                <a:latin typeface="Arial" panose="020B0604020202020204" pitchFamily="34" charset="0"/>
              </a:rPr>
              <a:t>BRASIL. Portaria GM/MS nº 2.336, de 12 de dezembro de 2023. Estabelece recursos a serem disponibilizados aos Estados e ao Distrito Federal destinados ao Programa Nacional de Redução das Filas de Cirurgias Eletivas, Exames Complementares e Consultas Especializadas. Diário Oficial da União: seção 1, Brasília, DF, 13 dez. 2023. Disponível em: </a:t>
            </a:r>
            <a:r>
              <a:rPr lang="pt-BR" altLang="pt-BR" sz="1800" dirty="0">
                <a:latin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https://bvsms.saude.gov.br/</a:t>
            </a:r>
            <a:r>
              <a:rPr lang="pt-BR" altLang="pt-BR" sz="1800" dirty="0" err="1">
                <a:latin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bvs</a:t>
            </a:r>
            <a:r>
              <a:rPr lang="pt-BR" altLang="pt-BR" sz="1800" dirty="0">
                <a:latin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/</a:t>
            </a:r>
            <a:r>
              <a:rPr lang="pt-BR" altLang="pt-BR" sz="1800" dirty="0" err="1">
                <a:latin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saudelegis</a:t>
            </a:r>
            <a:r>
              <a:rPr lang="pt-BR" altLang="pt-BR" sz="1800" dirty="0">
                <a:latin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/</a:t>
            </a:r>
            <a:r>
              <a:rPr lang="pt-BR" altLang="pt-BR" sz="1800" dirty="0" err="1">
                <a:latin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gm</a:t>
            </a:r>
            <a:r>
              <a:rPr lang="pt-BR" altLang="pt-BR" sz="1800" dirty="0">
                <a:latin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/2023/prt2336_13_12_2023.html</a:t>
            </a:r>
            <a:r>
              <a:rPr lang="pt-BR" altLang="pt-BR" sz="1800" dirty="0">
                <a:latin typeface="Arial" panose="020B0604020202020204" pitchFamily="34" charset="0"/>
              </a:rPr>
              <a:t>. Acesso em: 3 set. 2024</a:t>
            </a:r>
          </a:p>
          <a:p>
            <a:pPr marL="342900" indent="-3429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pt-BR" altLang="pt-BR" sz="1800" dirty="0">
                <a:latin typeface="Arial" panose="020B0604020202020204" pitchFamily="34" charset="0"/>
              </a:rPr>
              <a:t>BRASIL. Lei nº 8.080, de 19 de setembro de 1990. Dispõe sobre as condições para a promoção, proteção e recuperação da saúde, a organização e o funcionamento dos serviços correspondentes e dá outras providências. Diário Oficial da União: seção 1, Brasília, DF, 20 set. 1990.</a:t>
            </a:r>
          </a:p>
          <a:p>
            <a:pPr marL="342900" indent="-3429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pt-BR" altLang="pt-BR" sz="1800" dirty="0">
                <a:latin typeface="Arial" panose="020B0604020202020204" pitchFamily="34" charset="0"/>
              </a:rPr>
              <a:t>BRASIL. Ministério da Saúde. Secretaria de Atenção à Saúde. Departamento de Regulação, Avaliação e Controle. Coordenação-Geral de Sistemas de Informação. </a:t>
            </a:r>
            <a:r>
              <a:rPr lang="pt-BR" altLang="pt-BR" sz="1800" i="1" dirty="0">
                <a:latin typeface="Arial" panose="020B0604020202020204" pitchFamily="34" charset="0"/>
              </a:rPr>
              <a:t>Manual técnico operacional do Sistema de Informação Hospitalar do SUS</a:t>
            </a:r>
            <a:r>
              <a:rPr lang="pt-BR" altLang="pt-BR" sz="1800" dirty="0">
                <a:latin typeface="Arial" panose="020B0604020202020204" pitchFamily="34" charset="0"/>
              </a:rPr>
              <a:t>. Brasília: Ministério da Saúde, set. 2012. Disponível em: </a:t>
            </a:r>
            <a:r>
              <a:rPr lang="pt-BR" altLang="pt-BR" sz="1800" dirty="0">
                <a:latin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https://bvsms.saude.gov.br/</a:t>
            </a:r>
            <a:r>
              <a:rPr lang="pt-BR" altLang="pt-BR" sz="1800" dirty="0" err="1">
                <a:latin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bvs</a:t>
            </a:r>
            <a:r>
              <a:rPr lang="pt-BR" altLang="pt-BR" sz="1800" dirty="0">
                <a:latin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/</a:t>
            </a:r>
            <a:r>
              <a:rPr lang="pt-BR" altLang="pt-BR" sz="1800" dirty="0" err="1">
                <a:latin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publicacoes</a:t>
            </a:r>
            <a:r>
              <a:rPr lang="pt-BR" altLang="pt-BR" sz="1800" dirty="0">
                <a:latin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/manual_tecnico_sistema_informacao_hospitalar_sus.pdf</a:t>
            </a:r>
            <a:r>
              <a:rPr lang="pt-BR" altLang="pt-BR" sz="1800" dirty="0">
                <a:latin typeface="Arial" panose="020B0604020202020204" pitchFamily="34" charset="0"/>
              </a:rPr>
              <a:t>. Acesso em: 12 jul. 2024.</a:t>
            </a:r>
          </a:p>
          <a:p>
            <a:pPr marL="342900" indent="-3429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pt-BR" altLang="pt-BR" sz="1800" dirty="0">
              <a:latin typeface="Arial" panose="020B0604020202020204" pitchFamily="34" charset="0"/>
            </a:endParaRPr>
          </a:p>
          <a:p>
            <a:pPr marL="342900" indent="-3429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pt-BR" altLang="pt-BR" sz="1800" dirty="0">
              <a:latin typeface="Arial" panose="020B0604020202020204" pitchFamily="34" charset="0"/>
            </a:endParaRPr>
          </a:p>
          <a:p>
            <a:pPr marL="342900" indent="-3429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pt-BR" altLang="pt-BR" sz="1800" dirty="0">
              <a:latin typeface="Arial" panose="020B0604020202020204" pitchFamily="34" charset="0"/>
            </a:endParaRPr>
          </a:p>
          <a:p>
            <a:pPr marL="342900" indent="-3429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pt-BR" altLang="pt-BR" sz="1800" dirty="0">
              <a:latin typeface="Arial" panose="020B0604020202020204" pitchFamily="34" charset="0"/>
            </a:endParaRPr>
          </a:p>
          <a:p>
            <a:pPr marL="342900" indent="-3429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pt-BR" altLang="pt-BR" sz="1800" dirty="0">
                <a:latin typeface="Arial" panose="020B0604020202020204" pitchFamily="34" charset="0"/>
              </a:rPr>
              <a:t>BRASIL. Ministério da Saúde. </a:t>
            </a:r>
            <a:r>
              <a:rPr lang="pt-BR" altLang="pt-BR" sz="1800" i="1" dirty="0">
                <a:latin typeface="Arial" panose="020B0604020202020204" pitchFamily="34" charset="0"/>
              </a:rPr>
              <a:t>Guia de elaboração de protocolos clínicos e diretrizes terapêuticas</a:t>
            </a:r>
            <a:r>
              <a:rPr lang="pt-BR" altLang="pt-BR" sz="1800" dirty="0">
                <a:latin typeface="Arial" panose="020B0604020202020204" pitchFamily="34" charset="0"/>
              </a:rPr>
              <a:t>. 2. ed. Brasília: Ministério da Saúde, 2019. Disponível em: </a:t>
            </a:r>
            <a:r>
              <a:rPr lang="pt-BR" altLang="pt-BR" sz="1800" dirty="0">
                <a:latin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https://bvsms.saude.gov.br/</a:t>
            </a:r>
            <a:r>
              <a:rPr lang="pt-BR" altLang="pt-BR" sz="1800" dirty="0" err="1">
                <a:latin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bvs</a:t>
            </a:r>
            <a:r>
              <a:rPr lang="pt-BR" altLang="pt-BR" sz="1800" dirty="0">
                <a:latin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/</a:t>
            </a:r>
            <a:r>
              <a:rPr lang="pt-BR" altLang="pt-BR" sz="1800" dirty="0" err="1">
                <a:latin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publicacoes</a:t>
            </a:r>
            <a:r>
              <a:rPr lang="pt-BR" altLang="pt-BR" sz="1800" dirty="0">
                <a:latin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/guia_elaboracao_protocolos_delimitacao_escopo_2ed.pdf</a:t>
            </a:r>
            <a:r>
              <a:rPr lang="pt-BR" altLang="pt-BR" sz="1800" dirty="0">
                <a:latin typeface="Arial" panose="020B0604020202020204" pitchFamily="34" charset="0"/>
              </a:rPr>
              <a:t>. Acesso em: 8 jun. 2024.</a:t>
            </a:r>
          </a:p>
          <a:p>
            <a:pPr marL="342900" indent="-3429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pt-BR" altLang="pt-BR" sz="1800" dirty="0">
                <a:latin typeface="Arial" panose="020B0604020202020204" pitchFamily="34" charset="0"/>
              </a:rPr>
              <a:t>BRASIL. Portaria nº 957, de 15 de maio de 2008. Institui a Política Nacional de Atenção em Oftalmologia. Diário Oficial da União: seção 1, Brasília, DF, 16 maio 2008. Disponível em: </a:t>
            </a:r>
            <a:r>
              <a:rPr lang="pt-BR" altLang="pt-BR" sz="1800" dirty="0">
                <a:latin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https://bvsms.saude.gov.br/</a:t>
            </a:r>
            <a:r>
              <a:rPr lang="pt-BR" altLang="pt-BR" sz="1800" dirty="0" err="1">
                <a:latin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bvs</a:t>
            </a:r>
            <a:r>
              <a:rPr lang="pt-BR" altLang="pt-BR" sz="1800" dirty="0">
                <a:latin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/</a:t>
            </a:r>
            <a:r>
              <a:rPr lang="pt-BR" altLang="pt-BR" sz="1800" dirty="0" err="1">
                <a:latin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saudelegis</a:t>
            </a:r>
            <a:r>
              <a:rPr lang="pt-BR" altLang="pt-BR" sz="1800" dirty="0">
                <a:latin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/</a:t>
            </a:r>
            <a:r>
              <a:rPr lang="pt-BR" altLang="pt-BR" sz="1800" dirty="0" err="1">
                <a:latin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gm</a:t>
            </a:r>
            <a:r>
              <a:rPr lang="pt-BR" altLang="pt-BR" sz="1800" dirty="0">
                <a:latin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/2008/prt0957_15_05_2008.html</a:t>
            </a:r>
            <a:r>
              <a:rPr lang="pt-BR" altLang="pt-BR" sz="1800" dirty="0">
                <a:latin typeface="Arial" panose="020B0604020202020204" pitchFamily="34" charset="0"/>
              </a:rPr>
              <a:t>. Acesso em: 19 jul. 2024.</a:t>
            </a:r>
          </a:p>
          <a:p>
            <a:pPr marL="342900" indent="-3429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pt-BR" altLang="pt-BR" sz="1800" dirty="0">
                <a:latin typeface="Arial" panose="020B0604020202020204" pitchFamily="34" charset="0"/>
              </a:rPr>
              <a:t>CONASS (Conselho Nacional de Secretários de Saúde). Nota Técnica 07/2015. Política Nacional de Atenção em Oftalmologia – Atenção ao glaucoma: acesso aos medicamentos/colírios. Brasília: CONASS, jun. 2015. Disponível em: </a:t>
            </a:r>
            <a:r>
              <a:rPr lang="pt-BR" altLang="pt-BR" sz="1800" dirty="0">
                <a:latin typeface="Arial" panose="020B060402020202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https://www.conass.org.br/biblioteca/</a:t>
            </a:r>
            <a:r>
              <a:rPr lang="pt-BR" altLang="pt-BR" sz="1800" dirty="0" err="1">
                <a:latin typeface="Arial" panose="020B060402020202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wp-content</a:t>
            </a:r>
            <a:r>
              <a:rPr lang="pt-BR" altLang="pt-BR" sz="1800" dirty="0">
                <a:latin typeface="Arial" panose="020B060402020202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/uploads/2015/01/NT-07-2015-MEDICAMENTOS-PARA-TRATAMENTO-DO-GLAUCOMA.pdf</a:t>
            </a:r>
            <a:r>
              <a:rPr lang="pt-BR" altLang="pt-BR" sz="1800" dirty="0">
                <a:latin typeface="Arial" panose="020B0604020202020204" pitchFamily="34" charset="0"/>
              </a:rPr>
              <a:t>. Acesso em: 14 set. 2024.</a:t>
            </a:r>
          </a:p>
          <a:p>
            <a:pPr marL="342900" indent="-3429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pt-BR" altLang="pt-BR" sz="1800" dirty="0">
                <a:latin typeface="Arial" panose="020B0604020202020204" pitchFamily="34" charset="0"/>
              </a:rPr>
              <a:t>BRASIL. Ministério da Saúde. </a:t>
            </a:r>
            <a:r>
              <a:rPr lang="pt-BR" altLang="pt-BR" sz="1800" i="1" dirty="0">
                <a:latin typeface="Arial" panose="020B0604020202020204" pitchFamily="34" charset="0"/>
              </a:rPr>
              <a:t>Protocolo de encaminhamento às ofertas de cuidados integrados em oftalmologia</a:t>
            </a:r>
            <a:r>
              <a:rPr lang="pt-BR" altLang="pt-BR" sz="1800" dirty="0">
                <a:latin typeface="Arial" panose="020B0604020202020204" pitchFamily="34" charset="0"/>
              </a:rPr>
              <a:t>. Brasília: Ministério da Saúde, 2025.</a:t>
            </a:r>
          </a:p>
          <a:p>
            <a:pPr algn="just"/>
            <a:endParaRPr lang="pt-BR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908</Words>
  <Application>Microsoft Office PowerPoint</Application>
  <PresentationFormat>Personalizar</PresentationFormat>
  <Paragraphs>41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leaodonorte</cp:lastModifiedBy>
  <cp:revision>21</cp:revision>
  <dcterms:created xsi:type="dcterms:W3CDTF">2025-09-30T13:28:19Z</dcterms:created>
  <dcterms:modified xsi:type="dcterms:W3CDTF">2025-11-05T12:17:29Z</dcterms:modified>
</cp:coreProperties>
</file>