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4" d="100"/>
          <a:sy n="44" d="100"/>
        </p:scale>
        <p:origin x="-762" y="47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416CB-C678-445F-8A05-C50AF6DF5DBB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33638" y="685800"/>
            <a:ext cx="19907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B9DD9-DCD3-4B95-BA9C-0C48D339BF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670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B9DD9-DCD3-4B95-BA9C-0C48D339BF7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0040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35009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endParaRPr lang="pt-BR" sz="2800" dirty="0" smtClean="0"/>
          </a:p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Analisar </a:t>
            </a:r>
            <a:r>
              <a:rPr lang="pt-BR" sz="2800" dirty="0">
                <a:latin typeface="Montserrat"/>
              </a:rPr>
              <a:t>eficácia do</a:t>
            </a:r>
            <a:r>
              <a:rPr lang="pt-BR" sz="2800" b="1" dirty="0">
                <a:latin typeface="Montserrat"/>
              </a:rPr>
              <a:t> </a:t>
            </a:r>
            <a:r>
              <a:rPr lang="pt-BR" sz="2800" dirty="0" err="1">
                <a:latin typeface="Montserrat"/>
              </a:rPr>
              <a:t>matriciamento</a:t>
            </a:r>
            <a:r>
              <a:rPr lang="pt-BR" sz="2800" dirty="0">
                <a:latin typeface="Montserrat"/>
              </a:rPr>
              <a:t> realizado pela equipe Planifica SUS/UPAE Caruaru.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124398" y="4388356"/>
            <a:ext cx="19082120" cy="36548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 smtClean="0">
                <a:solidFill>
                  <a:srgbClr val="0089CD"/>
                </a:solidFill>
              </a:rPr>
              <a:t>O MATRICIAMENTO COMO ELO NO PROCESSO DE PLANIFICAÇÃO DOS MUNICÍPIOS DA IV GERES DE PERNAMBUCO</a:t>
            </a:r>
            <a:endParaRPr lang="pt-BR" sz="5400" dirty="0"/>
          </a:p>
          <a:p>
            <a:pPr algn="ctr">
              <a:lnSpc>
                <a:spcPts val="9509"/>
              </a:lnSpc>
            </a:pP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3269118" y="6704718"/>
            <a:ext cx="16705855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Cinthia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Maria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Freitas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Silva¹,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Alexsandra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Taylane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Joanes²,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Roselia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Fabrícia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Cordeiro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Rufino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³.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84841" y="7467146"/>
            <a:ext cx="216744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¹Fisioterapeuta da UPAE, Caruaru,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²Nutricionista da UPAE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Caruaru,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³Enfermeira da UPAE 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Tutora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Planifica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SUS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Caruaru,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*cinthiafreitasdasilva@gmail.com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327004" y="1576984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291237" y="17066493"/>
            <a:ext cx="9649072" cy="63222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equipe da especializada realizou visitas in </a:t>
            </a:r>
            <a:r>
              <a:rPr lang="pt-BR" sz="2800" dirty="0" err="1">
                <a:latin typeface="Montserrat"/>
              </a:rPr>
              <a:t>locu</a:t>
            </a:r>
            <a:r>
              <a:rPr lang="pt-BR" sz="2800" dirty="0">
                <a:latin typeface="Montserrat"/>
              </a:rPr>
              <a:t> em 24 municípios da IV Geres de Pernambuco, abrangidos pela UPAE Caruaru (VII micro, IX micro e VI micro) realizando </a:t>
            </a:r>
            <a:r>
              <a:rPr lang="pt-BR" sz="2800" dirty="0" err="1">
                <a:latin typeface="Montserrat"/>
              </a:rPr>
              <a:t>matriciamentos</a:t>
            </a:r>
            <a:r>
              <a:rPr lang="pt-BR" sz="2800" dirty="0">
                <a:latin typeface="Montserrat"/>
              </a:rPr>
              <a:t> voltados para estratificação de risco individual e explanação das linhas de cuidados ofertadas. Com objetivo de fortalecer o vínculo e alinhar o acesso dos usuários, buscando estimular as equipes das </a:t>
            </a:r>
            <a:r>
              <a:rPr lang="pt-BR" sz="2800" dirty="0" err="1">
                <a:latin typeface="Montserrat"/>
              </a:rPr>
              <a:t>UBSs</a:t>
            </a:r>
            <a:r>
              <a:rPr lang="pt-BR" sz="2800" dirty="0">
                <a:latin typeface="Montserrat"/>
              </a:rPr>
              <a:t> no processo da planificação.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126362" y="1584350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88510" y="24843357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apoio matricial, é uma abordagem de trabalho colaborativo em saúde, que por ser realizado diretamente no local de atuação dos profissionais¹, obtemos melhor assiduidade e compreensão da equipe, resultando em compartilhamentos completos e sucintos. O acesso ao cuidado especializado dos usuários de alta complexidade tem melhorado, evitando a sobrecarga deste serviço. Essa aproximação efetiva entre as equipes melhora os processos de trabalho e reduz o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absenteísmo².</a:t>
            </a: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42017" y="11089829"/>
            <a:ext cx="9649072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5486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Promover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integração mais eficaz entre APS e AAE, bem como colocar em prática os macroprocessos supervisionais da especializada no Planifica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SUS;</a:t>
            </a:r>
          </a:p>
          <a:p>
            <a:pPr marL="457200" indent="-457200" algn="just">
              <a:lnSpc>
                <a:spcPts val="5486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Facilitar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estratificação de risco nas linhas de cuidados de HAS/DM e Rastreio do CA de mama, para melhorar o acesso dos usuários à UPAE Caruaru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569834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57783" y="16826046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Em fevereiro de 2025 iniciamos com 7 encaminhamentos de usuários para o Planifica SUS. Com os </a:t>
            </a:r>
            <a:r>
              <a:rPr lang="pt-BR" sz="2800" dirty="0" err="1">
                <a:latin typeface="Montserrat"/>
              </a:rPr>
              <a:t>matriciamentos</a:t>
            </a:r>
            <a:r>
              <a:rPr lang="pt-BR" sz="2800" dirty="0">
                <a:latin typeface="Montserrat"/>
              </a:rPr>
              <a:t>, tivemos um aumento efetivo no compartilhamento do cuidado, em setembro tivemos 69. Além de ser observado maior comunicação entre APS e AEE e melhor entendimento das </a:t>
            </a:r>
            <a:r>
              <a:rPr lang="pt-BR" sz="2800" dirty="0" err="1">
                <a:latin typeface="Montserrat"/>
              </a:rPr>
              <a:t>UBSs</a:t>
            </a:r>
            <a:r>
              <a:rPr lang="pt-BR" sz="2800" dirty="0">
                <a:latin typeface="Montserrat"/>
              </a:rPr>
              <a:t> sobre o processo da Planificação. Até o momento do presente estudo 161 pessoas foram beneficiadas com o modelo de atendimento do ambulatório PASA, e 17 pessoas foram diagnosticadas com CA de mama </a:t>
            </a:r>
            <a:r>
              <a:rPr lang="pt-BR" sz="2800" dirty="0" smtClean="0">
                <a:latin typeface="Montserrat"/>
              </a:rPr>
              <a:t>precocemente.</a:t>
            </a:r>
            <a:endParaRPr lang="pt-BR" sz="2800" dirty="0">
              <a:latin typeface="Montserrat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393422" y="1584350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5" y="23500844"/>
            <a:ext cx="9736847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379336" y="24843357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maior fluidez na comunicação e a integração entre a APS e AAE, resultam em um cuidado mais integral, contínuo e centrado nas necessidades do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usuário³.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Essa iniciativa serve como referência para outras regiões que buscam aprimorar a integração entre os diferentes níveis de atenção à saúde. No entanto, recomendam-se mais estudos na área para aprofundar a compreensão dos mecanismos que impulsionam essa melhoria e avaliar seu impacto a longo prazo.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56875" y="32005895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26362" y="33052269"/>
            <a:ext cx="21138820" cy="41036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CAMPOS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Gastão Wagner de Sousa; DOMITTI, Ana Carla.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Apoio matricial e equipe de referência: uma metodologia para gestão do trabalho interdisciplinar em saúde.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Cadernos de Saúde Pública, Rio de Janeiro, v. 23, n. 2, p. 399-407, fev.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2007.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²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CAMPOS, Gastão Wagner de Sousa</a:t>
            </a:r>
            <a:r>
              <a:rPr lang="pt-BR" sz="2400" dirty="0">
                <a:latin typeface="Montserrat"/>
              </a:rPr>
              <a:t>. </a:t>
            </a:r>
            <a:r>
              <a:rPr lang="pt-BR" sz="2400" b="1" dirty="0">
                <a:latin typeface="Montserrat"/>
              </a:rPr>
              <a:t>Equipes de referência e apoio especializado matricial: uma proposta de reorganização do trabalho em saúde. </a:t>
            </a:r>
            <a:r>
              <a:rPr lang="pt-BR" sz="2400" dirty="0">
                <a:latin typeface="Montserrat"/>
              </a:rPr>
              <a:t>Ciência Saúde Coletiva n.4 p. </a:t>
            </a:r>
            <a:r>
              <a:rPr lang="pt-BR" sz="2400" dirty="0" smtClean="0">
                <a:latin typeface="Montserrat"/>
              </a:rPr>
              <a:t>393-404, 1999.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/>
              </a:rPr>
              <a:t>³ CONASS. </a:t>
            </a:r>
            <a:r>
              <a:rPr lang="pt-BR" sz="2400" b="1" dirty="0">
                <a:latin typeface="Montserrat"/>
              </a:rPr>
              <a:t>Inovação na Atenção Ambulatorial Especializada</a:t>
            </a:r>
            <a:r>
              <a:rPr lang="pt-BR" sz="2400" dirty="0">
                <a:latin typeface="Montserrat"/>
              </a:rPr>
              <a:t>. Brasília, DF: </a:t>
            </a:r>
            <a:r>
              <a:rPr lang="pt-BR" sz="2400" dirty="0" err="1">
                <a:latin typeface="Montserrat"/>
              </a:rPr>
              <a:t>Conass</a:t>
            </a:r>
            <a:r>
              <a:rPr lang="pt-BR" sz="2400" dirty="0">
                <a:latin typeface="Montserrat"/>
              </a:rPr>
              <a:t>, 2016.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539</Words>
  <Application>Microsoft Office PowerPoint</Application>
  <PresentationFormat>Personalizar</PresentationFormat>
  <Paragraphs>26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Camilla Alves Gomes da Costa</cp:lastModifiedBy>
  <cp:revision>19</cp:revision>
  <dcterms:created xsi:type="dcterms:W3CDTF">2025-09-30T13:28:19Z</dcterms:created>
  <dcterms:modified xsi:type="dcterms:W3CDTF">2025-11-14T16:54:19Z</dcterms:modified>
</cp:coreProperties>
</file>