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51" d="100"/>
          <a:sy n="51" d="100"/>
        </p:scale>
        <p:origin x="-1032" y="400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795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Implantação dos Comitês de Vigilância do Óbito por Acidentes de Transporte Terrestre (CVOATT) nas 12 Gerências Regionais de Saúde de </a:t>
            </a:r>
            <a:r>
              <a:rPr lang="pt-BR" sz="2800" dirty="0" smtClean="0"/>
              <a:t>Pernambuco.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</a:t>
            </a: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271646" y="4388356"/>
            <a:ext cx="20288392" cy="3654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ACIDENTES </a:t>
            </a: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DE TRANSPORTE TERRESTRE EM PERNAMBUCO: UMA ANÁLISE SOBRE A AVALIAÇÃO DOS ÓBITOS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986026" y="7102507"/>
            <a:ext cx="18679656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Mariana Barro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 de Araújo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200" b="1" dirty="0" smtClean="0"/>
              <a:t>Sandra Luzia Barbosa de </a:t>
            </a:r>
            <a:r>
              <a:rPr lang="pt-BR" sz="2200" b="1" dirty="0" smtClean="0"/>
              <a:t>Souza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it-IT" sz="2200" b="1" dirty="0" smtClean="0"/>
              <a:t>Anna Paola Impieri Cozzi </a:t>
            </a:r>
            <a:r>
              <a:rPr lang="it-IT" sz="2200" b="1" dirty="0" smtClean="0"/>
              <a:t>Freitas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200" b="1" dirty="0" err="1" smtClean="0"/>
              <a:t>Gutembergmann</a:t>
            </a:r>
            <a:r>
              <a:rPr lang="pt-BR" sz="2200" b="1" dirty="0" smtClean="0"/>
              <a:t> Batista </a:t>
            </a:r>
            <a:r>
              <a:rPr lang="pt-BR" sz="2200" b="1" dirty="0" smtClean="0"/>
              <a:t>Coutinho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200" b="1" dirty="0" smtClean="0"/>
              <a:t>Bárbara Morgana da </a:t>
            </a:r>
            <a:r>
              <a:rPr lang="pt-BR" sz="2200" b="1" dirty="0" smtClean="0"/>
              <a:t>Silva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200" b="1" dirty="0" smtClean="0"/>
              <a:t>José </a:t>
            </a:r>
            <a:r>
              <a:rPr lang="pt-BR" sz="2200" b="1" dirty="0" err="1" smtClean="0"/>
              <a:t>Lancart</a:t>
            </a:r>
            <a:r>
              <a:rPr lang="pt-BR" sz="2200" b="1" dirty="0" smtClean="0"/>
              <a:t> de </a:t>
            </a:r>
            <a:r>
              <a:rPr lang="pt-BR" sz="2200" b="1" dirty="0" smtClean="0"/>
              <a:t>Lima</a:t>
            </a:r>
            <a:r>
              <a:rPr lang="en-US" sz="22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</a:t>
            </a:r>
            <a:r>
              <a:rPr lang="pt-BR" sz="2200" b="1" dirty="0" err="1" smtClean="0"/>
              <a:t>Carlla</a:t>
            </a:r>
            <a:r>
              <a:rPr lang="pt-BR" sz="2200" b="1" dirty="0" smtClean="0"/>
              <a:t> </a:t>
            </a:r>
            <a:r>
              <a:rPr lang="pt-BR" sz="2200" b="1" dirty="0" err="1" smtClean="0"/>
              <a:t>Dannyelly</a:t>
            </a:r>
            <a:r>
              <a:rPr lang="pt-BR" sz="2200" b="1" dirty="0" smtClean="0"/>
              <a:t> Pereira Morais da </a:t>
            </a:r>
            <a:r>
              <a:rPr lang="pt-BR" sz="2200" b="1" dirty="0" err="1" smtClean="0"/>
              <a:t>Silva¹</a:t>
            </a:r>
            <a:endParaRPr lang="pt-BR" sz="2200" b="1" dirty="0" smtClean="0"/>
          </a:p>
        </p:txBody>
      </p:sp>
      <p:sp>
        <p:nvSpPr>
          <p:cNvPr id="12" name="TextBox 57"/>
          <p:cNvSpPr txBox="1"/>
          <p:nvPr/>
        </p:nvSpPr>
        <p:spPr>
          <a:xfrm>
            <a:off x="771448" y="795655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(SES-PE), Recife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mariana_barros09@hotmail.com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347303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85762" y="14590673"/>
            <a:ext cx="9649072" cy="6065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A partir da Portaria SES/PE Nº 31 de 29/01/2018, a equipe da vigilância dos acidentes de transporte terrestre iniciou a implantação dos comitês de vigilância do óbito por ATT nas Regionais de Saúde, porém, com o advento da pandemia da </a:t>
            </a:r>
            <a:r>
              <a:rPr lang="pt-BR" sz="2800" dirty="0" err="1" smtClean="0"/>
              <a:t>Covid</a:t>
            </a:r>
            <a:r>
              <a:rPr lang="pt-BR" sz="2800" dirty="0" smtClean="0"/>
              <a:t>-19 esses esforços foram cessados. </a:t>
            </a:r>
            <a:r>
              <a:rPr lang="pt-BR" sz="2800" dirty="0" smtClean="0"/>
              <a:t>No ano de 2023 foram retomadas a implantação com o apoio matricial, cursos de formação e qualificações com as equipes </a:t>
            </a:r>
            <a:r>
              <a:rPr lang="pt-BR" sz="2800" dirty="0" smtClean="0"/>
              <a:t>descentralizadas.</a:t>
            </a:r>
            <a:endParaRPr lang="pt-BR" sz="2800" dirty="0" smtClean="0"/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354504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16287" y="1916451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842886" y="20234275"/>
            <a:ext cx="9649072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 </a:t>
            </a:r>
            <a:r>
              <a:rPr lang="pt-BR" sz="2800" dirty="0" smtClean="0"/>
              <a:t>CVOATT é composto por diversas instituições que perpassam os muros da saúde, como o </a:t>
            </a:r>
            <a:r>
              <a:rPr lang="pt-BR" sz="2800" dirty="0" err="1" smtClean="0"/>
              <a:t>Detran</a:t>
            </a:r>
            <a:r>
              <a:rPr lang="pt-BR" sz="2800" dirty="0" smtClean="0"/>
              <a:t>, autarquias de trânsito municipais, Polícia Rodoviária Federal, Departamento de Estradas e Rodagens, Secretaria de Defesa Social (Instituto de Criminalista; Corpo de Bombeiros Militar, Instituto de Medicina Legal) entre outras instituições que trazem a expertise da segurança viária para dentro das discussões da saúde, auxiliando no entendimento e na qualificação das informações e dados das </a:t>
            </a:r>
            <a:r>
              <a:rPr lang="pt-BR" sz="2800" dirty="0" smtClean="0"/>
              <a:t>discussões.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16287" y="1923652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Implantar </a:t>
            </a:r>
            <a:r>
              <a:rPr lang="pt-BR" sz="2800" dirty="0" smtClean="0"/>
              <a:t>o CVOATT nas 12 Gerências Regionais de Saúde; analisar fatores determinantes e condicionantes dos óbitos por acidentes de transporte terrestre; e apontar medidas de intervenção às instituições às quais competem ações de promoção da saúde, assistência às vítimas e prevenção dos </a:t>
            </a:r>
            <a:r>
              <a:rPr lang="pt-BR" sz="2800" dirty="0" smtClean="0"/>
              <a:t>acidentes.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48422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87280" y="15947995"/>
            <a:ext cx="9649072" cy="877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Das 12 Regionais de Saúde, na qual é dividido o estado de Pernambuco, nos últimos dois anos, todas tiveram profissionais presentes no curso de formação para implantação do comitê. Destas, </a:t>
            </a:r>
            <a:r>
              <a:rPr lang="pt-BR" sz="2800" dirty="0" smtClean="0"/>
              <a:t>onze </a:t>
            </a:r>
            <a:r>
              <a:rPr lang="pt-BR" sz="2800" dirty="0" smtClean="0"/>
              <a:t>já estão com as discussões em pleno funcionamento de forma mensal, e </a:t>
            </a:r>
            <a:r>
              <a:rPr lang="pt-BR" sz="2800" dirty="0" smtClean="0"/>
              <a:t>a regional faltante está </a:t>
            </a:r>
            <a:r>
              <a:rPr lang="pt-BR" sz="2800" dirty="0" smtClean="0"/>
              <a:t>em processo de análise dos casos e convocação dos </a:t>
            </a:r>
            <a:r>
              <a:rPr lang="pt-BR" sz="2800" dirty="0" smtClean="0"/>
              <a:t>membros.</a:t>
            </a:r>
          </a:p>
          <a:p>
            <a:pPr algn="just">
              <a:lnSpc>
                <a:spcPct val="150000"/>
              </a:lnSpc>
            </a:pPr>
            <a:r>
              <a:rPr lang="pt-BR" sz="2800" dirty="0" smtClean="0"/>
              <a:t>Aproximadamente 100 óbitos já foram discutidos no ano de 2025, todos geraram encaminhamentos aos órgãos competentes afim de manter a segurança das vias e </a:t>
            </a:r>
            <a:r>
              <a:rPr lang="pt-BR" sz="2800" dirty="0" err="1" smtClean="0"/>
              <a:t>consequentemente</a:t>
            </a:r>
            <a:r>
              <a:rPr lang="pt-BR" sz="2800" dirty="0" smtClean="0"/>
              <a:t> a prevenção e enfrentamento dos acidentes de transporte terrestre no estado. </a:t>
            </a:r>
            <a:endParaRPr lang="pt-BR" sz="2800" dirty="0" smtClean="0"/>
          </a:p>
          <a:p>
            <a:pPr algn="just">
              <a:lnSpc>
                <a:spcPct val="150000"/>
              </a:lnSpc>
            </a:pPr>
            <a:r>
              <a:rPr lang="pt-BR" sz="2800" dirty="0" smtClean="0"/>
              <a:t/>
            </a:r>
            <a:br>
              <a:rPr lang="pt-BR" sz="2800" dirty="0" smtClean="0"/>
            </a:b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491427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249315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15842" y="23663299"/>
            <a:ext cx="9649072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estratégia se mostra relevante, visto a proposta do CVOATT de trazer subsídios à proposição de medidas de prevenção, conhecimento dos determinantes, condicionantes e agravamento da situação de saúde das vítimas e causas dos ATT na Regional. Além dos encaminhamentos aos órgãos responsáveis pelos fatores contributivos dos sinistros e qualificação das declarações de óbitos. Recomenda-se a continuidade nas ações e implantação nas demais </a:t>
            </a:r>
            <a:r>
              <a:rPr lang="pt-BR" sz="2800" dirty="0" smtClean="0"/>
              <a:t>Regionais.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256515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pic>
        <p:nvPicPr>
          <p:cNvPr id="26" name="Imagem 25" descr="cvoatt III GER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48" y="26092191"/>
            <a:ext cx="9787006" cy="4305306"/>
          </a:xfrm>
          <a:prstGeom prst="rect">
            <a:avLst/>
          </a:prstGeom>
        </p:spPr>
      </p:pic>
      <p:pic>
        <p:nvPicPr>
          <p:cNvPr id="27" name="Imagem 26" descr="CVOATT V GER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96" y="30664223"/>
            <a:ext cx="5500726" cy="6442939"/>
          </a:xfrm>
          <a:prstGeom prst="rect">
            <a:avLst/>
          </a:prstGeom>
        </p:spPr>
      </p:pic>
      <p:pic>
        <p:nvPicPr>
          <p:cNvPr id="28" name="Imagem 27" descr="VOATT XII GER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15050" y="30592785"/>
            <a:ext cx="4357718" cy="6572296"/>
          </a:xfrm>
          <a:prstGeom prst="rect">
            <a:avLst/>
          </a:prstGeom>
        </p:spPr>
      </p:pic>
      <p:pic>
        <p:nvPicPr>
          <p:cNvPr id="29" name="Imagem 28" descr="WhatsApp Image 2025-11-04 at 15.12.10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09714" y="29303694"/>
            <a:ext cx="9687001" cy="4418379"/>
          </a:xfrm>
          <a:prstGeom prst="rect">
            <a:avLst/>
          </a:prstGeom>
        </p:spPr>
      </p:pic>
      <p:pic>
        <p:nvPicPr>
          <p:cNvPr id="30" name="Imagem 29" descr="WhatsApp Image 2025-11-04 at 15.13.2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73098" y="33878933"/>
            <a:ext cx="8143932" cy="3661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486</Words>
  <Application>Microsoft Macintosh PowerPoint</Application>
  <PresentationFormat>Personalizar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mariana.araujo</cp:lastModifiedBy>
  <cp:revision>20</cp:revision>
  <dcterms:created xsi:type="dcterms:W3CDTF">2025-09-30T13:28:19Z</dcterms:created>
  <dcterms:modified xsi:type="dcterms:W3CDTF">2025-11-04T18:19:20Z</dcterms:modified>
</cp:coreProperties>
</file>