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5" r:id="rId3"/>
    <p:sldId id="257" r:id="rId4"/>
    <p:sldId id="260" r:id="rId5"/>
    <p:sldId id="274" r:id="rId6"/>
    <p:sldId id="259" r:id="rId7"/>
    <p:sldId id="262" r:id="rId8"/>
    <p:sldId id="261" r:id="rId9"/>
    <p:sldId id="263" r:id="rId10"/>
    <p:sldId id="277" r:id="rId11"/>
    <p:sldId id="276" r:id="rId12"/>
    <p:sldId id="285" r:id="rId13"/>
    <p:sldId id="283" r:id="rId14"/>
    <p:sldId id="282" r:id="rId15"/>
    <p:sldId id="284" r:id="rId16"/>
    <p:sldId id="264" r:id="rId17"/>
    <p:sldId id="265" r:id="rId18"/>
    <p:sldId id="279" r:id="rId19"/>
    <p:sldId id="280" r:id="rId20"/>
    <p:sldId id="278" r:id="rId21"/>
    <p:sldId id="266" r:id="rId22"/>
    <p:sldId id="267" r:id="rId23"/>
    <p:sldId id="268" r:id="rId24"/>
    <p:sldId id="269" r:id="rId25"/>
    <p:sldId id="270" r:id="rId26"/>
    <p:sldId id="271" r:id="rId27"/>
    <p:sldId id="272" r:id="rId28"/>
  </p:sldIdLst>
  <p:sldSz cx="18286413" cy="10287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72" userDrawn="1">
          <p15:clr>
            <a:srgbClr val="A4A3A4"/>
          </p15:clr>
        </p15:guide>
        <p15:guide id="2" pos="57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4095"/>
    <a:srgbClr val="4F81BD"/>
    <a:srgbClr val="2667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 varScale="1">
        <p:scale>
          <a:sx n="78" d="100"/>
          <a:sy n="78" d="100"/>
        </p:scale>
        <p:origin x="354" y="114"/>
      </p:cViewPr>
      <p:guideLst>
        <p:guide orient="horz" pos="3272"/>
        <p:guide pos="578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4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4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#1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66B705-232E-4A19-9F2D-386365E03EA6}" type="doc">
      <dgm:prSet loTypeId="urn:microsoft.com/office/officeart/2008/layout/PictureAccentBlocks#1" loCatId="picture" qsTypeId="urn:microsoft.com/office/officeart/2005/8/quickstyle/simple1#1" qsCatId="simple" csTypeId="urn:microsoft.com/office/officeart/2005/8/colors/accent0_3#1" csCatId="mainScheme" phldr="1"/>
      <dgm:spPr/>
      <dgm:t>
        <a:bodyPr/>
        <a:lstStyle/>
        <a:p>
          <a:endParaRPr lang="pt-BR"/>
        </a:p>
      </dgm:t>
    </dgm:pt>
    <dgm:pt modelId="{2F95157C-C335-4F89-B9AA-9C64FCDF8D1C}">
      <dgm:prSet phldrT="[Texto]" phldr="1"/>
      <dgm:spPr/>
      <dgm:t>
        <a:bodyPr/>
        <a:lstStyle/>
        <a:p>
          <a:endParaRPr lang="pt-BR" baseline="0" dirty="0">
            <a:solidFill>
              <a:schemeClr val="bg1"/>
            </a:solidFill>
          </a:endParaRPr>
        </a:p>
      </dgm:t>
    </dgm:pt>
    <dgm:pt modelId="{FCFAF5CF-AD9B-4EF5-8662-C54345589EF0}" type="parTrans" cxnId="{42A2B194-5D08-49C9-AFFE-92167E4F8E10}">
      <dgm:prSet/>
      <dgm:spPr/>
      <dgm:t>
        <a:bodyPr/>
        <a:lstStyle/>
        <a:p>
          <a:endParaRPr lang="pt-BR" baseline="0">
            <a:solidFill>
              <a:schemeClr val="bg1"/>
            </a:solidFill>
          </a:endParaRPr>
        </a:p>
      </dgm:t>
    </dgm:pt>
    <dgm:pt modelId="{F38F6F05-417D-4000-A140-9E62BAF45860}" type="sibTrans" cxnId="{42A2B194-5D08-49C9-AFFE-92167E4F8E10}">
      <dgm:prSet/>
      <dgm:spPr/>
      <dgm:t>
        <a:bodyPr/>
        <a:lstStyle/>
        <a:p>
          <a:endParaRPr lang="pt-BR" baseline="0">
            <a:solidFill>
              <a:schemeClr val="bg1"/>
            </a:solidFill>
          </a:endParaRPr>
        </a:p>
      </dgm:t>
    </dgm:pt>
    <dgm:pt modelId="{CAF25769-3622-4898-9576-9B547E35AF42}">
      <dgm:prSet phldrT="[Texto]" phldr="1"/>
      <dgm:spPr/>
      <dgm:t>
        <a:bodyPr/>
        <a:lstStyle/>
        <a:p>
          <a:endParaRPr lang="pt-BR" baseline="0" dirty="0">
            <a:solidFill>
              <a:schemeClr val="bg1"/>
            </a:solidFill>
          </a:endParaRPr>
        </a:p>
      </dgm:t>
    </dgm:pt>
    <dgm:pt modelId="{474E393F-CB3B-4AF0-A6A8-B9A07468EAD4}" type="sibTrans" cxnId="{2034E175-2C06-4BBF-98FD-75C317508458}">
      <dgm:prSet/>
      <dgm:spPr/>
      <dgm:t>
        <a:bodyPr/>
        <a:lstStyle/>
        <a:p>
          <a:endParaRPr lang="pt-BR" baseline="0">
            <a:solidFill>
              <a:schemeClr val="bg1"/>
            </a:solidFill>
          </a:endParaRPr>
        </a:p>
      </dgm:t>
    </dgm:pt>
    <dgm:pt modelId="{8E82C594-8D18-47D4-ABB3-2F6AD2198818}" type="parTrans" cxnId="{2034E175-2C06-4BBF-98FD-75C317508458}">
      <dgm:prSet/>
      <dgm:spPr/>
      <dgm:t>
        <a:bodyPr/>
        <a:lstStyle/>
        <a:p>
          <a:endParaRPr lang="pt-BR" baseline="0">
            <a:solidFill>
              <a:schemeClr val="bg1"/>
            </a:solidFill>
          </a:endParaRPr>
        </a:p>
      </dgm:t>
    </dgm:pt>
    <dgm:pt modelId="{35AB70BB-E306-4D83-92AE-F48E661349CE}">
      <dgm:prSet phldrT="[Texto]" phldr="1"/>
      <dgm:spPr/>
      <dgm:t>
        <a:bodyPr/>
        <a:lstStyle/>
        <a:p>
          <a:endParaRPr lang="pt-BR" baseline="0" dirty="0">
            <a:solidFill>
              <a:schemeClr val="bg1"/>
            </a:solidFill>
          </a:endParaRPr>
        </a:p>
      </dgm:t>
    </dgm:pt>
    <dgm:pt modelId="{E373F2FB-7B43-4CB4-B76B-AF6A94707028}" type="sibTrans" cxnId="{70B25203-ED64-49E3-B409-46D30C41614B}">
      <dgm:prSet/>
      <dgm:spPr/>
      <dgm:t>
        <a:bodyPr/>
        <a:lstStyle/>
        <a:p>
          <a:endParaRPr lang="pt-BR" baseline="0">
            <a:solidFill>
              <a:schemeClr val="bg1"/>
            </a:solidFill>
          </a:endParaRPr>
        </a:p>
      </dgm:t>
    </dgm:pt>
    <dgm:pt modelId="{A2DA32A9-004D-452A-B403-E0882E517BB1}" type="parTrans" cxnId="{70B25203-ED64-49E3-B409-46D30C41614B}">
      <dgm:prSet/>
      <dgm:spPr/>
      <dgm:t>
        <a:bodyPr/>
        <a:lstStyle/>
        <a:p>
          <a:endParaRPr lang="pt-BR" baseline="0">
            <a:solidFill>
              <a:schemeClr val="bg1"/>
            </a:solidFill>
          </a:endParaRPr>
        </a:p>
      </dgm:t>
    </dgm:pt>
    <dgm:pt modelId="{944969FE-CCB2-4C36-A6DD-ADC083F5BE68}" type="pres">
      <dgm:prSet presAssocID="{5F66B705-232E-4A19-9F2D-386365E03EA6}" presName="Name0" presStyleCnt="0">
        <dgm:presLayoutVars>
          <dgm:dir/>
        </dgm:presLayoutVars>
      </dgm:prSet>
      <dgm:spPr/>
    </dgm:pt>
    <dgm:pt modelId="{DADF1815-B1DF-4C94-9046-7C3B8297BB4B}" type="pres">
      <dgm:prSet presAssocID="{2F95157C-C335-4F89-B9AA-9C64FCDF8D1C}" presName="composite" presStyleCnt="0"/>
      <dgm:spPr/>
    </dgm:pt>
    <dgm:pt modelId="{2F41F648-B16E-427D-B178-0AE1609E0FF0}" type="pres">
      <dgm:prSet presAssocID="{2F95157C-C335-4F89-B9AA-9C64FCDF8D1C}" presName="Image" presStyleLbl="alignNode1" presStyleIdx="0" presStyleCnt="3" custLinFactNeighborX="7130" custLinFactNeighborY="162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5F1C13DC-460E-4AE7-8D56-5F28AB14992B}" type="pres">
      <dgm:prSet presAssocID="{2F95157C-C335-4F89-B9AA-9C64FCDF8D1C}" presName="Parent" presStyleLbl="revTx" presStyleIdx="0" presStyleCnt="3">
        <dgm:presLayoutVars>
          <dgm:bulletEnabled val="1"/>
        </dgm:presLayoutVars>
      </dgm:prSet>
      <dgm:spPr/>
    </dgm:pt>
    <dgm:pt modelId="{F8B234D6-509F-4763-87D9-8D2F48CE0710}" type="pres">
      <dgm:prSet presAssocID="{F38F6F05-417D-4000-A140-9E62BAF45860}" presName="sibTrans" presStyleCnt="0"/>
      <dgm:spPr/>
    </dgm:pt>
    <dgm:pt modelId="{141B6CEE-3295-4BAE-90AF-F83A31C6AAB0}" type="pres">
      <dgm:prSet presAssocID="{CAF25769-3622-4898-9576-9B547E35AF42}" presName="composite" presStyleCnt="0"/>
      <dgm:spPr/>
    </dgm:pt>
    <dgm:pt modelId="{72032A96-D49E-4050-B75F-98B4474645A2}" type="pres">
      <dgm:prSet presAssocID="{CAF25769-3622-4898-9576-9B547E35AF42}" presName="Image" presStyleLbl="alignNode1" presStyleIdx="1" presStyleCnt="3" custLinFactNeighborX="40926" custLinFactNeighborY="3625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F35B785B-8307-4EF9-B0EE-2C9D2641AAEE}" type="pres">
      <dgm:prSet presAssocID="{CAF25769-3622-4898-9576-9B547E35AF42}" presName="Parent" presStyleLbl="revTx" presStyleIdx="1" presStyleCnt="3">
        <dgm:presLayoutVars>
          <dgm:bulletEnabled val="1"/>
        </dgm:presLayoutVars>
      </dgm:prSet>
      <dgm:spPr/>
    </dgm:pt>
    <dgm:pt modelId="{EB7ED9ED-90B4-40D4-8393-18C331412146}" type="pres">
      <dgm:prSet presAssocID="{474E393F-CB3B-4AF0-A6A8-B9A07468EAD4}" presName="sibTrans" presStyleCnt="0"/>
      <dgm:spPr/>
    </dgm:pt>
    <dgm:pt modelId="{1531BAE2-D652-457C-AD91-BED364D3EEF3}" type="pres">
      <dgm:prSet presAssocID="{35AB70BB-E306-4D83-92AE-F48E661349CE}" presName="composite" presStyleCnt="0"/>
      <dgm:spPr/>
    </dgm:pt>
    <dgm:pt modelId="{B38D8740-FADF-48E8-9320-BE99D9D0EDE1}" type="pres">
      <dgm:prSet presAssocID="{35AB70BB-E306-4D83-92AE-F48E661349CE}" presName="Image" presStyleLbl="alignNode1" presStyleIdx="2" presStyleCnt="3" custLinFactNeighborX="933" custLinFactNeighborY="200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1BAF8760-C92A-485D-A51F-2A09261E7668}" type="pres">
      <dgm:prSet presAssocID="{35AB70BB-E306-4D83-92AE-F48E661349CE}" presName="Parent" presStyleLbl="revTx" presStyleIdx="2" presStyleCnt="3">
        <dgm:presLayoutVars>
          <dgm:bulletEnabled val="1"/>
        </dgm:presLayoutVars>
      </dgm:prSet>
      <dgm:spPr/>
    </dgm:pt>
  </dgm:ptLst>
  <dgm:cxnLst>
    <dgm:cxn modelId="{70B25203-ED64-49E3-B409-46D30C41614B}" srcId="{5F66B705-232E-4A19-9F2D-386365E03EA6}" destId="{35AB70BB-E306-4D83-92AE-F48E661349CE}" srcOrd="2" destOrd="0" parTransId="{A2DA32A9-004D-452A-B403-E0882E517BB1}" sibTransId="{E373F2FB-7B43-4CB4-B76B-AF6A94707028}"/>
    <dgm:cxn modelId="{2332781B-75F9-4B2F-9B51-8A52CC06AFF6}" type="presOf" srcId="{CAF25769-3622-4898-9576-9B547E35AF42}" destId="{F35B785B-8307-4EF9-B0EE-2C9D2641AAEE}" srcOrd="0" destOrd="0" presId="urn:microsoft.com/office/officeart/2008/layout/PictureAccentBlocks#1"/>
    <dgm:cxn modelId="{2FA4A328-504F-4C60-A37C-39737D1217C6}" type="presOf" srcId="{2F95157C-C335-4F89-B9AA-9C64FCDF8D1C}" destId="{5F1C13DC-460E-4AE7-8D56-5F28AB14992B}" srcOrd="0" destOrd="0" presId="urn:microsoft.com/office/officeart/2008/layout/PictureAccentBlocks#1"/>
    <dgm:cxn modelId="{54E54D5B-7CB2-4CFA-8FF0-7997BFA7A3AB}" type="presOf" srcId="{5F66B705-232E-4A19-9F2D-386365E03EA6}" destId="{944969FE-CCB2-4C36-A6DD-ADC083F5BE68}" srcOrd="0" destOrd="0" presId="urn:microsoft.com/office/officeart/2008/layout/PictureAccentBlocks#1"/>
    <dgm:cxn modelId="{2034E175-2C06-4BBF-98FD-75C317508458}" srcId="{5F66B705-232E-4A19-9F2D-386365E03EA6}" destId="{CAF25769-3622-4898-9576-9B547E35AF42}" srcOrd="1" destOrd="0" parTransId="{8E82C594-8D18-47D4-ABB3-2F6AD2198818}" sibTransId="{474E393F-CB3B-4AF0-A6A8-B9A07468EAD4}"/>
    <dgm:cxn modelId="{A3A52692-E19D-486D-88B6-0CAD79F8C0DB}" type="presOf" srcId="{35AB70BB-E306-4D83-92AE-F48E661349CE}" destId="{1BAF8760-C92A-485D-A51F-2A09261E7668}" srcOrd="0" destOrd="0" presId="urn:microsoft.com/office/officeart/2008/layout/PictureAccentBlocks#1"/>
    <dgm:cxn modelId="{42A2B194-5D08-49C9-AFFE-92167E4F8E10}" srcId="{5F66B705-232E-4A19-9F2D-386365E03EA6}" destId="{2F95157C-C335-4F89-B9AA-9C64FCDF8D1C}" srcOrd="0" destOrd="0" parTransId="{FCFAF5CF-AD9B-4EF5-8662-C54345589EF0}" sibTransId="{F38F6F05-417D-4000-A140-9E62BAF45860}"/>
    <dgm:cxn modelId="{6F26F27C-C56B-49FC-9E2A-5B95CD96C453}" type="presParOf" srcId="{944969FE-CCB2-4C36-A6DD-ADC083F5BE68}" destId="{DADF1815-B1DF-4C94-9046-7C3B8297BB4B}" srcOrd="0" destOrd="0" presId="urn:microsoft.com/office/officeart/2008/layout/PictureAccentBlocks#1"/>
    <dgm:cxn modelId="{272D8377-0185-4765-8339-2D6AE4596D1C}" type="presParOf" srcId="{DADF1815-B1DF-4C94-9046-7C3B8297BB4B}" destId="{2F41F648-B16E-427D-B178-0AE1609E0FF0}" srcOrd="0" destOrd="0" presId="urn:microsoft.com/office/officeart/2008/layout/PictureAccentBlocks#1"/>
    <dgm:cxn modelId="{11175F74-7309-4646-87B9-BC8FD988767A}" type="presParOf" srcId="{DADF1815-B1DF-4C94-9046-7C3B8297BB4B}" destId="{5F1C13DC-460E-4AE7-8D56-5F28AB14992B}" srcOrd="1" destOrd="0" presId="urn:microsoft.com/office/officeart/2008/layout/PictureAccentBlocks#1"/>
    <dgm:cxn modelId="{CBE03FF1-0712-4A79-AA88-49731EDEE94F}" type="presParOf" srcId="{944969FE-CCB2-4C36-A6DD-ADC083F5BE68}" destId="{F8B234D6-509F-4763-87D9-8D2F48CE0710}" srcOrd="1" destOrd="0" presId="urn:microsoft.com/office/officeart/2008/layout/PictureAccentBlocks#1"/>
    <dgm:cxn modelId="{C59C0818-67DF-4319-BCBE-3674A1F76A87}" type="presParOf" srcId="{944969FE-CCB2-4C36-A6DD-ADC083F5BE68}" destId="{141B6CEE-3295-4BAE-90AF-F83A31C6AAB0}" srcOrd="2" destOrd="0" presId="urn:microsoft.com/office/officeart/2008/layout/PictureAccentBlocks#1"/>
    <dgm:cxn modelId="{FB006D9A-286E-49A8-9826-47432B21DAC5}" type="presParOf" srcId="{141B6CEE-3295-4BAE-90AF-F83A31C6AAB0}" destId="{72032A96-D49E-4050-B75F-98B4474645A2}" srcOrd="0" destOrd="0" presId="urn:microsoft.com/office/officeart/2008/layout/PictureAccentBlocks#1"/>
    <dgm:cxn modelId="{B8DCCBCF-C7CA-4BC6-9696-64463136038C}" type="presParOf" srcId="{141B6CEE-3295-4BAE-90AF-F83A31C6AAB0}" destId="{F35B785B-8307-4EF9-B0EE-2C9D2641AAEE}" srcOrd="1" destOrd="0" presId="urn:microsoft.com/office/officeart/2008/layout/PictureAccentBlocks#1"/>
    <dgm:cxn modelId="{E3E0BF77-8EC4-4327-B962-118A03DCD3AA}" type="presParOf" srcId="{944969FE-CCB2-4C36-A6DD-ADC083F5BE68}" destId="{EB7ED9ED-90B4-40D4-8393-18C331412146}" srcOrd="3" destOrd="0" presId="urn:microsoft.com/office/officeart/2008/layout/PictureAccentBlocks#1"/>
    <dgm:cxn modelId="{D3ED7EC2-F896-4646-8E6C-07B4F36B0F31}" type="presParOf" srcId="{944969FE-CCB2-4C36-A6DD-ADC083F5BE68}" destId="{1531BAE2-D652-457C-AD91-BED364D3EEF3}" srcOrd="4" destOrd="0" presId="urn:microsoft.com/office/officeart/2008/layout/PictureAccentBlocks#1"/>
    <dgm:cxn modelId="{DCB41C6A-E457-4C87-B87A-94474C29B8F7}" type="presParOf" srcId="{1531BAE2-D652-457C-AD91-BED364D3EEF3}" destId="{B38D8740-FADF-48E8-9320-BE99D9D0EDE1}" srcOrd="0" destOrd="0" presId="urn:microsoft.com/office/officeart/2008/layout/PictureAccentBlocks#1"/>
    <dgm:cxn modelId="{D744BDBD-F35F-4BB9-B88A-449DD8B8952B}" type="presParOf" srcId="{1531BAE2-D652-457C-AD91-BED364D3EEF3}" destId="{1BAF8760-C92A-485D-A51F-2A09261E7668}" srcOrd="1" destOrd="0" presId="urn:microsoft.com/office/officeart/2008/layout/PictureAccentBlocks#1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41F648-B16E-427D-B178-0AE1609E0FF0}">
      <dsp:nvSpPr>
        <dsp:cNvPr id="0" name=""/>
        <dsp:cNvSpPr/>
      </dsp:nvSpPr>
      <dsp:spPr>
        <a:xfrm>
          <a:off x="4324116" y="4477825"/>
          <a:ext cx="3821347" cy="38213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1C13DC-460E-4AE7-8D56-5F28AB14992B}">
      <dsp:nvSpPr>
        <dsp:cNvPr id="0" name=""/>
        <dsp:cNvSpPr/>
      </dsp:nvSpPr>
      <dsp:spPr>
        <a:xfrm rot="16200000">
          <a:off x="1758845" y="6006364"/>
          <a:ext cx="3821347" cy="764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b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0" kern="1200" baseline="0" dirty="0">
            <a:solidFill>
              <a:schemeClr val="bg1"/>
            </a:solidFill>
          </a:endParaRPr>
        </a:p>
      </dsp:txBody>
      <dsp:txXfrm>
        <a:off x="1758845" y="6006364"/>
        <a:ext cx="3821347" cy="764269"/>
      </dsp:txXfrm>
    </dsp:sp>
    <dsp:sp modelId="{72032A96-D49E-4050-B75F-98B4474645A2}">
      <dsp:nvSpPr>
        <dsp:cNvPr id="0" name=""/>
        <dsp:cNvSpPr/>
      </dsp:nvSpPr>
      <dsp:spPr>
        <a:xfrm>
          <a:off x="8637845" y="4477825"/>
          <a:ext cx="3821347" cy="3821347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5B785B-8307-4EF9-B0EE-2C9D2641AAEE}">
      <dsp:nvSpPr>
        <dsp:cNvPr id="0" name=""/>
        <dsp:cNvSpPr/>
      </dsp:nvSpPr>
      <dsp:spPr>
        <a:xfrm rot="16200000">
          <a:off x="6345036" y="6006364"/>
          <a:ext cx="3821347" cy="764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b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0" kern="1200" baseline="0" dirty="0">
            <a:solidFill>
              <a:schemeClr val="bg1"/>
            </a:solidFill>
          </a:endParaRPr>
        </a:p>
      </dsp:txBody>
      <dsp:txXfrm>
        <a:off x="6345036" y="6006364"/>
        <a:ext cx="3821347" cy="764269"/>
      </dsp:txXfrm>
    </dsp:sp>
    <dsp:sp modelId="{B38D8740-FADF-48E8-9320-BE99D9D0EDE1}">
      <dsp:nvSpPr>
        <dsp:cNvPr id="0" name=""/>
        <dsp:cNvSpPr/>
      </dsp:nvSpPr>
      <dsp:spPr>
        <a:xfrm>
          <a:off x="8637845" y="214729"/>
          <a:ext cx="3821347" cy="38213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F8760-C92A-485D-A51F-2A09261E7668}">
      <dsp:nvSpPr>
        <dsp:cNvPr id="0" name=""/>
        <dsp:cNvSpPr/>
      </dsp:nvSpPr>
      <dsp:spPr>
        <a:xfrm rot="16200000">
          <a:off x="6345036" y="1666841"/>
          <a:ext cx="3821347" cy="764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b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0" kern="1200" baseline="0" dirty="0">
            <a:solidFill>
              <a:schemeClr val="bg1"/>
            </a:solidFill>
          </a:endParaRPr>
        </a:p>
      </dsp:txBody>
      <dsp:txXfrm>
        <a:off x="6345036" y="1666841"/>
        <a:ext cx="3821347" cy="7642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Blocks#1">
  <dgm:title val=""/>
  <dgm:desc val=""/>
  <dgm:catLst>
    <dgm:cat type="picture" pri="12000"/>
    <dgm:cat type="pictureconvert" pri="1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gt" val="5">
        <dgm:choose name="Name3">
          <dgm:if name="Name4" func="var" arg="dir" op="equ" val="norm">
            <dgm:alg type="snake">
              <dgm:param type="bkpt" val="fixed"/>
              <dgm:param type="bkPtFixedVal" val="3"/>
              <dgm:param type="off" val="off"/>
              <dgm:param type="grDir" val="bL"/>
              <dgm:param type="horzAlign" val="r"/>
              <dgm:param type="vertAlign" val="b"/>
            </dgm:alg>
          </dgm:if>
          <dgm:else name="Name5">
            <dgm:alg type="snake">
              <dgm:param type="bkpt" val="fixed"/>
              <dgm:param type="bkPtFixedVal" val="3"/>
              <dgm:param type="off" val="off"/>
              <dgm:param type="grDir" val="bR"/>
              <dgm:param type="horzAlign" val="l"/>
              <dgm:param type="vertAlign" val="b"/>
            </dgm:alg>
          </dgm:else>
        </dgm:choose>
      </dgm:if>
      <dgm:else name="Name6">
        <dgm:choose name="Name7">
          <dgm:if name="Name8" func="var" arg="dir" op="equ" val="norm">
            <dgm:alg type="snake">
              <dgm:param type="bkpt" val="fixed"/>
              <dgm:param type="bkPtFixedVal" val="2"/>
              <dgm:param type="off" val="off"/>
              <dgm:param type="grDir" val="bL"/>
              <dgm:param type="horzAlign" val="r"/>
              <dgm:param type="vertAlign" val="b"/>
            </dgm:alg>
          </dgm:if>
          <dgm:else name="Name9">
            <dgm:alg type="snake">
              <dgm:param type="bkpt" val="fixed"/>
              <dgm:param type="bkPtFixedVal" val="2"/>
              <dgm:param type="off" val="off"/>
              <dgm:param type="grDir" val="bR"/>
              <dgm:param type="horzAlign" val="l"/>
              <dgm:param type="vertAlign" val="b"/>
            </dgm:alg>
          </dgm:else>
        </dgm:choose>
      </dgm:else>
    </dgm:choose>
    <dgm:shape xmlns:r="http://schemas.openxmlformats.org/officeDocument/2006/relationships" r:blip="">
      <dgm:adjLst/>
    </dgm:shape>
    <dgm:constrLst>
      <dgm:constr type="alignOff" val="1"/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13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2"/>
        </dgm:alg>
        <dgm:shape xmlns:r="http://schemas.openxmlformats.org/officeDocument/2006/relationships" r:blip="">
          <dgm:adjLst/>
        </dgm:shape>
        <dgm:choose name="Name10">
          <dgm:if name="Name11" func="var" arg="dir" op="equ" val="norm">
            <dgm:constrLst>
              <dgm:constr type="l" for="ch" forName="Image" refType="w" refFor="ch" refForName="Image" fact="0.2"/>
              <dgm:constr type="t" for="ch" forName="Image" refType="h" fact="0"/>
              <dgm:constr type="h" for="ch" forName="Image" refType="h"/>
              <dgm:constr type="w" for="ch" forName="Image" refType="h" refFor="ch" refForName="Image" op="equ"/>
              <dgm:constr type="l" for="ch" forName="Parent" refType="w" fact="0"/>
              <dgm:constr type="t" for="ch" forName="Parent" refType="h" fact="0"/>
              <dgm:constr type="w" for="ch" forName="Parent" refType="h" refFor="ch" refForName="Image" op="equ" fact="0.2"/>
              <dgm:constr type="h" for="ch" forName="Parent" refType="h" refFor="ch" refForName="Image" op="equ"/>
            </dgm:constrLst>
          </dgm:if>
          <dgm:else name="Name12">
            <dgm:constrLst>
              <dgm:constr type="l" for="ch" forName="Image" refType="w" fact="0"/>
              <dgm:constr type="t" for="ch" forName="Image" refType="h" fact="0"/>
              <dgm:constr type="h" for="ch" forName="Image" refType="h"/>
              <dgm:constr type="w" for="ch" forName="Image" refType="h" refFor="ch" refForName="Image" op="equ"/>
              <dgm:constr type="l" for="ch" forName="Parent" refType="w" refFor="ch" refForName="Image"/>
              <dgm:constr type="t" for="ch" forName="Parent" refType="h" fact="0"/>
              <dgm:constr type="w" for="ch" forName="Parent" refType="w" refFor="ch" refForName="Image" fact="0.2"/>
              <dgm:constr type="h" for="ch" forName="Parent" refType="h" refFor="ch" refForName="Image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revTx">
          <dgm:varLst>
            <dgm:bulletEnabled val="1"/>
          </dgm:varLst>
          <dgm:alg type="tx">
            <dgm:param type="autoTxRot" val="grav"/>
            <dgm:param type="parTxLTRAlign" val="l"/>
            <dgm:param type="txAnchorVertCh" val="b"/>
            <dgm:param type="txAnchorVert" val="b"/>
          </dgm:alg>
          <dgm:choose name="Name13">
            <dgm:if name="Name14" func="var" arg="dir" op="equ" val="norm">
              <dgm:shape xmlns:r="http://schemas.openxmlformats.org/officeDocument/2006/relationships" rot="270" type="rect" r:blip="">
                <dgm:adjLst/>
              </dgm:shape>
            </dgm:if>
            <dgm:else name="Name15">
              <dgm:shape xmlns:r="http://schemas.openxmlformats.org/officeDocument/2006/relationships" rot="90" type="rect" r:blip="">
                <dgm:adjLst/>
              </dgm:shape>
            </dgm:else>
          </dgm:choose>
          <dgm:presOf axis="desOr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371482" y="3195640"/>
            <a:ext cx="15543451" cy="2205038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2742963" y="5829300"/>
            <a:ext cx="12800489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26515300" y="411959"/>
            <a:ext cx="8225712" cy="877728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828641" y="411959"/>
            <a:ext cx="24381884" cy="877728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444502" y="6610352"/>
            <a:ext cx="15543451" cy="20431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444502" y="4360070"/>
            <a:ext cx="15543451" cy="225028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1828643" y="2400302"/>
            <a:ext cx="16302211" cy="67889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8435626" y="2400302"/>
            <a:ext cx="16305385" cy="67889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4321" y="411957"/>
            <a:ext cx="16457772" cy="17145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914322" y="2302670"/>
            <a:ext cx="8079675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914322" y="3262313"/>
            <a:ext cx="8079675" cy="59269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9289246" y="2302670"/>
            <a:ext cx="8082849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9289246" y="3262313"/>
            <a:ext cx="8082849" cy="59269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4322" y="409575"/>
            <a:ext cx="6016104" cy="1743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7149480" y="409577"/>
            <a:ext cx="10222613" cy="87796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914322" y="2152652"/>
            <a:ext cx="6016104" cy="703659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584265" y="7200900"/>
            <a:ext cx="10971848" cy="8501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584265" y="919163"/>
            <a:ext cx="10971848" cy="6172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3584265" y="8051007"/>
            <a:ext cx="10971848" cy="120729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321" y="2400302"/>
            <a:ext cx="16457772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ppt1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3175" y="-4763"/>
            <a:ext cx="18294350" cy="1029652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6.png"/><Relationship Id="rId7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6.png"/><Relationship Id="rId7" Type="http://schemas.openxmlformats.org/officeDocument/2006/relationships/image" Target="../media/image2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6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230" y="2695228"/>
            <a:ext cx="5692485" cy="2114178"/>
          </a:xfrm>
          <a:prstGeom prst="rect">
            <a:avLst/>
          </a:prstGeom>
          <a:noFill/>
        </p:spPr>
      </p:pic>
      <p:pic>
        <p:nvPicPr>
          <p:cNvPr id="2051" name="Picture 3" descr="C:\Users\rao656402\Desktop\logos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47261" y="8580538"/>
            <a:ext cx="8239041" cy="59540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694933" y="2670275"/>
            <a:ext cx="1108923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  <a:latin typeface="Montserrat" panose="00000500000000000000" pitchFamily="2" charset="0"/>
              </a:rPr>
              <a:t>MODERNIZAÇÃO E TRANSFORMAÇÃO TECNOLÓGICA À SERVIÇO DO SUS NO ATENDIMENTO PRÉ-HOSPITALAR MÓVEL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9502" y="5114651"/>
            <a:ext cx="10787431" cy="28469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000" dirty="0" err="1">
                <a:solidFill>
                  <a:srgbClr val="FDFDFE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Autores</a:t>
            </a:r>
            <a:r>
              <a:rPr lang="en-US" sz="2000" dirty="0">
                <a:solidFill>
                  <a:srgbClr val="FDFDFE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: ¹Marcielle dos Santos Santana, </a:t>
            </a:r>
            <a:r>
              <a:rPr lang="pt-BR" sz="2000" dirty="0">
                <a:solidFill>
                  <a:schemeClr val="bg1"/>
                </a:solidFill>
                <a:latin typeface="Montserrat" panose="00000500000000000000" pitchFamily="2" charset="0"/>
              </a:rPr>
              <a:t>¹Vitor Vinicius de Melo </a:t>
            </a:r>
            <a:r>
              <a:rPr lang="pt-BR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Verçoza</a:t>
            </a:r>
            <a:r>
              <a:rPr lang="pt-BR" sz="2000" dirty="0">
                <a:solidFill>
                  <a:schemeClr val="bg1"/>
                </a:solidFill>
                <a:latin typeface="Montserrat" panose="00000500000000000000" pitchFamily="2" charset="0"/>
              </a:rPr>
              <a:t>, ²Isaac Augusto Martiniano; ¹Marcone José de Melo Santos; ¹Anny </a:t>
            </a:r>
            <a:r>
              <a:rPr lang="pt-BR" sz="2000" dirty="0" err="1">
                <a:solidFill>
                  <a:schemeClr val="bg1"/>
                </a:solidFill>
                <a:latin typeface="Montserrat" panose="00000500000000000000" pitchFamily="2" charset="0"/>
              </a:rPr>
              <a:t>Karoliny</a:t>
            </a:r>
            <a:r>
              <a:rPr lang="pt-BR" sz="2000" dirty="0">
                <a:solidFill>
                  <a:schemeClr val="bg1"/>
                </a:solidFill>
                <a:latin typeface="Montserrat" panose="00000500000000000000" pitchFamily="2" charset="0"/>
              </a:rPr>
              <a:t> do Nascimento Galvão</a:t>
            </a:r>
          </a:p>
          <a:p>
            <a:endParaRPr lang="en-US" sz="2000" dirty="0">
              <a:solidFill>
                <a:srgbClr val="FDFDFE"/>
              </a:solidFill>
              <a:latin typeface="Montserrat" panose="00000500000000000000" pitchFamily="2" charset="0"/>
              <a:ea typeface="Montserrat"/>
              <a:cs typeface="Montserrat"/>
              <a:sym typeface="Montserrat"/>
            </a:endParaRPr>
          </a:p>
          <a:p>
            <a:r>
              <a:rPr lang="en-US" sz="2000" dirty="0" err="1">
                <a:solidFill>
                  <a:srgbClr val="FDFDFE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Instituições</a:t>
            </a:r>
            <a:r>
              <a:rPr lang="en-US" sz="2000" dirty="0">
                <a:solidFill>
                  <a:srgbClr val="FDFDFE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:</a:t>
            </a:r>
          </a:p>
          <a:p>
            <a:r>
              <a:rPr lang="en-US" sz="2000" dirty="0">
                <a:solidFill>
                  <a:srgbClr val="FDFDFE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1-SAMU Vitoria de Santo </a:t>
            </a:r>
            <a:r>
              <a:rPr lang="en-US" sz="2000" dirty="0" err="1">
                <a:solidFill>
                  <a:srgbClr val="FDFDFE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Antão</a:t>
            </a:r>
            <a:endParaRPr lang="en-US" sz="2000" dirty="0">
              <a:solidFill>
                <a:srgbClr val="FDFDFE"/>
              </a:solidFill>
              <a:latin typeface="Montserrat" panose="00000500000000000000" pitchFamily="2" charset="0"/>
              <a:ea typeface="Montserrat"/>
              <a:cs typeface="Montserrat"/>
              <a:sym typeface="Montserrat"/>
            </a:endParaRPr>
          </a:p>
          <a:p>
            <a:r>
              <a:rPr lang="en-US" sz="2000" dirty="0">
                <a:solidFill>
                  <a:srgbClr val="FDFDFE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2-SESAU Vitoria de Santo </a:t>
            </a:r>
            <a:r>
              <a:rPr lang="en-US" sz="2000" dirty="0" err="1">
                <a:solidFill>
                  <a:srgbClr val="FDFDFE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Antão</a:t>
            </a:r>
            <a:endParaRPr lang="en-US" sz="2000" dirty="0">
              <a:solidFill>
                <a:srgbClr val="FDFDFE"/>
              </a:solidFill>
              <a:latin typeface="Montserrat" panose="00000500000000000000" pitchFamily="2" charset="0"/>
              <a:ea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10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3" name="TextBox 9"/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7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2749" y="1877075"/>
            <a:ext cx="5240025" cy="7560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356C98B-F1D5-1B38-72B4-9B105CE02E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8" y="1903140"/>
            <a:ext cx="6278200" cy="7560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3081F4CB-F1D9-A10A-5F72-7D5FB0223C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105" y="1877075"/>
            <a:ext cx="4311726" cy="7658913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EFEC9264-5A2C-EA9F-0B99-F0D6DF233F4A}"/>
              </a:ext>
            </a:extLst>
          </p:cNvPr>
          <p:cNvSpPr txBox="1"/>
          <p:nvPr/>
        </p:nvSpPr>
        <p:spPr>
          <a:xfrm>
            <a:off x="574254" y="1368497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Montserrat" panose="00000500000000000000" pitchFamily="2" charset="0"/>
              </a:rPr>
              <a:t>REGISTRO DE OCORRÊNCIAS </a:t>
            </a:r>
            <a:endParaRPr lang="pt-BR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82953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10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3" name="TextBox 9"/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7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1"/>
          <a:stretch>
            <a:fillRect/>
          </a:stretch>
        </p:blipFill>
        <p:spPr>
          <a:xfrm>
            <a:off x="5438073" y="2047099"/>
            <a:ext cx="3535810" cy="7560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7"/>
          <a:stretch>
            <a:fillRect/>
          </a:stretch>
        </p:blipFill>
        <p:spPr>
          <a:xfrm>
            <a:off x="948811" y="2002827"/>
            <a:ext cx="3540451" cy="7560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2" b="7299"/>
          <a:stretch>
            <a:fillRect/>
          </a:stretch>
        </p:blipFill>
        <p:spPr>
          <a:xfrm>
            <a:off x="9924077" y="2047099"/>
            <a:ext cx="3869354" cy="7121425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" t="10029" r="6" b="690"/>
          <a:stretch>
            <a:fillRect/>
          </a:stretch>
        </p:blipFill>
        <p:spPr>
          <a:xfrm>
            <a:off x="14743625" y="2047099"/>
            <a:ext cx="2994963" cy="707244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99E487B-6B3A-3158-2929-F6E5001923E8}"/>
              </a:ext>
            </a:extLst>
          </p:cNvPr>
          <p:cNvSpPr txBox="1"/>
          <p:nvPr/>
        </p:nvSpPr>
        <p:spPr>
          <a:xfrm>
            <a:off x="574254" y="1462058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Montserrat" panose="00000500000000000000" pitchFamily="2" charset="0"/>
              </a:rPr>
              <a:t>CONTROLE DA FROTA</a:t>
            </a:r>
            <a:endParaRPr lang="pt-BR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82953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10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3" name="TextBox 9"/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7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54E9CED-4D0E-A5BE-9014-A1E2E2CCC4FD}"/>
              </a:ext>
            </a:extLst>
          </p:cNvPr>
          <p:cNvSpPr txBox="1"/>
          <p:nvPr/>
        </p:nvSpPr>
        <p:spPr>
          <a:xfrm>
            <a:off x="142206" y="1477022"/>
            <a:ext cx="123133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Montserrat" panose="00000500000000000000" pitchFamily="2" charset="0"/>
              </a:rPr>
              <a:t>CHECKLIST DE MEDICAMENTOS, INSUMOS E EQUIPAMENTOS MECÂNICOS E ELÉTRICOS </a:t>
            </a:r>
            <a:endParaRPr lang="pt-BR" sz="2400" dirty="0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86B6A0C3-9AC5-EE02-64D1-46919BCB3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61" y="2468842"/>
            <a:ext cx="3711218" cy="6674007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2BD372F5-B7D3-4C2F-4F43-1C36D6A530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2"/>
          <a:stretch/>
        </p:blipFill>
        <p:spPr>
          <a:xfrm>
            <a:off x="461275" y="2468842"/>
            <a:ext cx="3240360" cy="6934076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D1D75984-D86C-7417-5BC9-0416F01CDB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382" y="2452680"/>
            <a:ext cx="3673712" cy="6392260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17C085BE-6798-D5B4-1F58-7FD72C4C784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4" b="3801"/>
          <a:stretch/>
        </p:blipFill>
        <p:spPr>
          <a:xfrm>
            <a:off x="4496587" y="2468842"/>
            <a:ext cx="3604605" cy="693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18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447130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10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3" name="TextBox 9"/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7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1"/>
          <a:stretch>
            <a:fillRect/>
          </a:stretch>
        </p:blipFill>
        <p:spPr>
          <a:xfrm>
            <a:off x="12777233" y="2192494"/>
            <a:ext cx="3750303" cy="7560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1"/>
          <a:stretch>
            <a:fillRect/>
          </a:stretch>
        </p:blipFill>
        <p:spPr>
          <a:xfrm>
            <a:off x="7054974" y="2187041"/>
            <a:ext cx="3750303" cy="7560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1"/>
          <a:stretch>
            <a:fillRect/>
          </a:stretch>
        </p:blipFill>
        <p:spPr>
          <a:xfrm>
            <a:off x="1150318" y="2187041"/>
            <a:ext cx="3750303" cy="7560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F90A4C4-7629-1F46-9213-9CFE981378F4}"/>
              </a:ext>
            </a:extLst>
          </p:cNvPr>
          <p:cNvSpPr txBox="1"/>
          <p:nvPr/>
        </p:nvSpPr>
        <p:spPr>
          <a:xfrm>
            <a:off x="142206" y="1477022"/>
            <a:ext cx="11521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Montserrat" panose="00000500000000000000" pitchFamily="2" charset="0"/>
              </a:rPr>
              <a:t>CHECKLIST DE MEDICAMENTOS, INSUMOS E EQUIPAMENTOS</a:t>
            </a:r>
            <a:endParaRPr lang="pt-BR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447130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10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3" name="TextBox 9"/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7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14F7754-B0D1-A168-4C96-3A1F56373B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86" y="2191172"/>
            <a:ext cx="3884013" cy="7242914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8903020F-FBB7-4441-DEF6-BF03458BF9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382" y="2191172"/>
            <a:ext cx="3884013" cy="7118466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67394115-C5F4-747A-D939-D050BF7061F3}"/>
              </a:ext>
            </a:extLst>
          </p:cNvPr>
          <p:cNvSpPr txBox="1"/>
          <p:nvPr/>
        </p:nvSpPr>
        <p:spPr>
          <a:xfrm>
            <a:off x="517971" y="1519734"/>
            <a:ext cx="11521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Montserrat" panose="00000500000000000000" pitchFamily="2" charset="0"/>
              </a:rPr>
              <a:t>CHECKLIST DE MEDICAMENTOS, INSUMOS E EQUIPAMENTOS</a:t>
            </a:r>
            <a:endParaRPr lang="pt-BR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447130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10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3" name="TextBox 9"/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7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/>
          <a:srcRect t="11300" b="5704"/>
          <a:stretch>
            <a:fillRect/>
          </a:stretch>
        </p:blipFill>
        <p:spPr>
          <a:xfrm>
            <a:off x="1166340" y="2238946"/>
            <a:ext cx="15769752" cy="735860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6F48C57-D571-A4A3-FFF1-8E9F18CA97BE}"/>
              </a:ext>
            </a:extLst>
          </p:cNvPr>
          <p:cNvSpPr txBox="1"/>
          <p:nvPr/>
        </p:nvSpPr>
        <p:spPr>
          <a:xfrm>
            <a:off x="214214" y="1477206"/>
            <a:ext cx="11521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Montserrat" panose="00000500000000000000" pitchFamily="2" charset="0"/>
              </a:rPr>
              <a:t>RELATÓRIOS ESTATÍSTICOS E DIAGNÓSTICO SITUACIONAL</a:t>
            </a:r>
            <a:endParaRPr lang="pt-BR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1198" y="4549656"/>
            <a:ext cx="7570376" cy="1314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1270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RESULTADOS</a:t>
            </a:r>
          </a:p>
        </p:txBody>
      </p:sp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22326" y="1510807"/>
            <a:ext cx="15976354" cy="3261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latin typeface="Montserrat" panose="00000500000000000000" pitchFamily="2" charset="0"/>
              </a:rPr>
              <a:t>Com a modernização do serviço trazida pelo sistema obtivemos resultados surpreendentes com o controle de 100% das operações do SAMU Vitória com dashboards em tempo real mostrando </a:t>
            </a:r>
            <a:r>
              <a:rPr lang="pt-BR" sz="2400" b="1" dirty="0">
                <a:latin typeface="Montserrat" panose="00000500000000000000" pitchFamily="2" charset="0"/>
              </a:rPr>
              <a:t>indicadores por faixa etária, tipo de ocorrência, locais de atendimento e destinos</a:t>
            </a:r>
            <a:r>
              <a:rPr lang="pt-BR" sz="2400" dirty="0">
                <a:latin typeface="Montserrat" panose="00000500000000000000" pitchFamily="2" charset="0"/>
              </a:rPr>
              <a:t>. </a:t>
            </a:r>
            <a:r>
              <a:rPr lang="pt-BR" sz="2400" b="1" dirty="0">
                <a:latin typeface="Montserrat" panose="00000500000000000000" pitchFamily="2" charset="0"/>
              </a:rPr>
              <a:t>Automatização de relatórios gerenciais com exportação em PDF</a:t>
            </a:r>
            <a:r>
              <a:rPr lang="pt-BR" sz="2400" dirty="0">
                <a:latin typeface="Montserrat" panose="00000500000000000000" pitchFamily="2" charset="0"/>
              </a:rPr>
              <a:t> com confiabilidade de dados emitidos aos órgãos regulamentares, controle de status da frota, gestão e redução significativa no tempo de resposta para acionamento de unidades. </a:t>
            </a:r>
          </a:p>
        </p:txBody>
      </p:sp>
      <p:sp>
        <p:nvSpPr>
          <p:cNvPr id="8" name="TextBox 10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RESULTADOS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10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RESULTADOS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1086B4D-E8FC-157C-B360-F64BEDDE533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337" t="13812" r="26444" b="4588"/>
          <a:stretch/>
        </p:blipFill>
        <p:spPr>
          <a:xfrm>
            <a:off x="2734494" y="1627677"/>
            <a:ext cx="5645200" cy="8042207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FF257DCB-8789-3431-DB12-74A0FB68FFB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943" t="13981" r="25979" b="4817"/>
          <a:stretch/>
        </p:blipFill>
        <p:spPr>
          <a:xfrm>
            <a:off x="9143206" y="1317345"/>
            <a:ext cx="5904656" cy="815367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10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RESULTADOS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EAEBF0B-40C3-BD15-4C59-807A2E23294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642" t="14414" r="34643" b="20598"/>
          <a:stretch/>
        </p:blipFill>
        <p:spPr>
          <a:xfrm>
            <a:off x="1943480" y="1883236"/>
            <a:ext cx="6480720" cy="7713179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A25C117-A0F3-D98A-8176-B21859254F3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337" t="14414" r="26373" b="3819"/>
          <a:stretch/>
        </p:blipFill>
        <p:spPr>
          <a:xfrm>
            <a:off x="9577369" y="1551559"/>
            <a:ext cx="5608773" cy="7989221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23DBBBEC-5266-A9F1-9F32-734214E7EF52}"/>
              </a:ext>
            </a:extLst>
          </p:cNvPr>
          <p:cNvSpPr txBox="1"/>
          <p:nvPr/>
        </p:nvSpPr>
        <p:spPr>
          <a:xfrm>
            <a:off x="214214" y="1477206"/>
            <a:ext cx="11521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Montserrat" panose="00000500000000000000" pitchFamily="2" charset="0"/>
              </a:rPr>
              <a:t>RELATÓRIOS ESTATÍSTICOS E DIAGNÓSTICO SITUACIONAL</a:t>
            </a:r>
            <a:endParaRPr lang="pt-B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230" y="3662063"/>
            <a:ext cx="5692485" cy="2114178"/>
          </a:xfrm>
          <a:prstGeom prst="rect">
            <a:avLst/>
          </a:prstGeom>
          <a:noFill/>
        </p:spPr>
      </p:pic>
      <p:pic>
        <p:nvPicPr>
          <p:cNvPr id="2051" name="Picture 3" descr="C:\Users\rao656402\Desktop\logos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47261" y="8580538"/>
            <a:ext cx="8239041" cy="595409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834" y="2169824"/>
            <a:ext cx="6240947" cy="6240947"/>
          </a:xfrm>
          <a:prstGeom prst="rect">
            <a:avLst/>
          </a:prstGeom>
        </p:spPr>
      </p:pic>
      <p:sp>
        <p:nvSpPr>
          <p:cNvPr id="9" name="TextBox 5"/>
          <p:cNvSpPr txBox="1"/>
          <p:nvPr/>
        </p:nvSpPr>
        <p:spPr>
          <a:xfrm>
            <a:off x="358230" y="495500"/>
            <a:ext cx="18074008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Montserrat" panose="00000500000000000000" pitchFamily="2" charset="0"/>
              </a:rPr>
              <a:t>MODERNIZAÇÃO E TRANSFORMAÇÃO TECNOLÓGICA À SERVIÇO DO SUS NO ATENDIMENTO PRÉ-HOSPITALAR MÓVEL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10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RESULTADOS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5"/>
          <a:srcRect t="10829" b="6484"/>
          <a:stretch>
            <a:fillRect/>
          </a:stretch>
        </p:blipFill>
        <p:spPr>
          <a:xfrm>
            <a:off x="9431238" y="4765682"/>
            <a:ext cx="8736533" cy="406147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6"/>
          <a:srcRect l="34137" t="19524" r="12180" b="13540"/>
          <a:stretch>
            <a:fillRect/>
          </a:stretch>
        </p:blipFill>
        <p:spPr>
          <a:xfrm>
            <a:off x="333111" y="2115257"/>
            <a:ext cx="8270035" cy="579755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9B061D8-7E70-6E6F-5139-DF18BB999727}"/>
              </a:ext>
            </a:extLst>
          </p:cNvPr>
          <p:cNvSpPr txBox="1"/>
          <p:nvPr/>
        </p:nvSpPr>
        <p:spPr>
          <a:xfrm>
            <a:off x="333111" y="1511749"/>
            <a:ext cx="11521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Montserrat" panose="00000500000000000000" pitchFamily="2" charset="0"/>
              </a:rPr>
              <a:t>RELATÓRIOS ESTATÍSTICOS E DIAGNÓSTICO SITUACIONAL</a:t>
            </a:r>
            <a:endParaRPr lang="pt-BR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7" name="TextBox 3"/>
          <p:cNvSpPr txBox="1"/>
          <p:nvPr/>
        </p:nvSpPr>
        <p:spPr>
          <a:xfrm>
            <a:off x="7950794" y="4019835"/>
            <a:ext cx="9341528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APRENDIZADO E ANÁLISE CRÍTICA</a:t>
            </a:r>
            <a:endParaRPr lang="pt-BR" sz="7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10294" y="1289873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58231" y="1343239"/>
            <a:ext cx="13969551" cy="22562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>
                <a:latin typeface="Montserrat" panose="00000500000000000000" pitchFamily="2" charset="0"/>
              </a:rPr>
              <a:t>A experiência evidenciou a importância da arquitetura escalável (Java) e interface intuitiva(</a:t>
            </a:r>
            <a:r>
              <a:rPr lang="pt-BR" sz="2000" dirty="0" err="1">
                <a:latin typeface="Montserrat" panose="00000500000000000000" pitchFamily="2" charset="0"/>
              </a:rPr>
              <a:t>React</a:t>
            </a:r>
            <a:r>
              <a:rPr lang="pt-BR" sz="2000" dirty="0">
                <a:latin typeface="Montserrat" panose="00000500000000000000" pitchFamily="2" charset="0"/>
              </a:rPr>
              <a:t>) para sistemas. Desafios incluíram sincronização de dados em tempo real, controle de acesso baseado em regras específicas de usuários e otimização de consultas complexas. Aprendizado sobre gestão e autonomia para o serviço de saúde pública vinculado ao SUS atraindo os profissionais componentes do serviço a participar ativamente do processo de modernização, expansão e disseminação de resultados.</a:t>
            </a:r>
          </a:p>
        </p:txBody>
      </p:sp>
      <p:sp>
        <p:nvSpPr>
          <p:cNvPr id="8" name="TextBox 10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APRENDIZADO E ANÁLISE CRÍTICA</a:t>
            </a:r>
            <a:endParaRPr lang="pt-BR" sz="3600" dirty="0"/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84580977"/>
              </p:ext>
            </p:extLst>
          </p:nvPr>
        </p:nvGraphicFramePr>
        <p:xfrm>
          <a:off x="5827220" y="1318678"/>
          <a:ext cx="12459193" cy="8299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068A1000-4808-67FB-34E0-C325782C86D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8104" t="82902" r="45259" b="13597"/>
          <a:stretch/>
        </p:blipFill>
        <p:spPr>
          <a:xfrm>
            <a:off x="14471798" y="5331000"/>
            <a:ext cx="3816424" cy="50405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B748CEE-21AC-B430-1285-351E270BB65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8104" t="82902" r="45259" b="13597"/>
          <a:stretch/>
        </p:blipFill>
        <p:spPr>
          <a:xfrm rot="5400000">
            <a:off x="12263837" y="7501619"/>
            <a:ext cx="3924150" cy="50405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343006" y="3847356"/>
            <a:ext cx="10238841" cy="2790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270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CONCLUSÃO E/OU</a:t>
            </a:r>
          </a:p>
          <a:p>
            <a:pPr algn="r">
              <a:lnSpc>
                <a:spcPts val="11270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RECOMENDAÇÕES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862286" y="1469100"/>
            <a:ext cx="16345816" cy="21535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latin typeface="Montserrat" panose="00000500000000000000" pitchFamily="2" charset="0"/>
              </a:rPr>
              <a:t>O sistema demonstra viabilidade de modernização no SUS. Mostrou que com </a:t>
            </a:r>
            <a:r>
              <a:rPr lang="pt-BR" sz="2400" b="1" dirty="0">
                <a:latin typeface="Montserrat" panose="00000500000000000000" pitchFamily="2" charset="0"/>
              </a:rPr>
              <a:t>engajamento</a:t>
            </a:r>
            <a:r>
              <a:rPr lang="pt-BR" sz="2400" dirty="0">
                <a:latin typeface="Montserrat" panose="00000500000000000000" pitchFamily="2" charset="0"/>
              </a:rPr>
              <a:t> e </a:t>
            </a:r>
            <a:r>
              <a:rPr lang="pt-BR" sz="2400" b="1" dirty="0">
                <a:latin typeface="Montserrat" panose="00000500000000000000" pitchFamily="2" charset="0"/>
              </a:rPr>
              <a:t>integração da gestão </a:t>
            </a:r>
            <a:r>
              <a:rPr lang="pt-BR" sz="2400" dirty="0">
                <a:latin typeface="Montserrat" panose="00000500000000000000" pitchFamily="2" charset="0"/>
              </a:rPr>
              <a:t>mediante ideias baseadas nas necessidades do serviço, foi desenvolvido algo inovador e arrojado. Recomenda-se inserir módulos como geolocalização GPS, integração com centrais de regulação com possibilidade de expansão para outros municípios permitindo escalabilidades futuras.</a:t>
            </a:r>
          </a:p>
        </p:txBody>
      </p:sp>
      <p:sp>
        <p:nvSpPr>
          <p:cNvPr id="8" name="TextBox 10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222326" y="393237"/>
            <a:ext cx="14442513" cy="514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20"/>
              </a:lnSpc>
              <a:spcBef>
                <a:spcPct val="0"/>
              </a:spcBef>
            </a:pPr>
            <a:r>
              <a:rPr lang="en-US" sz="3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CONCLUSÃO E/OU </a:t>
            </a:r>
            <a:r>
              <a:rPr lang="en-US" sz="32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RECOMENDAÇÕES</a:t>
            </a:r>
            <a:endParaRPr lang="en-US" sz="32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2DC07C98-6EE8-71BC-F64E-CD1F5BB6E011}"/>
              </a:ext>
            </a:extLst>
          </p:cNvPr>
          <p:cNvSpPr/>
          <p:nvPr/>
        </p:nvSpPr>
        <p:spPr>
          <a:xfrm>
            <a:off x="12741797" y="3651183"/>
            <a:ext cx="5544616" cy="6100829"/>
          </a:xfrm>
          <a:prstGeom prst="rect">
            <a:avLst/>
          </a:prstGeom>
          <a:solidFill>
            <a:srgbClr val="3E4095"/>
          </a:solidFill>
          <a:ln>
            <a:solidFill>
              <a:srgbClr val="3E40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6A590864-27BA-87D4-4AD6-87B649A3AC7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1" b="12805"/>
          <a:stretch/>
        </p:blipFill>
        <p:spPr>
          <a:xfrm>
            <a:off x="13327446" y="4063380"/>
            <a:ext cx="4958967" cy="560650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343006" y="4449666"/>
            <a:ext cx="10238841" cy="1341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270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AGRADECIMENTOS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50161" y="2478953"/>
            <a:ext cx="15976354" cy="3204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pt-BR" alt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Nosso sentimento é de imensa gratidão, primeiramente a Deus por nos abençoar todos os dias. Ao gabinete gestor da </a:t>
            </a:r>
            <a:r>
              <a:rPr lang="pt-BR" altLang="en-US" sz="28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Secretaria de Saúde e Bem Estar</a:t>
            </a:r>
            <a:r>
              <a:rPr lang="pt-BR" alt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em nome de Alexsandro Vasconcelos, Secretário de Saúde. A todo o </a:t>
            </a:r>
            <a:r>
              <a:rPr lang="pt-BR" altLang="en-US" sz="28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corpo administrativo do SAMU Vitória</a:t>
            </a:r>
            <a:r>
              <a:rPr lang="pt-BR" alt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pelo empenho e dedicação ao idealizar cada detalhe e por último, aos </a:t>
            </a:r>
            <a:r>
              <a:rPr lang="pt-BR" altLang="en-US" sz="28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profissionais do SAMU Vitória </a:t>
            </a:r>
            <a:r>
              <a:rPr lang="pt-BR" alt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que abraçaram a ideia com empenho e comprometimento. Tudo isso é um reflexo do esforço e competência de cada um. Hoje, através de uma ferramenta tecnológica, conseguimos qualificar ainda mais a nosssa assitência, num só propósito, salvar vidas. </a:t>
            </a:r>
          </a:p>
        </p:txBody>
      </p:sp>
      <p:sp>
        <p:nvSpPr>
          <p:cNvPr id="8" name="TextBox 10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AGRADECIMENTOS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8870" y="2335188"/>
            <a:ext cx="5692485" cy="2114178"/>
          </a:xfrm>
          <a:prstGeom prst="rect">
            <a:avLst/>
          </a:prstGeom>
          <a:noFill/>
        </p:spPr>
      </p:pic>
      <p:sp>
        <p:nvSpPr>
          <p:cNvPr id="9" name="TextBox 6"/>
          <p:cNvSpPr txBox="1"/>
          <p:nvPr/>
        </p:nvSpPr>
        <p:spPr>
          <a:xfrm>
            <a:off x="6222008" y="4775182"/>
            <a:ext cx="6665614" cy="131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70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OBRIGAD@!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4322861" y="6439644"/>
            <a:ext cx="9140825" cy="2213491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ctr">
              <a:lnSpc>
                <a:spcPts val="4245"/>
              </a:lnSpc>
            </a:pP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	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Marcielle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 dos Santos Santana</a:t>
            </a:r>
          </a:p>
          <a:p>
            <a:pPr algn="ctr">
              <a:lnSpc>
                <a:spcPts val="4245"/>
              </a:lnSpc>
            </a:pPr>
            <a:r>
              <a:rPr lang="pt-BR" altLang="en-US" sz="3200" dirty="0">
                <a:solidFill>
                  <a:schemeClr val="bg1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SAMU Vitória-PE 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</a:p>
          <a:p>
            <a:pPr algn="ctr">
              <a:lnSpc>
                <a:spcPts val="4245"/>
              </a:lnSpc>
            </a:pPr>
            <a:r>
              <a:rPr lang="pt-BR" sz="3200" b="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samuvitoriaoficial@gmail.com</a:t>
            </a:r>
            <a:endParaRPr lang="en-US" sz="3200" dirty="0">
              <a:solidFill>
                <a:schemeClr val="bg1"/>
              </a:solidFill>
              <a:latin typeface="Montserrat" panose="00000500000000000000" pitchFamily="2" charset="0"/>
              <a:ea typeface="Montserrat"/>
              <a:cs typeface="Montserrat"/>
              <a:sym typeface="Montserrat"/>
            </a:endParaRPr>
          </a:p>
          <a:p>
            <a:pPr algn="ctr">
              <a:lnSpc>
                <a:spcPts val="4245"/>
              </a:lnSpc>
            </a:pPr>
            <a:endParaRPr lang="en-US" sz="32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0" y="2780718"/>
            <a:ext cx="11502694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7200" dirty="0">
                <a:solidFill>
                  <a:srgbClr val="FDFDFE"/>
                </a:solidFill>
                <a:latin typeface="Montserrat"/>
                <a:sym typeface="Montserrat"/>
              </a:rPr>
              <a:t>PERÍODO DE REALIZAÇÃO/</a:t>
            </a:r>
          </a:p>
          <a:p>
            <a:pPr algn="r"/>
            <a:r>
              <a:rPr lang="en-US" sz="7200" dirty="0">
                <a:solidFill>
                  <a:srgbClr val="FDFDFE"/>
                </a:solidFill>
                <a:latin typeface="Montserrat"/>
                <a:sym typeface="Montserrat"/>
              </a:rPr>
              <a:t>OBJETO DA EXPERIÊNCIA</a:t>
            </a:r>
            <a:endParaRPr lang="en-US" sz="7200" dirty="0">
              <a:solidFill>
                <a:srgbClr val="FDFDFE"/>
              </a:solidFill>
              <a:latin typeface="Montserrat"/>
            </a:endParaRPr>
          </a:p>
        </p:txBody>
      </p:sp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-1" y="1353483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22326" y="1794758"/>
            <a:ext cx="16273808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ts val="3600"/>
              </a:lnSpc>
              <a:spcBef>
                <a:spcPct val="0"/>
              </a:spcBef>
            </a:pPr>
            <a:r>
              <a:rPr lang="pt-BR" sz="3200" dirty="0">
                <a:latin typeface="Montserrat" panose="00000500000000000000" pitchFamily="2" charset="0"/>
              </a:rPr>
              <a:t>Iniciado em janeiro de 2025, implementado em agosto de 2025, segue vigente.</a:t>
            </a:r>
            <a:endParaRPr lang="en-US" sz="3200" dirty="0">
              <a:solidFill>
                <a:srgbClr val="000000"/>
              </a:solidFill>
              <a:latin typeface="Montserrat" panose="00000500000000000000" pitchFamily="2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10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2" name="TextBox 9"/>
          <p:cNvSpPr txBox="1"/>
          <p:nvPr/>
        </p:nvSpPr>
        <p:spPr>
          <a:xfrm>
            <a:off x="1222327" y="111711"/>
            <a:ext cx="7056784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>
                <a:solidFill>
                  <a:srgbClr val="FDFDFE"/>
                </a:solidFill>
                <a:latin typeface="Montserrat"/>
                <a:sym typeface="Montserrat"/>
              </a:rPr>
              <a:t>PERÍODO DE REALIZAÇÃO/</a:t>
            </a:r>
          </a:p>
          <a:p>
            <a:r>
              <a:rPr lang="en-US" sz="3600" dirty="0">
                <a:solidFill>
                  <a:srgbClr val="FDFDFE"/>
                </a:solidFill>
                <a:latin typeface="Montserrat"/>
                <a:sym typeface="Montserrat"/>
              </a:rPr>
              <a:t>OBJETO DA EXPERIÊNCIA</a:t>
            </a:r>
            <a:endParaRPr lang="en-US" sz="3600" dirty="0">
              <a:solidFill>
                <a:srgbClr val="FDFDFE"/>
              </a:solidFill>
              <a:latin typeface="Montserrat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1A100430-AFF8-3C3E-2013-40D08FCD051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00" b="42300"/>
          <a:stretch/>
        </p:blipFill>
        <p:spPr>
          <a:xfrm>
            <a:off x="6950322" y="5575549"/>
            <a:ext cx="11347615" cy="413047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43A60CB-05AE-C70D-0B41-F65DEBE6BF4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594" t="82902" r="45259" b="13597"/>
          <a:stretch/>
        </p:blipFill>
        <p:spPr>
          <a:xfrm rot="5400000">
            <a:off x="4667509" y="7388757"/>
            <a:ext cx="4130473" cy="50405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3" y="-41076"/>
            <a:ext cx="10511358" cy="10472091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2" cy="8352538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45638" y="1449765"/>
            <a:ext cx="1719513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 panose="00000500000000000000" pitchFamily="2" charset="0"/>
              </a:rPr>
              <a:t>Sistema de gestão, desenvolvido com </a:t>
            </a:r>
            <a:r>
              <a:rPr lang="pt-BR" sz="2800" dirty="0" err="1">
                <a:latin typeface="Montserrat" panose="00000500000000000000" pitchFamily="2" charset="0"/>
              </a:rPr>
              <a:t>React</a:t>
            </a:r>
            <a:r>
              <a:rPr lang="pt-BR" sz="2800" dirty="0">
                <a:latin typeface="Montserrat" panose="00000500000000000000" pitchFamily="2" charset="0"/>
              </a:rPr>
              <a:t>/Next.js e Java/</a:t>
            </a:r>
            <a:r>
              <a:rPr lang="pt-BR" sz="2800" dirty="0" err="1">
                <a:latin typeface="Montserrat" panose="00000500000000000000" pitchFamily="2" charset="0"/>
              </a:rPr>
              <a:t>SpringBoot</a:t>
            </a:r>
            <a:r>
              <a:rPr lang="pt-BR" sz="2800" dirty="0">
                <a:latin typeface="Montserrat" panose="00000500000000000000" pitchFamily="2" charset="0"/>
              </a:rPr>
              <a:t> para monitoramento operacional de ocorrências, frota e abastecimento. </a:t>
            </a:r>
          </a:p>
        </p:txBody>
      </p:sp>
      <p:sp>
        <p:nvSpPr>
          <p:cNvPr id="8" name="TextBox 10"/>
          <p:cNvSpPr txBox="1"/>
          <p:nvPr/>
        </p:nvSpPr>
        <p:spPr>
          <a:xfrm>
            <a:off x="10656302" y="390972"/>
            <a:ext cx="7630109" cy="626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5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3" y="9706022"/>
            <a:ext cx="5760640" cy="416303"/>
          </a:xfrm>
          <a:prstGeom prst="rect">
            <a:avLst/>
          </a:prstGeom>
          <a:noFill/>
        </p:spPr>
      </p:pic>
      <p:sp>
        <p:nvSpPr>
          <p:cNvPr id="12" name="TextBox 9"/>
          <p:cNvSpPr txBox="1"/>
          <p:nvPr/>
        </p:nvSpPr>
        <p:spPr>
          <a:xfrm>
            <a:off x="1222327" y="111711"/>
            <a:ext cx="7056784" cy="1107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>
                <a:solidFill>
                  <a:srgbClr val="FDFDFE"/>
                </a:solidFill>
                <a:latin typeface="Montserrat"/>
                <a:sym typeface="Montserrat"/>
              </a:rPr>
              <a:t>PERÍODO DE REALIZAÇÃO/</a:t>
            </a:r>
          </a:p>
          <a:p>
            <a:r>
              <a:rPr lang="en-US" sz="3600" dirty="0">
                <a:solidFill>
                  <a:srgbClr val="FDFDFE"/>
                </a:solidFill>
                <a:latin typeface="Montserrat"/>
                <a:sym typeface="Montserrat"/>
              </a:rPr>
              <a:t>OBJETO DA EXPERIÊNCIA</a:t>
            </a:r>
            <a:endParaRPr lang="en-US" sz="3600" dirty="0">
              <a:solidFill>
                <a:srgbClr val="FDFDFE"/>
              </a:solidFill>
              <a:latin typeface="Montserrat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1593" y="2708519"/>
            <a:ext cx="3099375" cy="6899477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5774" y="2708519"/>
            <a:ext cx="3099375" cy="6899477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719" y="2708519"/>
            <a:ext cx="3099375" cy="6899477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10" y="2708519"/>
            <a:ext cx="3099375" cy="689947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9400" y="4549656"/>
            <a:ext cx="6202174" cy="1341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270"/>
              </a:lnSpc>
              <a:spcBef>
                <a:spcPct val="0"/>
              </a:spcBef>
            </a:pPr>
            <a:r>
              <a:rPr lang="en-US" sz="805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</a:p>
        </p:txBody>
      </p:sp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58230" y="1378983"/>
            <a:ext cx="17641959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en-US" altLang="pt-BR" sz="2200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Modernizar e automatizar a gest</a:t>
            </a:r>
            <a:r>
              <a:rPr lang="en-US" altLang="en-US" sz="2200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ã</a:t>
            </a:r>
            <a:r>
              <a:rPr lang="en-US" altLang="pt-BR" sz="2200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o do SAMU atrav</a:t>
            </a:r>
            <a:r>
              <a:rPr lang="en-US" altLang="en-US" sz="2200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é</a:t>
            </a:r>
            <a:r>
              <a:rPr lang="en-US" altLang="pt-BR" sz="2200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s de dashboard inteligente para </a:t>
            </a:r>
            <a:r>
              <a:rPr lang="en-US" altLang="pt-BR" sz="2200" b="1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controle de ocorr</a:t>
            </a:r>
            <a:r>
              <a:rPr lang="en-US" altLang="en-US" sz="2200" b="1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ê</a:t>
            </a:r>
            <a:r>
              <a:rPr lang="en-US" altLang="pt-BR" sz="2200" b="1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ncias</a:t>
            </a:r>
            <a:r>
              <a:rPr lang="en-US" altLang="pt-BR" sz="2200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,</a:t>
            </a:r>
            <a:r>
              <a:rPr lang="en-US" altLang="pt-BR" sz="2200" b="1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 indicadores operacionais</a:t>
            </a:r>
            <a:r>
              <a:rPr lang="en-US" altLang="pt-BR" sz="2200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,</a:t>
            </a:r>
            <a:r>
              <a:rPr lang="en-US" altLang="pt-BR" sz="2200" b="1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 frota de ve</a:t>
            </a:r>
            <a:r>
              <a:rPr lang="en-US" altLang="en-US" sz="2200" b="1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í</a:t>
            </a:r>
            <a:r>
              <a:rPr lang="en-US" altLang="pt-BR" sz="2200" b="1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culos</a:t>
            </a:r>
            <a:r>
              <a:rPr lang="en-US" altLang="pt-BR" sz="2200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, </a:t>
            </a:r>
            <a:r>
              <a:rPr lang="en-US" altLang="pt-BR" sz="2200" b="1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equipes e gerenciamento de farm</a:t>
            </a:r>
            <a:r>
              <a:rPr lang="en-US" altLang="en-US" sz="2200" b="1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á</a:t>
            </a:r>
            <a:r>
              <a:rPr lang="en-US" altLang="pt-BR" sz="2200" b="1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cia</a:t>
            </a:r>
            <a:r>
              <a:rPr lang="en-US" altLang="pt-BR" sz="2200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, favorecendo a tomada de decis</a:t>
            </a:r>
            <a:r>
              <a:rPr lang="en-US" altLang="en-US" sz="2200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ã</a:t>
            </a:r>
            <a:r>
              <a:rPr lang="en-US" altLang="pt-BR" sz="2200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o baseada em dados proporcionando melhoria da assist</a:t>
            </a:r>
            <a:r>
              <a:rPr lang="en-US" altLang="en-US" sz="2200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ê</a:t>
            </a:r>
            <a:r>
              <a:rPr lang="en-US" altLang="pt-BR" sz="2200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ncia e otimiza</a:t>
            </a:r>
            <a:r>
              <a:rPr lang="en-US" altLang="en-US" sz="2200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çã</a:t>
            </a:r>
            <a:r>
              <a:rPr lang="en-US" altLang="pt-BR" sz="2200" dirty="0">
                <a:solidFill>
                  <a:srgbClr val="0000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o de custos.</a:t>
            </a:r>
          </a:p>
        </p:txBody>
      </p:sp>
      <p:sp>
        <p:nvSpPr>
          <p:cNvPr id="8" name="TextBox 10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OBJETIVOS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5" b="41492"/>
          <a:stretch>
            <a:fillRect/>
          </a:stretch>
        </p:blipFill>
        <p:spPr>
          <a:xfrm>
            <a:off x="1629462" y="2763978"/>
            <a:ext cx="5966477" cy="687002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" t="3638" r="136" b="39824"/>
          <a:stretch>
            <a:fillRect/>
          </a:stretch>
        </p:blipFill>
        <p:spPr>
          <a:xfrm>
            <a:off x="9225401" y="2763978"/>
            <a:ext cx="5796079" cy="690590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6" name="TextBox 3"/>
          <p:cNvSpPr txBox="1"/>
          <p:nvPr/>
        </p:nvSpPr>
        <p:spPr>
          <a:xfrm>
            <a:off x="7696200" y="3919364"/>
            <a:ext cx="9694229" cy="27909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1270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83396" y="1831132"/>
            <a:ext cx="17256753" cy="17945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ct val="150000"/>
              </a:lnSpc>
              <a:spcBef>
                <a:spcPct val="0"/>
              </a:spcBef>
            </a:pPr>
            <a:r>
              <a:rPr lang="pt-BR" sz="2000" dirty="0">
                <a:latin typeface="Montserrat" panose="00000500000000000000" pitchFamily="2" charset="0"/>
              </a:rPr>
              <a:t>Desenvolvimento de Interface moderna e painéis interativos para operadores e gestores por meio de uma </a:t>
            </a:r>
            <a:r>
              <a:rPr lang="pt-BR" sz="2000" b="1" dirty="0">
                <a:latin typeface="Montserrat" panose="00000500000000000000" pitchFamily="2" charset="0"/>
              </a:rPr>
              <a:t>plataforma web responsiva </a:t>
            </a:r>
            <a:r>
              <a:rPr lang="pt-BR" sz="2000" dirty="0">
                <a:latin typeface="Montserrat" panose="00000500000000000000" pitchFamily="2" charset="0"/>
              </a:rPr>
              <a:t>que integra gestão completa do SAMU Vitória com </a:t>
            </a:r>
            <a:r>
              <a:rPr lang="pt-BR" sz="2000" b="1" dirty="0">
                <a:latin typeface="Montserrat" panose="00000500000000000000" pitchFamily="2" charset="0"/>
              </a:rPr>
              <a:t>módulos para registro de ocorrências </a:t>
            </a:r>
            <a:r>
              <a:rPr lang="pt-BR" sz="2000" dirty="0">
                <a:latin typeface="Montserrat" panose="00000500000000000000" pitchFamily="2" charset="0"/>
              </a:rPr>
              <a:t>(clínicas, traumas, remoções e </a:t>
            </a:r>
            <a:r>
              <a:rPr lang="pt-BR" sz="2000" dirty="0" err="1">
                <a:latin typeface="Montserrat" panose="00000500000000000000" pitchFamily="2" charset="0"/>
              </a:rPr>
              <a:t>etc</a:t>
            </a:r>
            <a:r>
              <a:rPr lang="pt-BR" sz="2000" dirty="0">
                <a:latin typeface="Montserrat" panose="00000500000000000000" pitchFamily="2" charset="0"/>
              </a:rPr>
              <a:t>), </a:t>
            </a:r>
            <a:r>
              <a:rPr lang="pt-BR" sz="2000" b="1" dirty="0">
                <a:latin typeface="Montserrat" panose="00000500000000000000" pitchFamily="2" charset="0"/>
              </a:rPr>
              <a:t>controle da frota</a:t>
            </a:r>
            <a:r>
              <a:rPr lang="pt-BR" sz="2000" dirty="0">
                <a:latin typeface="Montserrat" panose="00000500000000000000" pitchFamily="2" charset="0"/>
              </a:rPr>
              <a:t> por meio de </a:t>
            </a:r>
            <a:r>
              <a:rPr lang="pt-BR" sz="2000" b="1" dirty="0">
                <a:latin typeface="Montserrat" panose="00000500000000000000" pitchFamily="2" charset="0"/>
              </a:rPr>
              <a:t>checklist de medicamentos, insumos, equipamentos</a:t>
            </a:r>
            <a:r>
              <a:rPr lang="pt-BR" sz="2000" dirty="0">
                <a:latin typeface="Montserrat" panose="00000500000000000000" pitchFamily="2" charset="0"/>
              </a:rPr>
              <a:t>, </a:t>
            </a:r>
            <a:r>
              <a:rPr lang="pt-BR" sz="2000" b="1" dirty="0">
                <a:latin typeface="Montserrat" panose="00000500000000000000" pitchFamily="2" charset="0"/>
              </a:rPr>
              <a:t>mecânica e elétrica</a:t>
            </a:r>
            <a:r>
              <a:rPr lang="pt-BR" sz="2000" dirty="0">
                <a:latin typeface="Montserrat" panose="00000500000000000000" pitchFamily="2" charset="0"/>
              </a:rPr>
              <a:t> das unidades de que compõe o serviço, </a:t>
            </a:r>
            <a:r>
              <a:rPr lang="pt-BR" sz="2000" b="1" dirty="0">
                <a:latin typeface="Montserrat" panose="00000500000000000000" pitchFamily="2" charset="0"/>
              </a:rPr>
              <a:t>gerenciamento de equipes, relatórios estatísticos por turnos, períodos e diagnóstico situacional</a:t>
            </a:r>
            <a:r>
              <a:rPr lang="pt-BR" sz="2000" dirty="0">
                <a:latin typeface="Montserrat" panose="00000500000000000000" pitchFamily="2" charset="0"/>
              </a:rPr>
              <a:t>.</a:t>
            </a:r>
            <a:endParaRPr lang="en-US" sz="2800" dirty="0">
              <a:solidFill>
                <a:srgbClr val="000000"/>
              </a:solidFill>
              <a:latin typeface="Montserrat" panose="00000500000000000000" pitchFamily="2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10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5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3" name="TextBox 9"/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7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960C8FE-779D-F748-5058-30FFA4FBA608}"/>
              </a:ext>
            </a:extLst>
          </p:cNvPr>
          <p:cNvSpPr/>
          <p:nvPr/>
        </p:nvSpPr>
        <p:spPr>
          <a:xfrm>
            <a:off x="0" y="3855518"/>
            <a:ext cx="4534694" cy="5812232"/>
          </a:xfrm>
          <a:prstGeom prst="rect">
            <a:avLst/>
          </a:prstGeom>
          <a:solidFill>
            <a:srgbClr val="2667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DF28362E-EE20-3C45-627C-F53F88665F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" y="4270027"/>
            <a:ext cx="4029733" cy="537297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E37FAB9-06A3-D6BC-1E4B-00994D59BAC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104" t="82902" r="45259" b="13597"/>
          <a:stretch/>
        </p:blipFill>
        <p:spPr>
          <a:xfrm rot="5400000">
            <a:off x="1388921" y="6497233"/>
            <a:ext cx="5787487" cy="504057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30BE8305-EC1F-F4F2-F893-19303C2F4B2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613" t="82893" r="54871" b="14963"/>
          <a:stretch/>
        </p:blipFill>
        <p:spPr>
          <a:xfrm>
            <a:off x="48590" y="3847356"/>
            <a:ext cx="4030635" cy="49416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1054</Words>
  <Application>Microsoft Office PowerPoint</Application>
  <PresentationFormat>Personalizar</PresentationFormat>
  <Paragraphs>89</Paragraphs>
  <Slides>27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1" baseType="lpstr">
      <vt:lpstr>Arial</vt:lpstr>
      <vt:lpstr>Calibri</vt:lpstr>
      <vt:lpstr>Montserrat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WIN10PRO</cp:lastModifiedBy>
  <cp:revision>28</cp:revision>
  <dcterms:created xsi:type="dcterms:W3CDTF">2025-09-29T18:47:00Z</dcterms:created>
  <dcterms:modified xsi:type="dcterms:W3CDTF">2025-11-04T17:53:38Z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9BCCBEF76AB642C8BC97EB96F3B684D5_12</vt:lpwstr>
  </property>
  <property fmtid="{D5CDD505-2E9C-101B-9397-08002B2CF9AE}" pid="3" name="KSOProductBuildVer">
    <vt:lpwstr>1046-12.2.0.21931</vt:lpwstr>
  </property>
</Properties>
</file>