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1878" y="-529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31577" y="11089829"/>
            <a:ext cx="9523307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Implantação de grupo técnico para integrar ações de vigilância, diagnóstico e controle da esquistossomose em Primavera, </a:t>
            </a:r>
            <a:r>
              <a:rPr lang="pt-BR" sz="2800" b="0" i="0" dirty="0" err="1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Pernambuco</a:t>
            </a:r>
            <a:r>
              <a:rPr lang="pt-BR" sz="800" b="0" i="0" dirty="0" err="1">
                <a:solidFill>
                  <a:srgbClr val="495057"/>
                </a:solidFill>
                <a:effectLst/>
                <a:latin typeface="-apple-system"/>
              </a:rPr>
              <a:t>E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527857" y="4179795"/>
            <a:ext cx="20131185" cy="1742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GESTÃO INTEGRADA NO CONTROLE DA ESQUISTOSSOMOSE: PROPOSTA DE IMPLANTAÇÃO DE GRUPO TÉCNICO EM PRIMAVERA, PERNAMBUCO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7311060" y="6138280"/>
            <a:ext cx="8772358" cy="654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Marcílio Felipe da Silva¹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6751489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Saúde de Primavera, Departamento de Vigilância Epidemiológica, Primavera,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 correspondente: marciliofelipe2016@gmail.com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77346" y="1589763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7013636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Implantou-se um grupo técnico de gestão integrada para qualificar o controle da esquistossomose em Primavera-PE, diante de fragilidades como falta de planejamento, recursos e baixa resolutividade. A experiência promoveu articulação entre vigilância, atenção básica e gestão, com resultados como formalização do grupo, contratação de profissionais e implantação de laboratório. A proposta fortalece a vigilância e tem potencial de replicação em contextos semelhantes.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00262" y="159863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577064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A experiência em Primavera evidencia que a gestão em rede e a poliarquia fortalecem a governança e a integração intersetorial, essenciais para enfrentar doenças complexas como a esquistossomose. A cooperação multidisciplinar supera limites hierárquicos e fragmentação programática, promovendo decisões baseadas em dados locais. Apesar de desafios como recursos limitados, o modelo se mostra sustentável e replicável em contextos similares.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Geral: Implantar grupo técnico de gestão integrada para o controle da esquistossomose no município de Primavera-PE. Específicos: Promover integração entre setores, capacitar profissionais, estruturar governança e desenvolver ações educativas que ampliem a prevenção, o diagnóstico e tratamento.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605838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142893"/>
            <a:ext cx="9649072" cy="6260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Implantado laboratório de coproscopia, ampliando o diagnóstico da esquistossomose. Contratados ACE e técnico de laboratório, fortalecendo a equipe. Garantidos insumos, transporte e alimentação, melhorando a logística e o alcance das ações. Concedido adicional de insalubridade, valorizando os profissionais. Minuta da portaria do grupo técnico elaborada, visando formalizar a governança intersetorial.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609006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577064" cy="6260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A intervenção em Primavera reforça que governança </a:t>
            </a:r>
            <a:r>
              <a:rPr lang="pt-BR" sz="2800" b="0" i="0" dirty="0" err="1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poliárquica</a:t>
            </a: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pt-BR" sz="2800" b="0" i="0" dirty="0" err="1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interprofissionalidade</a:t>
            </a: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 e mobilização comunitária são cruciais para o controle sustentável da esquistossomose. Recomenda-se consolidar o grupo técnico, ampliar capacitação, fortalecer o engajamento social, implementar monitoramento contínuo, garantir recursos e promover a replicabilidade do modelo em outros municípios endêmicos.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1793" y="31621513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</a:p>
        </p:txBody>
      </p:sp>
      <p:sp>
        <p:nvSpPr>
          <p:cNvPr id="58" name="TextBox 59"/>
          <p:cNvSpPr txBox="1"/>
          <p:nvPr/>
        </p:nvSpPr>
        <p:spPr>
          <a:xfrm>
            <a:off x="1149591" y="32692229"/>
            <a:ext cx="9433048" cy="5059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SISPCE — 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Sistema de Informação do Programa de Controle da Esquistossomose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. Dados epidemiológicos do município de Primavera, Pernambuco (série 2017–2021). Brasília: Ministério da Saúde, 2025. (Dados extraídos do SISPCE/DATASUS; acesso ao sistema: https://tabnet.datasus.gov.br/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Montserrat" panose="00000500000000000000" pitchFamily="2" charset="0"/>
              </a:rPr>
              <a:t>cgi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/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Montserrat" panose="00000500000000000000" pitchFamily="2" charset="0"/>
              </a:rPr>
              <a:t>tabcgi.exe?sinan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/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Montserrat" panose="00000500000000000000" pitchFamily="2" charset="0"/>
              </a:rPr>
              <a:t>pce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/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Montserrat" panose="00000500000000000000" pitchFamily="2" charset="0"/>
              </a:rPr>
              <a:t>cnv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/pcepe.def=). Acesso em: 20 ago. 2025. </a:t>
            </a:r>
            <a:endParaRPr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SILVA, T. G.; VASCONCELOS, I. P. Perfil epidemiológico e clínico da esquistossomose mansoni no estado de Pernambuco, entre os anos de 2018 e 2022. </a:t>
            </a:r>
            <a:r>
              <a:rPr lang="pt-BR" sz="1800" b="0" i="1" u="none" strike="noStrike" baseline="0" dirty="0" err="1">
                <a:solidFill>
                  <a:srgbClr val="000000"/>
                </a:solidFill>
                <a:latin typeface="Montserrat" panose="00000500000000000000" pitchFamily="2" charset="0"/>
              </a:rPr>
              <a:t>Brazilian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 Journal of </a:t>
            </a:r>
            <a:r>
              <a:rPr lang="pt-BR" sz="1800" b="0" i="1" u="none" strike="noStrike" baseline="0" dirty="0" err="1">
                <a:solidFill>
                  <a:srgbClr val="000000"/>
                </a:solidFill>
                <a:latin typeface="Montserrat" panose="00000500000000000000" pitchFamily="2" charset="0"/>
              </a:rPr>
              <a:t>Infectious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 </a:t>
            </a:r>
            <a:r>
              <a:rPr lang="pt-BR" sz="1800" b="0" i="1" u="none" strike="noStrike" baseline="0" dirty="0" err="1">
                <a:solidFill>
                  <a:srgbClr val="000000"/>
                </a:solidFill>
                <a:latin typeface="Montserrat" panose="00000500000000000000" pitchFamily="2" charset="0"/>
              </a:rPr>
              <a:t>Diseases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, v. 27, p. 103567, 2023. DOI: 10.1016/j.bjid.2023.103567. Acesso em: 02 ago. 2025. </a:t>
            </a:r>
            <a:endParaRPr lang="en-US" sz="24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61760" y="32260181"/>
            <a:ext cx="9721080" cy="5058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1800" dirty="0">
                <a:solidFill>
                  <a:srgbClr val="000000"/>
                </a:solidFill>
                <a:latin typeface="Montserrat" panose="00000500000000000000" pitchFamily="2" charset="0"/>
              </a:rPr>
              <a:t>BRASIL.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Ministério da Saúde. 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Boletim Técnico — Esquistossomose (Pernambuco)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. Recife: CIEVS/PE, 06 ago. 2025. Disponível em: https://portalcievs.saude.pe.gov.br/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Montserrat" panose="00000500000000000000" pitchFamily="2" charset="0"/>
              </a:rPr>
              <a:t>docs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/BOLETIM%20ESQUISTOSSOMOSE_VERSA%CC%83O%2004.08.2025_FINAL_.pdf. Acesso em: 06 ago. 2025. </a:t>
            </a:r>
            <a:endParaRPr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1800" b="0" i="0" u="none" strike="noStrike" baseline="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SANTOS, L. M.; SILVA, P. R.; GOMES, C. A. Estratégias de gestão integrada para controle de doenças endêmicas: avaliação de grupos técnicos municipais. 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Revista Brasileira de Gestão em Saúde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, v. 11, n. 2, p. 45–56, 2025. (Confirmar URL da revista, se quiser link direto.) </a:t>
            </a:r>
            <a:endParaRPr lang="en-US" sz="24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651</Words>
  <Application>Microsoft Office PowerPoint</Application>
  <PresentationFormat>Personalizar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-apple-system</vt:lpstr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Marcílio Felipe</cp:lastModifiedBy>
  <cp:revision>15</cp:revision>
  <dcterms:created xsi:type="dcterms:W3CDTF">2025-09-30T13:28:19Z</dcterms:created>
  <dcterms:modified xsi:type="dcterms:W3CDTF">2025-11-06T12:37:09Z</dcterms:modified>
</cp:coreProperties>
</file>