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3402925" cy="40325675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zL6KkHbrAFfAdteeZ9cWCpRim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" d="100"/>
          <a:sy n="17" d="100"/>
        </p:scale>
        <p:origin x="2352" y="-222"/>
      </p:cViewPr>
      <p:guideLst>
        <p:guide orient="horz" pos="12701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233f1c7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a233f1c7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3638" y="685800"/>
            <a:ext cx="1990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sz="15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marL="1828800" lvl="3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marL="1828800" lvl="3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marL="1371600" lvl="2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marL="2286000" lvl="4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marL="2743200" lvl="5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marL="1371600" lvl="2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marL="2286000" lvl="4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marL="2743200" lvl="5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103505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marL="914400" lvl="1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marL="1371600" lvl="2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marL="2286000" lvl="4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marL="2743200" lvl="5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marL="3200400" lvl="6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marL="3657600" lvl="7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marL="4114800" lvl="8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sz="17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marR="0" lvl="0" indent="-1035050" algn="l" rtl="0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sz="1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1" name="Google Shape;11;p2" descr="C:\Users\rao656402\Desktop\banne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233f1c7e4_0_6"/>
          <p:cNvSpPr/>
          <p:nvPr/>
        </p:nvSpPr>
        <p:spPr>
          <a:xfrm>
            <a:off x="1414700" y="18516813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g3a233f1c7e4_0_6"/>
          <p:cNvSpPr/>
          <p:nvPr/>
        </p:nvSpPr>
        <p:spPr>
          <a:xfrm>
            <a:off x="1414719" y="10100167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7" name="Google Shape;87;g3a233f1c7e4_0_6"/>
          <p:cNvSpPr txBox="1"/>
          <p:nvPr/>
        </p:nvSpPr>
        <p:spPr>
          <a:xfrm>
            <a:off x="1378882" y="11457654"/>
            <a:ext cx="9649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Organização, controle e sistematização das resoluções da </a:t>
            </a:r>
            <a:r>
              <a:rPr lang="en-U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Comissão Intergestores Regional (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CIR) na I GERES por meio do Google Planilhas de uso contínuo.</a:t>
            </a:r>
            <a:endParaRPr sz="6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a233f1c7e4_0_6"/>
          <p:cNvSpPr txBox="1"/>
          <p:nvPr/>
        </p:nvSpPr>
        <p:spPr>
          <a:xfrm>
            <a:off x="1378882" y="10153712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EXPERIÊNCIA</a:t>
            </a:r>
            <a:endParaRPr dirty="0"/>
          </a:p>
        </p:txBody>
      </p:sp>
      <p:sp>
        <p:nvSpPr>
          <p:cNvPr id="89" name="Google Shape;89;g3a233f1c7e4_0_6"/>
          <p:cNvSpPr txBox="1"/>
          <p:nvPr/>
        </p:nvSpPr>
        <p:spPr>
          <a:xfrm>
            <a:off x="972275" y="4570125"/>
            <a:ext cx="21592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400" b="1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SISTEMATIZAÇÃO E GESTÃO DAS RESOLUÇÕES DA CIR: APRIMORANDO A ORGANIZAÇÃO DOCUMENTAL</a:t>
            </a:r>
            <a:endParaRPr sz="5400" b="1">
              <a:solidFill>
                <a:srgbClr val="0089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g3a233f1c7e4_0_6"/>
          <p:cNvSpPr txBox="1"/>
          <p:nvPr/>
        </p:nvSpPr>
        <p:spPr>
          <a:xfrm>
            <a:off x="1524000" y="6234725"/>
            <a:ext cx="201360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18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b="1">
                <a:latin typeface="Montserrat"/>
                <a:ea typeface="Montserrat"/>
                <a:cs typeface="Montserrat"/>
                <a:sym typeface="Montserrat"/>
              </a:rPr>
              <a:t>Isabelle de Melo Xavier Bentinho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¹*, </a:t>
            </a:r>
            <a:r>
              <a:rPr lang="en-US" sz="2600" b="1">
                <a:latin typeface="Montserrat"/>
                <a:ea typeface="Montserrat"/>
                <a:cs typeface="Montserrat"/>
                <a:sym typeface="Montserrat"/>
              </a:rPr>
              <a:t>Maria de Fátima Pinto Ribeiro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 </a:t>
            </a:r>
            <a:r>
              <a:rPr lang="en-US" sz="2600" b="1">
                <a:latin typeface="Montserrat"/>
                <a:ea typeface="Montserrat"/>
                <a:cs typeface="Montserrat"/>
                <a:sym typeface="Montserrat"/>
              </a:rPr>
              <a:t>João Marcos de Arruda Moura</a:t>
            </a:r>
            <a:r>
              <a:rPr lang="en-US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²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00" b="1">
                <a:latin typeface="Montserrat"/>
                <a:ea typeface="Montserrat"/>
                <a:cs typeface="Montserrat"/>
                <a:sym typeface="Montserrat"/>
              </a:rPr>
              <a:t>Geniele Tenório Cavalcante da Silva Carvalho</a:t>
            </a:r>
            <a:r>
              <a:rPr lang="en-US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²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00" b="1">
                <a:latin typeface="Montserrat"/>
                <a:ea typeface="Montserrat"/>
                <a:cs typeface="Montserrat"/>
                <a:sym typeface="Montserrat"/>
              </a:rPr>
              <a:t>Beatriz Mirella Figueiredo dos Santos</a:t>
            </a:r>
            <a:r>
              <a:rPr lang="en-US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¹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Maria Clara Oliveira de Arruda</a:t>
            </a:r>
            <a:r>
              <a:rPr lang="en-US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¹; Leandra Cristina Barbosa Saldanha²; Cássia Gabrielle Barbosa de Albuquerque²; Maria Eduarda Guimarães de Andrade Teixeira Ramalho¹; Maria Clara Aquino Veras Falcão¹; Maria Natani Bezerra dos Santos¹.</a:t>
            </a:r>
            <a:endParaRPr sz="2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3a233f1c7e4_0_6"/>
          <p:cNvSpPr txBox="1"/>
          <p:nvPr/>
        </p:nvSpPr>
        <p:spPr>
          <a:xfrm>
            <a:off x="931475" y="8377913"/>
            <a:ext cx="216744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Programa de Residência em Odontologia em Saúde Coletiva, Secretaria de Saúde do Recife (SESAU-Recife), Recife, Pernambuco.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 Gerência Regional de Saúde de Pernambuco (I GERES), Secretaria Estadual de Saúde de Pernambuco (SES-PE), Recife, Pernambuco.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isabelledemelo02@gmail.com</a:t>
            </a:r>
            <a:endParaRPr/>
          </a:p>
        </p:txBody>
      </p:sp>
      <p:sp>
        <p:nvSpPr>
          <p:cNvPr id="92" name="Google Shape;92;g3a233f1c7e4_0_6"/>
          <p:cNvSpPr/>
          <p:nvPr/>
        </p:nvSpPr>
        <p:spPr>
          <a:xfrm>
            <a:off x="1414725" y="13638950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3" name="Google Shape;93;g3a233f1c7e4_0_6"/>
          <p:cNvSpPr txBox="1"/>
          <p:nvPr/>
        </p:nvSpPr>
        <p:spPr>
          <a:xfrm>
            <a:off x="1458800" y="20032888"/>
            <a:ext cx="9489300" cy="6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Foi estruturada, na I GERES, uma ferramenta digital utilizando o Google Planilhas para registrar e acompanhar todas as resoluções </a:t>
            </a:r>
            <a:r>
              <a:rPr lang="en-U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Comissão Intergestores Regional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 (CIR) assegurando rastreabilidade, acessibilidade intersetorial e controle documental das deliberações pactuadas (Brasil, 2013). Cada item recebe numeração sequencial, data, descrição e links para arquivos (minuta, versão assinada e publicação no DOE). A planilha é atualizada continuamente, indica o status de tramitação e permite consulta e compartilhamento entre setores, otimizando a gestão documental.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a233f1c7e4_0_6"/>
          <p:cNvSpPr txBox="1"/>
          <p:nvPr/>
        </p:nvSpPr>
        <p:spPr>
          <a:xfrm>
            <a:off x="1721000" y="18538945"/>
            <a:ext cx="877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 dirty="0"/>
          </a:p>
        </p:txBody>
      </p:sp>
      <p:sp>
        <p:nvSpPr>
          <p:cNvPr id="95" name="Google Shape;95;g3a233f1c7e4_0_6"/>
          <p:cNvSpPr/>
          <p:nvPr/>
        </p:nvSpPr>
        <p:spPr>
          <a:xfrm>
            <a:off x="12407512" y="22207575"/>
            <a:ext cx="9488860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6" name="Google Shape;96;g3a233f1c7e4_0_6"/>
          <p:cNvSpPr txBox="1"/>
          <p:nvPr/>
        </p:nvSpPr>
        <p:spPr>
          <a:xfrm>
            <a:off x="12435488" y="23531088"/>
            <a:ext cx="9432900" cy="5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evidenciou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o valor de ferramentas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digitais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colaborativas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gestão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. A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sistematização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aprimorou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processos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organização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padronização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. A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atualização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contínua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e o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compartilhamento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entre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setores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mostraram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-se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determinantes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transparência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efetividade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embora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exijam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disciplina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manutenção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latin typeface="Montserrat"/>
                <a:ea typeface="Montserrat"/>
                <a:cs typeface="Montserrat"/>
                <a:sym typeface="Montserrat"/>
              </a:rPr>
              <a:t>constante</a:t>
            </a:r>
            <a:r>
              <a:rPr lang="en-US" sz="2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das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deliberações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conforme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preconizado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pela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gestão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colegiada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2021; Almeida et al., 2024),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embora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exijam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disciplina</a:t>
            </a:r>
            <a:r>
              <a:rPr lang="en-US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manutenção</a:t>
            </a:r>
            <a:r>
              <a:rPr lang="en-US" sz="250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dirty="0" err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constante</a:t>
            </a:r>
            <a:r>
              <a:rPr lang="en-US" sz="250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(Mesquita, 2025).</a:t>
            </a:r>
            <a:endParaRPr sz="250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3a233f1c7e4_0_6"/>
          <p:cNvSpPr txBox="1"/>
          <p:nvPr/>
        </p:nvSpPr>
        <p:spPr>
          <a:xfrm>
            <a:off x="12805351" y="22273975"/>
            <a:ext cx="868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 dirty="0"/>
          </a:p>
        </p:txBody>
      </p:sp>
      <p:sp>
        <p:nvSpPr>
          <p:cNvPr id="98" name="Google Shape;98;g3a233f1c7e4_0_6"/>
          <p:cNvSpPr txBox="1"/>
          <p:nvPr/>
        </p:nvSpPr>
        <p:spPr>
          <a:xfrm>
            <a:off x="1458850" y="15256338"/>
            <a:ext cx="94893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Desenvolver e manter uma ferramenta digital no Google Planilhas para organizar as resoluções da CIR na I GERES, garantindo controle documental, rastreabilidade, atualização constante e acesso remoto, fortalecendo a gestão colegiada e a memória institucional.</a:t>
            </a:r>
            <a:endParaRPr sz="6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a233f1c7e4_0_6"/>
          <p:cNvSpPr txBox="1"/>
          <p:nvPr/>
        </p:nvSpPr>
        <p:spPr>
          <a:xfrm>
            <a:off x="1414700" y="13665187"/>
            <a:ext cx="908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dirty="0"/>
          </a:p>
        </p:txBody>
      </p:sp>
      <p:sp>
        <p:nvSpPr>
          <p:cNvPr id="100" name="Google Shape;100;g3a233f1c7e4_0_6"/>
          <p:cNvSpPr/>
          <p:nvPr/>
        </p:nvSpPr>
        <p:spPr>
          <a:xfrm>
            <a:off x="12411475" y="16666988"/>
            <a:ext cx="9648486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g3a233f1c7e4_0_6"/>
          <p:cNvSpPr txBox="1"/>
          <p:nvPr/>
        </p:nvSpPr>
        <p:spPr>
          <a:xfrm>
            <a:off x="12438925" y="18038550"/>
            <a:ext cx="94893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Na I GERES, a sistematização das resoluções proporcionou maior controle, rastreabilidade e agilidade à gestão. A ferramenta facilitou a busca por informações, o acompanhamento de pendências e a interlocução com municípios e instâncias superiores. A padronização trouxe segurança às deliberações e fortaleceu a memória institucional.</a:t>
            </a:r>
            <a:endParaRPr sz="6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a233f1c7e4_0_6"/>
          <p:cNvSpPr txBox="1"/>
          <p:nvPr/>
        </p:nvSpPr>
        <p:spPr>
          <a:xfrm>
            <a:off x="13370438" y="16699776"/>
            <a:ext cx="695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dirty="0"/>
          </a:p>
        </p:txBody>
      </p:sp>
      <p:sp>
        <p:nvSpPr>
          <p:cNvPr id="103" name="Google Shape;103;g3a233f1c7e4_0_6"/>
          <p:cNvSpPr/>
          <p:nvPr/>
        </p:nvSpPr>
        <p:spPr>
          <a:xfrm>
            <a:off x="12363164" y="29568607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g3a233f1c7e4_0_6"/>
          <p:cNvSpPr txBox="1"/>
          <p:nvPr/>
        </p:nvSpPr>
        <p:spPr>
          <a:xfrm>
            <a:off x="12467137" y="30982050"/>
            <a:ext cx="94329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A sistematização das resoluções fortaleceu a gestão documental e colegiada na I GERES. A iniciativa, de baixo custo, promove agilidade, transparência e segurança nas deliberações, contribuindo para a organização e efetividade dos processos institucionais, com possibilidade de integração futura a sistemas informatizados estaduais.</a:t>
            </a:r>
            <a:endParaRPr sz="6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a233f1c7e4_0_6"/>
          <p:cNvSpPr txBox="1"/>
          <p:nvPr/>
        </p:nvSpPr>
        <p:spPr>
          <a:xfrm>
            <a:off x="12224101" y="29560457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 dirty="0"/>
          </a:p>
        </p:txBody>
      </p:sp>
      <p:sp>
        <p:nvSpPr>
          <p:cNvPr id="106" name="Google Shape;106;g3a233f1c7e4_0_6"/>
          <p:cNvSpPr txBox="1"/>
          <p:nvPr/>
        </p:nvSpPr>
        <p:spPr>
          <a:xfrm>
            <a:off x="4105663" y="34646170"/>
            <a:ext cx="148308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2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sz="4272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3a233f1c7e4_0_6"/>
          <p:cNvSpPr txBox="1"/>
          <p:nvPr/>
        </p:nvSpPr>
        <p:spPr>
          <a:xfrm>
            <a:off x="12467125" y="35586788"/>
            <a:ext cx="9577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BRASIL. Ministério da Saúde. Resolução CIT nº 1, de 30 de março de 2021. Consolida as Resoluções da Comissão Intergestores Tripartite (CIT) do Sistema Único de Saúde (SUS). </a:t>
            </a:r>
            <a:r>
              <a:rPr lang="en-US" sz="180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Diário Oficial da União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Brasília, DF, 2 jun. 2021.</a:t>
            </a:r>
            <a:endParaRPr sz="1200"/>
          </a:p>
        </p:txBody>
      </p:sp>
      <p:sp>
        <p:nvSpPr>
          <p:cNvPr id="108" name="Google Shape;108;g3a233f1c7e4_0_6"/>
          <p:cNvSpPr txBox="1"/>
          <p:nvPr/>
        </p:nvSpPr>
        <p:spPr>
          <a:xfrm>
            <a:off x="931475" y="36656225"/>
            <a:ext cx="1009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BRASIL. Ministério da Saúde. Portaria GM/MS nº 1.413, de 10 de julho de 2013. Institui diretrizes para o funcionamento das Comissões Intergestores Regionais (CIR). </a:t>
            </a:r>
            <a:r>
              <a:rPr lang="en-US" sz="1800" b="1">
                <a:latin typeface="Montserrat"/>
                <a:ea typeface="Montserrat"/>
                <a:cs typeface="Montserrat"/>
                <a:sym typeface="Montserrat"/>
              </a:rPr>
              <a:t>Diário Oficial da União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: seção 1, Brasília, DF, 11 jul. 2013.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3a233f1c7e4_0_6"/>
          <p:cNvSpPr txBox="1"/>
          <p:nvPr/>
        </p:nvSpPr>
        <p:spPr>
          <a:xfrm>
            <a:off x="949325" y="35586800"/>
            <a:ext cx="100608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ALMEIDA, D. P. S. et al. Implementação de ferramenta digital para gestão populacional na atenção primária à saúde. </a:t>
            </a:r>
            <a:r>
              <a:rPr lang="en-US" sz="1800" b="1">
                <a:latin typeface="Montserrat"/>
                <a:ea typeface="Montserrat"/>
                <a:cs typeface="Montserrat"/>
                <a:sym typeface="Montserrat"/>
              </a:rPr>
              <a:t>Revista de Saúde Pública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, São Paulo, v. 58, 2024.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g3a233f1c7e4_0_6" title="Consultar fila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1063" y="10070337"/>
            <a:ext cx="11469624" cy="64516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g3a233f1c7e4_0_6"/>
          <p:cNvSpPr/>
          <p:nvPr/>
        </p:nvSpPr>
        <p:spPr>
          <a:xfrm>
            <a:off x="12363175" y="36713375"/>
            <a:ext cx="9717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MESQUITA, L. O.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Contribuições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de ferramentas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digitais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monitoramento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Planos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Regionais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Enfrentamento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às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DCNTs no DF: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relato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800" b="1" dirty="0">
                <a:latin typeface="Montserrat"/>
                <a:ea typeface="Montserrat"/>
                <a:cs typeface="Montserrat"/>
                <a:sym typeface="Montserrat"/>
              </a:rPr>
              <a:t>Health Residencies Journal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[S. l.],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v. 6, n. 1, 2025.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g3a233f1c7e4_0_6" title="Consultar fila (4).jpg"/>
          <p:cNvPicPr preferRelativeResize="0"/>
          <p:nvPr/>
        </p:nvPicPr>
        <p:blipFill rotWithShape="1">
          <a:blip r:embed="rId4">
            <a:alphaModFix/>
          </a:blip>
          <a:srcRect l="12633" r="14170" b="10778"/>
          <a:stretch/>
        </p:blipFill>
        <p:spPr>
          <a:xfrm>
            <a:off x="1115050" y="26342200"/>
            <a:ext cx="10326437" cy="818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Open Sans</vt:lpstr>
      <vt:lpstr>Montserrat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rao656402</dc:creator>
  <cp:lastModifiedBy>Isabelle Bentinho</cp:lastModifiedBy>
  <cp:revision>1</cp:revision>
  <dcterms:created xsi:type="dcterms:W3CDTF">2025-09-30T13:28:19Z</dcterms:created>
  <dcterms:modified xsi:type="dcterms:W3CDTF">2025-11-11T11:00:00Z</dcterms:modified>
</cp:coreProperties>
</file>