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0325675" cx="23402925"/>
  <p:notesSz cx="6858000" cy="9144000"/>
  <p:embeddedFontLst>
    <p:embeddedFont>
      <p:font typeface="Montserrat"/>
      <p:regular r:id="rId7"/>
      <p:bold r:id="rId8"/>
      <p:italic r:id="rId9"/>
      <p:boldItalic r:id="rId10"/>
    </p:embeddedFont>
    <p:embeddedFont>
      <p:font typeface="Ope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jtgtAmSLe5xK+8gPK5FwuwqQiO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regular.fntdata"/><Relationship Id="rId10" Type="http://schemas.openxmlformats.org/officeDocument/2006/relationships/font" Target="fonts/Montserrat-boldItalic.fntdata"/><Relationship Id="rId13" Type="http://schemas.openxmlformats.org/officeDocument/2006/relationships/font" Target="fonts/OpenSans-italic.fntdata"/><Relationship Id="rId12" Type="http://schemas.openxmlformats.org/officeDocument/2006/relationships/font" Target="fonts/Open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Montserrat-italic.fntdata"/><Relationship Id="rId15" Type="http://customschemas.google.com/relationships/presentationmetadata" Target="metadata"/><Relationship Id="rId14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ctr"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" type="body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b="1" sz="159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2" name="Google Shape;42;p7"/>
          <p:cNvSpPr txBox="1"/>
          <p:nvPr>
            <p:ph idx="4" type="body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indent="-939800" lvl="1" marL="91440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indent="-838200" lvl="2" marL="137160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indent="-736600" lvl="3" marL="1828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indent="-736600" lvl="4" marL="22860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indent="-736600" lvl="5" marL="27432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indent="-736600" lvl="6" marL="32004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indent="-736600" lvl="7" marL="36576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indent="-736600" lvl="8" marL="411480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/>
        </p:txBody>
      </p:sp>
      <p:sp>
        <p:nvSpPr>
          <p:cNvPr id="58" name="Google Shape;58;p10"/>
          <p:cNvSpPr txBox="1"/>
          <p:nvPr>
            <p:ph idx="2" type="body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59" name="Google Shape;59;p10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/>
          <p:nvPr>
            <p:ph idx="2" type="pic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b="0" i="0" sz="1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marR="0" rtl="0" algn="l"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b="0" i="0" sz="1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b="0" i="0" sz="1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38200" lvl="2" marL="1371600" marR="0" rtl="0" algn="l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36600" lvl="3" marL="1828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36600" lvl="4" marL="22860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36600" lvl="5" marL="27432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36600" lvl="6" marL="32004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36600" lvl="7" marL="36576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36600" lvl="8" marL="4114800" marR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rao656402\Desktop\banner.png" id="11" name="Google Shape;11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180157" y="11756567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86" name="Google Shape;86;p1"/>
          <p:cNvSpPr txBox="1"/>
          <p:nvPr/>
        </p:nvSpPr>
        <p:spPr>
          <a:xfrm>
            <a:off x="1144320" y="13416904"/>
            <a:ext cx="9649200" cy="419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Fortalecimento da Rede Materno-Infantil via integração e planejamento, com articulação entre a regulação e a Rede Alyne para qualificar a rede.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224269" y="11948064"/>
            <a:ext cx="948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 DA EXPERIÊNCIA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2844478" y="4388356"/>
            <a:ext cx="17754900" cy="28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40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Integração da Central de Regulação Hospitalar no Planejamento da Rede Materno-Infantil</a:t>
            </a:r>
            <a:endParaRPr b="1" sz="5400">
              <a:solidFill>
                <a:srgbClr val="0089C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760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400">
              <a:solidFill>
                <a:srgbClr val="0089C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3517900" y="6881150"/>
            <a:ext cx="15373200" cy="22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Thatiane Gomes de 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endonça</a:t>
            </a:r>
            <a:r>
              <a:rPr b="1" i="0" lang="en-US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¹*, 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Moara Maria Silva Cardoso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b="1" i="0" lang="en-US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Mariana Farias Gomes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b="1" i="0" lang="en-US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Larissa Morélia Sá Vieira Macêdo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</a:t>
            </a:r>
            <a:r>
              <a:rPr b="1" i="0" lang="en-US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Glívia Maria Barros Delmondes</a:t>
            </a: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¹, Bruna Rafaela Dornelas de Andrade Lima Monteiro¹, Anuska Elizabeth Loureiro Lins da Gama¹, Luis Andre Marinho Lippo¹, Leonor Viana Nóbrega¹</a:t>
            </a:r>
            <a:endParaRPr b="1"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836662" y="9346612"/>
            <a:ext cx="21729600" cy="11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¹Secr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etaria de Saú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 de Pernambuco (SES-PE), Recife, Pernambuco. </a:t>
            </a:r>
            <a:endParaRPr sz="2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*Autora correspondente: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thatianegm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@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g</a:t>
            </a: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mail.com</a:t>
            </a:r>
            <a:endParaRPr/>
          </a:p>
        </p:txBody>
      </p:sp>
      <p:sp>
        <p:nvSpPr>
          <p:cNvPr id="91" name="Google Shape;91;p1"/>
          <p:cNvSpPr/>
          <p:nvPr/>
        </p:nvSpPr>
        <p:spPr>
          <a:xfrm>
            <a:off x="1044328" y="1846922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1144329" y="19886062"/>
            <a:ext cx="9649200" cy="75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CRH integrou-se ao Grupo condutor estadual da Rede Alyne (GCERA) desde nov/2024. A participação nas reuniões permitiu a troca de informações sobre leitos e fluxos, além da contribuição na elaboração dos PARs enviados ao Ministério da Saúde. Essa articulação fortaleceu o planejamento interfederativo, alinhando-o às necessidades das regiões e aos processos de financiamento.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880040" y="18686759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/>
          </a:p>
        </p:txBody>
      </p:sp>
      <p:sp>
        <p:nvSpPr>
          <p:cNvPr id="94" name="Google Shape;94;p1"/>
          <p:cNvSpPr/>
          <p:nvPr/>
        </p:nvSpPr>
        <p:spPr>
          <a:xfrm>
            <a:off x="1015920" y="28256755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1008509" y="30101283"/>
            <a:ext cx="9649200" cy="75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participação da CRH nos espaços de governança estadual e regional demonstrou que a troca de informações entre níveis de gestão é essencial para o funcionamento efetivo da rede. O processo revelou desafios como a heterogeneidade das regiões e a importância de consolidar o uso dos dados da CRH como ferramenta de gestão estratégica e tomada de decisão.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1044270" y="28399089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/>
          </a:p>
        </p:txBody>
      </p:sp>
      <p:sp>
        <p:nvSpPr>
          <p:cNvPr id="97" name="Google Shape;97;p1"/>
          <p:cNvSpPr/>
          <p:nvPr/>
        </p:nvSpPr>
        <p:spPr>
          <a:xfrm>
            <a:off x="12449425" y="11756581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8" name="Google Shape;98;p1"/>
          <p:cNvSpPr txBox="1"/>
          <p:nvPr/>
        </p:nvSpPr>
        <p:spPr>
          <a:xfrm>
            <a:off x="12493414" y="13416893"/>
            <a:ext cx="9649200" cy="6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Qualificar a Rede Materno-Infantil integrando a Central de Regulação Hospitalar (CRH) aos espaços de governança. Apoiar a elaboração dos Planos de Atenção Regional (PAR) e favorecer a organização das referências hospitalares nas regiões de saúde, fortalecendo o cuidado obstétrico e neonatal.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2493538" y="11974090"/>
            <a:ext cx="948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/>
          </a:p>
        </p:txBody>
      </p:sp>
      <p:sp>
        <p:nvSpPr>
          <p:cNvPr id="100" name="Google Shape;100;p1"/>
          <p:cNvSpPr/>
          <p:nvPr/>
        </p:nvSpPr>
        <p:spPr>
          <a:xfrm>
            <a:off x="12449434" y="18469227"/>
            <a:ext cx="9577541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2413598" y="19886051"/>
            <a:ext cx="9649200" cy="84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experiência gerou maior articulação entre áreas técnicas e gestores regionais, aprimorando o mapeamento da rede e a integração entre regulação e planejamento. As reuniões favoreceram a pactuação de novas referências nas 12 Regiões de Saúde e o acompanhamento de indicadores. As novas pactuações orientam a oferta de senhas para as assistências obstétricas e neonatais, qualificando os fluxos e melhorando a resposta do sistema.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2477809" y="18686748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/>
          </a:p>
        </p:txBody>
      </p:sp>
      <p:sp>
        <p:nvSpPr>
          <p:cNvPr id="103" name="Google Shape;103;p1"/>
          <p:cNvSpPr/>
          <p:nvPr/>
        </p:nvSpPr>
        <p:spPr>
          <a:xfrm>
            <a:off x="12493775" y="28256750"/>
            <a:ext cx="9648486" cy="1050631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2577915" y="30101272"/>
            <a:ext cx="9649200" cy="673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 experiência reforça o papel da regulação como eixo integrador e estratégico para o fortalecimento da Rede Materno-Infantil. Recomenda-se a continuidade da atuação conjunta entre a CRH, o GCERA e os grupos regionais, garantindo o uso de evidências na pactuação das ações e a expansão dessa metodologia para outras redes prioritárias do SUS em Pernambuco.</a:t>
            </a:r>
            <a:endParaRPr sz="28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12477801" y="28450403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</cp:coreProperties>
</file>