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44" d="100"/>
          <a:sy n="44" d="100"/>
        </p:scale>
        <p:origin x="-1572" y="1014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628572" y="11590277"/>
            <a:ext cx="971556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771448" y="12661847"/>
            <a:ext cx="9649072" cy="62196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 smtClean="0">
                <a:latin typeface="Montserrat"/>
              </a:rPr>
              <a:t>A presente experiência teve como foco a análise das relações interpessoais e do clima organizacional no Hospital Barão de Lucena, visando a saúde do trabalhador. A relevância dessa abordagem reside no fato de que o ambiente hospitalar é reconhecido como um contexto de alta demanda emocional e estresse, onde as dinâmicas relacionais e a organização do trabalho são fatores determinantes para o bem-estar e o adoecimento mental (</a:t>
            </a:r>
            <a:r>
              <a:rPr lang="pt-BR" sz="2400" dirty="0" err="1" smtClean="0">
                <a:latin typeface="Montserrat"/>
              </a:rPr>
              <a:t>Dejours</a:t>
            </a:r>
            <a:r>
              <a:rPr lang="pt-BR" sz="2400" dirty="0" smtClean="0">
                <a:latin typeface="Montserrat"/>
              </a:rPr>
              <a:t>, 1992; </a:t>
            </a:r>
            <a:r>
              <a:rPr lang="pt-BR" sz="2400" dirty="0" err="1" smtClean="0">
                <a:latin typeface="Montserrat"/>
              </a:rPr>
              <a:t>Limongi-França</a:t>
            </a:r>
            <a:r>
              <a:rPr lang="pt-BR" sz="2400" dirty="0" smtClean="0">
                <a:latin typeface="Montserrat"/>
              </a:rPr>
              <a:t> &amp; </a:t>
            </a:r>
            <a:r>
              <a:rPr lang="pt-BR" sz="2400" dirty="0" err="1" smtClean="0">
                <a:latin typeface="Montserrat"/>
              </a:rPr>
              <a:t>Arellano</a:t>
            </a:r>
            <a:r>
              <a:rPr lang="pt-BR" sz="2400" dirty="0" smtClean="0">
                <a:latin typeface="Montserrat"/>
              </a:rPr>
              <a:t>, 2002).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Montserrat"/>
              </a:rPr>
              <a:t/>
            </a:r>
            <a:br>
              <a:rPr lang="pt-BR" sz="2400" dirty="0">
                <a:latin typeface="Montserrat"/>
              </a:rPr>
            </a:br>
            <a:endParaRPr lang="en-US" sz="24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771448" y="11733153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 smtClean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OBJETO </a:t>
            </a: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771448" y="4589353"/>
            <a:ext cx="21570868" cy="42652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4400" b="1" dirty="0" smtClean="0">
                <a:solidFill>
                  <a:srgbClr val="0089CD"/>
                </a:solidFill>
                <a:latin typeface="Montserrat"/>
              </a:rPr>
              <a:t>INTERVENÇÃO SETORIAL COM FOCO NO RELACIONAMENTO INTERPESSOAL: UMA AÇÃO DE PREVENÇÃO DO ADOECIMENTO MENTAL DOS TRABALHADORES DO HOSPITAL BARÃO DE LUCENA</a:t>
            </a:r>
            <a:endParaRPr lang="pt-BR" sz="4400" b="1" dirty="0">
              <a:solidFill>
                <a:srgbClr val="0089CD"/>
              </a:solidFill>
              <a:latin typeface="Montserrat"/>
            </a:endParaRPr>
          </a:p>
          <a:p>
            <a:pPr algn="ctr">
              <a:lnSpc>
                <a:spcPts val="9509"/>
              </a:lnSpc>
            </a:pPr>
            <a:endParaRPr lang="en-US" sz="5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7057992" y="8089815"/>
            <a:ext cx="9286945" cy="7053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Kaliny Sales¹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*,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Márcia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Santos²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Wagner Lima³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628572" y="9018509"/>
            <a:ext cx="21674408" cy="19620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¹Secretaria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Pernambuco (SES-PE), Recife, Pernambuco.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²Secretaria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Pernambuco (SES-PE), Recife, Pernambuco.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³Secretaria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Pernambuco (SES-PE), Recife,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Pernambuco.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kalinygsales@gmail.com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771448" y="17305317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700010" y="18376887"/>
            <a:ext cx="9649072" cy="60254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 smtClean="0">
                <a:latin typeface="Montserrat"/>
              </a:rPr>
              <a:t>A intervenção, de natureza setorial, foi estruturada em três sessões, envolvendo 24 funcionários com diversidade de funções. Seguindo a metodologia de pesquisa-ação (</a:t>
            </a:r>
            <a:r>
              <a:rPr lang="pt-BR" sz="2400" dirty="0" err="1" smtClean="0">
                <a:latin typeface="Montserrat"/>
              </a:rPr>
              <a:t>Thiollent</a:t>
            </a:r>
            <a:r>
              <a:rPr lang="pt-BR" sz="2400" dirty="0" smtClean="0">
                <a:latin typeface="Montserrat"/>
              </a:rPr>
              <a:t>, 2011), os participantes, organizados em equipes, foram engajados na identificação de queixas e na proposição de sugestões de melhorias para o ambiente de trabalho. A dinâmica foi acompanhada por um Psicólogo Observador, cujo registro da interação grupal revelou variações significativas na coesão e no foco das equipes durante a execução das tarefas propostas. A observação sistemática é um instrumento crucial para a compreensão das relações e fenômenos grupais em ambientes organizacionais (</a:t>
            </a:r>
            <a:r>
              <a:rPr lang="pt-BR" sz="2400" dirty="0" err="1" smtClean="0">
                <a:latin typeface="Montserrat"/>
              </a:rPr>
              <a:t>Zanelli</a:t>
            </a:r>
            <a:r>
              <a:rPr lang="pt-BR" sz="2400" dirty="0" smtClean="0">
                <a:latin typeface="Montserrat"/>
              </a:rPr>
              <a:t>, Silva &amp; Soares, 2014).</a:t>
            </a:r>
            <a:endParaRPr sz="2400" dirty="0">
              <a:latin typeface="Montserrat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628572" y="1744819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700010" y="24449117"/>
            <a:ext cx="971556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771448" y="25592125"/>
            <a:ext cx="9649072" cy="49175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 smtClean="0">
                <a:latin typeface="Montserrat"/>
              </a:rPr>
              <a:t>A experiência confirmou que as falhas de comunicação e a </a:t>
            </a:r>
            <a:r>
              <a:rPr lang="pt-BR" sz="2400" dirty="0" err="1" smtClean="0">
                <a:latin typeface="Montserrat"/>
              </a:rPr>
              <a:t>infraestrutura</a:t>
            </a:r>
            <a:r>
              <a:rPr lang="pt-BR" sz="2400" dirty="0" smtClean="0">
                <a:latin typeface="Montserrat"/>
              </a:rPr>
              <a:t> inadequada configuram entraves centrais que impactam negativamente o bem-estar e o trabalho em equipe (</a:t>
            </a:r>
            <a:r>
              <a:rPr lang="pt-BR" sz="2400" dirty="0" err="1" smtClean="0">
                <a:latin typeface="Montserrat"/>
              </a:rPr>
              <a:t>Pugh</a:t>
            </a:r>
            <a:r>
              <a:rPr lang="pt-BR" sz="2400" dirty="0" smtClean="0">
                <a:latin typeface="Montserrat"/>
              </a:rPr>
              <a:t>, 2007). A combinação da diversidade funcional com a falta de integração estruturada resultou em uma fragmentação dos grupos. Torna-se imperativa a necessidade de combater o distanciamento entre equipe e gerência e de implementar estratégias que promovam a integração estruturada e a instauração de um ambiente colaborativo e equitativo (</a:t>
            </a:r>
            <a:r>
              <a:rPr lang="pt-BR" sz="2400" dirty="0" err="1" smtClean="0">
                <a:latin typeface="Montserrat"/>
              </a:rPr>
              <a:t>Codo</a:t>
            </a:r>
            <a:r>
              <a:rPr lang="pt-BR" sz="2400" dirty="0" smtClean="0">
                <a:latin typeface="Montserrat"/>
              </a:rPr>
              <a:t>, 1999).</a:t>
            </a:r>
            <a:endParaRPr sz="2400" dirty="0">
              <a:latin typeface="Montserrat"/>
            </a:endParaRPr>
          </a:p>
        </p:txBody>
      </p:sp>
      <p:sp>
        <p:nvSpPr>
          <p:cNvPr id="20" name="TextBox 17"/>
          <p:cNvSpPr txBox="1"/>
          <p:nvPr/>
        </p:nvSpPr>
        <p:spPr>
          <a:xfrm>
            <a:off x="700010" y="24449117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201528" y="11661715"/>
            <a:ext cx="9791852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15842" y="12733285"/>
            <a:ext cx="9649072" cy="24154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Montserrat"/>
              </a:rPr>
              <a:t>O principal objetivo foi promover a reflexão e o desenvolvimento de estratégias para resolver conflitos, fortalecer o trabalho em equipe, e, consequentemente, melhorar a qualidade do atendimento.</a:t>
            </a:r>
            <a:endParaRPr lang="en-US" sz="24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87280" y="11804591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201528" y="14662111"/>
            <a:ext cx="9787006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201528" y="15876557"/>
            <a:ext cx="9649072" cy="60254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 smtClean="0">
                <a:latin typeface="Montserrat"/>
              </a:rPr>
              <a:t>Os achados indicaram a existência de queixas consistentes, alinhadas com desafios comuns em contextos organizacionais complexos: falha na comunicação, individualismo/discriminação, ausência de protocolos claros, estrutura precária e escassez de suprimentos. Essas questões corroboram a literatura que aponta a Comunicação e a Gestão como elementos críticos na promoção da saúde no trabalho (</a:t>
            </a:r>
            <a:r>
              <a:rPr lang="pt-BR" sz="2400" dirty="0" err="1" smtClean="0">
                <a:latin typeface="Montserrat"/>
              </a:rPr>
              <a:t>Selligman-Silva</a:t>
            </a:r>
            <a:r>
              <a:rPr lang="pt-BR" sz="2400" dirty="0" smtClean="0">
                <a:latin typeface="Montserrat"/>
              </a:rPr>
              <a:t>, 2011). As sugestões enfatizaram a necessidade de mais momentos de grupo, aprimoramento do diálogo e a criação de canais de informação unificados. A análise observacional destacou a presença de subgrupos dispersos, pautados primariamente pela afinidade e com baixo foco na tarefa, evidenciando desafios na integração geral da equipe.</a:t>
            </a:r>
            <a:endParaRPr sz="2400" dirty="0">
              <a:latin typeface="Montserrat"/>
            </a:endParaRPr>
          </a:p>
        </p:txBody>
      </p:sp>
      <p:sp>
        <p:nvSpPr>
          <p:cNvPr id="53" name="TextBox 17"/>
          <p:cNvSpPr txBox="1"/>
          <p:nvPr/>
        </p:nvSpPr>
        <p:spPr>
          <a:xfrm>
            <a:off x="12272966" y="14733549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201528" y="22091663"/>
            <a:ext cx="971556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201528" y="23306109"/>
            <a:ext cx="9649072" cy="54714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 smtClean="0">
                <a:latin typeface="Montserrat"/>
              </a:rPr>
              <a:t>Como desfecho da intervenção, foi formalmente recomendado à gerência o desenvolvimento e a implementação de um plano de ação que contemple: reuniões de alinhamento multidisciplinares periódicas, criação de canais de comunicação efetivos e definição clara de protocolos de trabalho. Tais medidas são fundamentais para atender às demandas de uma gestão participativa. A ação proporcionou a base para a criação de um ambiente empático com apoio gerencial, elemento essencial para promover a coesão, o acolhimento e a </a:t>
            </a:r>
            <a:r>
              <a:rPr lang="pt-BR" sz="2400" dirty="0" err="1" smtClean="0">
                <a:latin typeface="Montserrat"/>
              </a:rPr>
              <a:t>consequente</a:t>
            </a:r>
            <a:r>
              <a:rPr lang="pt-BR" sz="2400" dirty="0" smtClean="0">
                <a:latin typeface="Montserrat"/>
              </a:rPr>
              <a:t> transformação positiva do clima organizacional (</a:t>
            </a:r>
            <a:r>
              <a:rPr lang="pt-BR" sz="2400" dirty="0" err="1" smtClean="0">
                <a:latin typeface="Montserrat"/>
              </a:rPr>
              <a:t>Schein</a:t>
            </a:r>
            <a:r>
              <a:rPr lang="pt-BR" sz="2400" dirty="0" smtClean="0">
                <a:latin typeface="Montserrat"/>
              </a:rPr>
              <a:t>, 1992).</a:t>
            </a:r>
            <a:endParaRPr sz="2400" dirty="0">
              <a:latin typeface="Montserrat"/>
            </a:endParaRPr>
          </a:p>
        </p:txBody>
      </p:sp>
      <p:sp>
        <p:nvSpPr>
          <p:cNvPr id="56" name="TextBox 17"/>
          <p:cNvSpPr txBox="1"/>
          <p:nvPr/>
        </p:nvSpPr>
        <p:spPr>
          <a:xfrm>
            <a:off x="12130090" y="22234539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00472" y="30378471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985762" y="31450041"/>
            <a:ext cx="9433048" cy="44319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pt-BR" sz="2400" dirty="0" err="1" smtClean="0">
                <a:latin typeface="Montserrat"/>
              </a:rPr>
              <a:t>Codo</a:t>
            </a:r>
            <a:r>
              <a:rPr lang="pt-BR" sz="2400" dirty="0" smtClean="0">
                <a:latin typeface="Montserrat"/>
              </a:rPr>
              <a:t>, </a:t>
            </a:r>
            <a:r>
              <a:rPr lang="pt-BR" sz="2400" dirty="0" smtClean="0">
                <a:latin typeface="Montserrat"/>
              </a:rPr>
              <a:t>W. </a:t>
            </a:r>
            <a:r>
              <a:rPr lang="pt-BR" sz="2400" b="1" dirty="0" smtClean="0">
                <a:latin typeface="Montserrat"/>
              </a:rPr>
              <a:t>Educação, carinho e trabalho: para uma psicologia do trabalho com o educador</a:t>
            </a:r>
            <a:r>
              <a:rPr lang="pt-BR" sz="2400" dirty="0" smtClean="0">
                <a:latin typeface="Montserrat"/>
              </a:rPr>
              <a:t>. </a:t>
            </a:r>
            <a:r>
              <a:rPr lang="pt-BR" sz="2400" dirty="0" smtClean="0">
                <a:latin typeface="Montserrat"/>
              </a:rPr>
              <a:t>Petrópolis: Vozes, 1999.</a:t>
            </a:r>
          </a:p>
          <a:p>
            <a:endParaRPr lang="pt-BR" sz="2400" dirty="0" smtClean="0">
              <a:latin typeface="Montserrat"/>
            </a:endParaRPr>
          </a:p>
          <a:p>
            <a:r>
              <a:rPr lang="pt-BR" sz="2400" dirty="0" err="1" smtClean="0">
                <a:latin typeface="Montserrat"/>
              </a:rPr>
              <a:t>Dejours</a:t>
            </a:r>
            <a:r>
              <a:rPr lang="pt-BR" sz="2400" dirty="0" smtClean="0">
                <a:latin typeface="Montserrat"/>
              </a:rPr>
              <a:t>, </a:t>
            </a:r>
            <a:r>
              <a:rPr lang="pt-BR" sz="2400" dirty="0" smtClean="0">
                <a:latin typeface="Montserrat"/>
              </a:rPr>
              <a:t>C. </a:t>
            </a:r>
            <a:r>
              <a:rPr lang="pt-BR" sz="2400" b="1" dirty="0" smtClean="0">
                <a:latin typeface="Montserrat"/>
              </a:rPr>
              <a:t>A loucura do trabalho: estudo de psicopatologia do trabalho.</a:t>
            </a:r>
            <a:r>
              <a:rPr lang="pt-BR" sz="2400" dirty="0" smtClean="0">
                <a:latin typeface="Montserrat"/>
              </a:rPr>
              <a:t> </a:t>
            </a:r>
            <a:r>
              <a:rPr lang="pt-BR" sz="2400" dirty="0" smtClean="0">
                <a:latin typeface="Montserrat"/>
              </a:rPr>
              <a:t>5. ed. São Paulo: Cortez, 1992.</a:t>
            </a:r>
          </a:p>
          <a:p>
            <a:endParaRPr lang="pt-BR" sz="2400" dirty="0" smtClean="0">
              <a:latin typeface="Montserrat"/>
            </a:endParaRPr>
          </a:p>
          <a:p>
            <a:r>
              <a:rPr lang="pt-BR" sz="2400" dirty="0" err="1" smtClean="0">
                <a:latin typeface="Montserrat"/>
              </a:rPr>
              <a:t>Limongi-França</a:t>
            </a:r>
            <a:r>
              <a:rPr lang="pt-BR" sz="2400" dirty="0" smtClean="0">
                <a:latin typeface="Montserrat"/>
              </a:rPr>
              <a:t>, A. C., &amp; </a:t>
            </a:r>
            <a:r>
              <a:rPr lang="pt-BR" sz="2400" dirty="0" err="1" smtClean="0">
                <a:latin typeface="Montserrat"/>
              </a:rPr>
              <a:t>Arellano</a:t>
            </a:r>
            <a:r>
              <a:rPr lang="pt-BR" sz="2400" dirty="0" smtClean="0">
                <a:latin typeface="Montserrat"/>
              </a:rPr>
              <a:t>, E. </a:t>
            </a:r>
            <a:r>
              <a:rPr lang="pt-BR" sz="2400" dirty="0" smtClean="0">
                <a:latin typeface="Montserrat"/>
              </a:rPr>
              <a:t>S. </a:t>
            </a:r>
            <a:r>
              <a:rPr lang="pt-BR" sz="2400" b="1" dirty="0" smtClean="0">
                <a:latin typeface="Montserrat"/>
              </a:rPr>
              <a:t>Qualidade de vida no trabalho: conceitos e práticas nas empresas da sociedade do conhecimento</a:t>
            </a:r>
            <a:r>
              <a:rPr lang="pt-BR" sz="2400" dirty="0" smtClean="0">
                <a:latin typeface="Montserrat"/>
              </a:rPr>
              <a:t>. </a:t>
            </a:r>
            <a:r>
              <a:rPr lang="pt-BR" sz="2400" dirty="0" smtClean="0">
                <a:latin typeface="Montserrat"/>
              </a:rPr>
              <a:t>São </a:t>
            </a:r>
            <a:r>
              <a:rPr lang="pt-BR" sz="2400" dirty="0" smtClean="0">
                <a:latin typeface="Montserrat"/>
              </a:rPr>
              <a:t>P</a:t>
            </a:r>
            <a:r>
              <a:rPr lang="pt-BR" sz="2400" dirty="0" smtClean="0">
                <a:latin typeface="Montserrat"/>
              </a:rPr>
              <a:t>aulo: Atlas, 2022.</a:t>
            </a:r>
          </a:p>
          <a:p>
            <a:endParaRPr lang="pt-BR" sz="2400" dirty="0" smtClean="0">
              <a:latin typeface="Montserrat"/>
            </a:endParaRPr>
          </a:p>
          <a:p>
            <a:r>
              <a:rPr lang="pt-BR" sz="2400" dirty="0" err="1" smtClean="0">
                <a:latin typeface="Montserrat"/>
              </a:rPr>
              <a:t>Pugh</a:t>
            </a:r>
            <a:r>
              <a:rPr lang="pt-BR" sz="2400" dirty="0" smtClean="0">
                <a:latin typeface="Montserrat"/>
              </a:rPr>
              <a:t>, D. </a:t>
            </a:r>
            <a:r>
              <a:rPr lang="pt-BR" sz="2400" dirty="0" smtClean="0">
                <a:latin typeface="Montserrat"/>
              </a:rPr>
              <a:t>S. </a:t>
            </a:r>
            <a:r>
              <a:rPr lang="pt-BR" sz="2400" b="1" dirty="0" smtClean="0">
                <a:latin typeface="Montserrat"/>
              </a:rPr>
              <a:t>Organização e comportamento: uma abordagem contextual</a:t>
            </a:r>
            <a:r>
              <a:rPr lang="pt-BR" sz="2400" dirty="0" smtClean="0">
                <a:latin typeface="Montserrat"/>
              </a:rPr>
              <a:t>. </a:t>
            </a:r>
            <a:r>
              <a:rPr lang="pt-BR" sz="2400" dirty="0" smtClean="0">
                <a:latin typeface="Montserrat"/>
              </a:rPr>
              <a:t>Rio de Janeiro: Pearson </a:t>
            </a:r>
            <a:r>
              <a:rPr lang="pt-BR" sz="2400" dirty="0" err="1" smtClean="0">
                <a:latin typeface="Montserrat"/>
              </a:rPr>
              <a:t>Education</a:t>
            </a:r>
            <a:r>
              <a:rPr lang="pt-BR" sz="2400" dirty="0" smtClean="0">
                <a:latin typeface="Montserrat"/>
              </a:rPr>
              <a:t> do Brasil. </a:t>
            </a:r>
            <a:r>
              <a:rPr lang="pt-BR" sz="2400" dirty="0" smtClean="0">
                <a:latin typeface="Montserrat"/>
              </a:rPr>
              <a:t>2007.</a:t>
            </a:r>
            <a:endParaRPr lang="pt-BR" sz="2400" dirty="0">
              <a:latin typeface="Montserrat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2130090" y="31450041"/>
            <a:ext cx="9721080" cy="44319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pt-BR" sz="2400" dirty="0" err="1" smtClean="0">
                <a:latin typeface="Montserrat"/>
              </a:rPr>
              <a:t>Schein</a:t>
            </a:r>
            <a:r>
              <a:rPr lang="pt-BR" sz="2400" dirty="0" smtClean="0">
                <a:latin typeface="Montserrat"/>
              </a:rPr>
              <a:t>, E. H</a:t>
            </a:r>
            <a:r>
              <a:rPr lang="pt-BR" sz="2400" dirty="0" smtClean="0">
                <a:latin typeface="Montserrat"/>
              </a:rPr>
              <a:t>. </a:t>
            </a:r>
            <a:r>
              <a:rPr lang="pt-BR" sz="2400" b="1" dirty="0" err="1" smtClean="0">
                <a:latin typeface="Montserrat"/>
              </a:rPr>
              <a:t>Organizational</a:t>
            </a:r>
            <a:r>
              <a:rPr lang="pt-BR" sz="2400" b="1" dirty="0" smtClean="0">
                <a:latin typeface="Montserrat"/>
              </a:rPr>
              <a:t> </a:t>
            </a:r>
            <a:r>
              <a:rPr lang="pt-BR" sz="2400" b="1" dirty="0" err="1" smtClean="0">
                <a:latin typeface="Montserrat"/>
              </a:rPr>
              <a:t>culture</a:t>
            </a:r>
            <a:r>
              <a:rPr lang="pt-BR" sz="2400" b="1" dirty="0" smtClean="0">
                <a:latin typeface="Montserrat"/>
              </a:rPr>
              <a:t> </a:t>
            </a:r>
            <a:r>
              <a:rPr lang="pt-BR" sz="2400" b="1" dirty="0" err="1" smtClean="0">
                <a:latin typeface="Montserrat"/>
              </a:rPr>
              <a:t>and</a:t>
            </a:r>
            <a:r>
              <a:rPr lang="pt-BR" sz="2400" b="1" dirty="0" smtClean="0">
                <a:latin typeface="Montserrat"/>
              </a:rPr>
              <a:t> </a:t>
            </a:r>
            <a:r>
              <a:rPr lang="pt-BR" sz="2400" b="1" dirty="0" err="1" smtClean="0">
                <a:latin typeface="Montserrat"/>
              </a:rPr>
              <a:t>leadership</a:t>
            </a:r>
            <a:r>
              <a:rPr lang="pt-BR" sz="2400" b="1" dirty="0" smtClean="0">
                <a:latin typeface="Montserrat"/>
              </a:rPr>
              <a:t>.</a:t>
            </a:r>
            <a:r>
              <a:rPr lang="pt-BR" sz="2400" dirty="0" smtClean="0">
                <a:latin typeface="Montserrat"/>
              </a:rPr>
              <a:t> </a:t>
            </a:r>
            <a:r>
              <a:rPr lang="pt-BR" sz="2400" dirty="0" smtClean="0">
                <a:latin typeface="Montserrat"/>
              </a:rPr>
              <a:t>2nd ed. </a:t>
            </a:r>
            <a:r>
              <a:rPr lang="pt-BR" sz="2400" dirty="0" err="1" smtClean="0">
                <a:latin typeface="Montserrat"/>
              </a:rPr>
              <a:t>San</a:t>
            </a:r>
            <a:r>
              <a:rPr lang="pt-BR" sz="2400" dirty="0" smtClean="0">
                <a:latin typeface="Montserrat"/>
              </a:rPr>
              <a:t> Francisco: </a:t>
            </a:r>
            <a:r>
              <a:rPr lang="pt-BR" sz="2400" dirty="0" err="1" smtClean="0">
                <a:latin typeface="Montserrat"/>
              </a:rPr>
              <a:t>Jossey-Bass</a:t>
            </a:r>
            <a:r>
              <a:rPr lang="pt-BR" sz="2400" dirty="0" smtClean="0">
                <a:latin typeface="Montserrat"/>
              </a:rPr>
              <a:t>. </a:t>
            </a:r>
            <a:r>
              <a:rPr lang="pt-BR" sz="2400" dirty="0" smtClean="0">
                <a:latin typeface="Montserrat"/>
              </a:rPr>
              <a:t>1992.</a:t>
            </a:r>
          </a:p>
          <a:p>
            <a:endParaRPr lang="pt-BR" sz="2400" dirty="0" smtClean="0">
              <a:latin typeface="Montserrat"/>
            </a:endParaRPr>
          </a:p>
          <a:p>
            <a:r>
              <a:rPr lang="pt-BR" sz="2400" dirty="0" err="1" smtClean="0">
                <a:latin typeface="Montserrat"/>
              </a:rPr>
              <a:t>Selligman-Silva</a:t>
            </a:r>
            <a:r>
              <a:rPr lang="pt-BR" sz="2400" dirty="0" smtClean="0">
                <a:latin typeface="Montserrat"/>
              </a:rPr>
              <a:t>, </a:t>
            </a:r>
            <a:r>
              <a:rPr lang="pt-BR" sz="2400" dirty="0" smtClean="0">
                <a:latin typeface="Montserrat"/>
              </a:rPr>
              <a:t>E. </a:t>
            </a:r>
            <a:r>
              <a:rPr lang="pt-BR" sz="2400" b="1" dirty="0" smtClean="0">
                <a:latin typeface="Montserrat"/>
              </a:rPr>
              <a:t>Desgaste mental em trabalhadores de saúde. </a:t>
            </a:r>
            <a:r>
              <a:rPr lang="pt-BR" sz="2400" dirty="0" smtClean="0">
                <a:latin typeface="Montserrat"/>
              </a:rPr>
              <a:t>Em E. </a:t>
            </a:r>
            <a:r>
              <a:rPr lang="pt-BR" sz="2400" dirty="0" err="1" smtClean="0">
                <a:latin typeface="Montserrat"/>
              </a:rPr>
              <a:t>Selligman-Silva</a:t>
            </a:r>
            <a:r>
              <a:rPr lang="pt-BR" sz="2400" dirty="0" smtClean="0">
                <a:latin typeface="Montserrat"/>
              </a:rPr>
              <a:t> (Org.), Psicopatologia do </a:t>
            </a:r>
            <a:r>
              <a:rPr lang="pt-BR" sz="2400" dirty="0" smtClean="0">
                <a:latin typeface="Montserrat"/>
              </a:rPr>
              <a:t>trabalho.</a:t>
            </a:r>
            <a:r>
              <a:rPr lang="pt-BR" sz="2400" i="1" dirty="0" smtClean="0">
                <a:latin typeface="Montserrat"/>
              </a:rPr>
              <a:t> Rio de Janeiro:</a:t>
            </a:r>
            <a:r>
              <a:rPr lang="pt-BR" sz="2400" dirty="0" smtClean="0">
                <a:latin typeface="Montserrat"/>
              </a:rPr>
              <a:t> </a:t>
            </a:r>
            <a:r>
              <a:rPr lang="pt-BR" sz="2400" dirty="0" err="1" smtClean="0">
                <a:latin typeface="Montserrat"/>
              </a:rPr>
              <a:t>Medbook</a:t>
            </a:r>
            <a:r>
              <a:rPr lang="pt-BR" sz="2400" dirty="0" smtClean="0">
                <a:latin typeface="Montserrat"/>
              </a:rPr>
              <a:t>. </a:t>
            </a:r>
            <a:r>
              <a:rPr lang="pt-BR" sz="2400" dirty="0" smtClean="0">
                <a:latin typeface="Montserrat"/>
              </a:rPr>
              <a:t>2011. p. 53-80.</a:t>
            </a:r>
          </a:p>
          <a:p>
            <a:endParaRPr lang="pt-BR" sz="2400" dirty="0" smtClean="0">
              <a:latin typeface="Montserrat"/>
            </a:endParaRPr>
          </a:p>
          <a:p>
            <a:r>
              <a:rPr lang="pt-BR" sz="2400" dirty="0" err="1" smtClean="0">
                <a:latin typeface="Montserrat"/>
              </a:rPr>
              <a:t>Thiollent</a:t>
            </a:r>
            <a:r>
              <a:rPr lang="pt-BR" sz="2400" dirty="0" smtClean="0">
                <a:latin typeface="Montserrat"/>
              </a:rPr>
              <a:t>, </a:t>
            </a:r>
            <a:r>
              <a:rPr lang="pt-BR" sz="2400" dirty="0" smtClean="0">
                <a:latin typeface="Montserrat"/>
              </a:rPr>
              <a:t>M. </a:t>
            </a:r>
            <a:r>
              <a:rPr lang="pt-BR" sz="2400" b="1" dirty="0" smtClean="0">
                <a:latin typeface="Montserrat"/>
              </a:rPr>
              <a:t>Metodologia da pesquisa-ação</a:t>
            </a:r>
            <a:r>
              <a:rPr lang="pt-BR" sz="2400" dirty="0" smtClean="0">
                <a:latin typeface="Montserrat"/>
              </a:rPr>
              <a:t>. </a:t>
            </a:r>
            <a:r>
              <a:rPr lang="pt-BR" sz="2400" dirty="0" smtClean="0">
                <a:latin typeface="Montserrat"/>
              </a:rPr>
              <a:t>18. ed. São Paulo: Cortez,2011.</a:t>
            </a:r>
          </a:p>
          <a:p>
            <a:endParaRPr lang="pt-BR" sz="2400" dirty="0" smtClean="0">
              <a:latin typeface="Montserrat"/>
            </a:endParaRPr>
          </a:p>
          <a:p>
            <a:r>
              <a:rPr lang="pt-BR" sz="2400" dirty="0" err="1" smtClean="0">
                <a:latin typeface="Montserrat"/>
              </a:rPr>
              <a:t>Zanelli</a:t>
            </a:r>
            <a:r>
              <a:rPr lang="pt-BR" sz="2400" dirty="0" smtClean="0">
                <a:latin typeface="Montserrat"/>
              </a:rPr>
              <a:t>, J. C., Silva, N., &amp; Soares, D. H. P. </a:t>
            </a:r>
            <a:r>
              <a:rPr lang="pt-BR" sz="2400" b="1" dirty="0" smtClean="0">
                <a:latin typeface="Montserrat"/>
              </a:rPr>
              <a:t>Psicologia</a:t>
            </a:r>
            <a:r>
              <a:rPr lang="pt-BR" sz="2400" b="1" dirty="0" smtClean="0">
                <a:latin typeface="Montserrat"/>
              </a:rPr>
              <a:t>, organizações e trabalho no Brasil</a:t>
            </a:r>
            <a:r>
              <a:rPr lang="pt-BR" sz="2400" b="1" dirty="0" smtClean="0">
                <a:latin typeface="Montserrat"/>
              </a:rPr>
              <a:t>. </a:t>
            </a:r>
            <a:r>
              <a:rPr lang="pt-BR" sz="2400" dirty="0" smtClean="0">
                <a:latin typeface="Montserrat"/>
              </a:rPr>
              <a:t>Porto Alegre:  </a:t>
            </a:r>
            <a:r>
              <a:rPr lang="pt-BR" sz="2400" dirty="0" err="1" smtClean="0">
                <a:latin typeface="Montserrat"/>
              </a:rPr>
              <a:t>Artmed</a:t>
            </a:r>
            <a:r>
              <a:rPr lang="pt-BR" sz="2400" dirty="0" smtClean="0">
                <a:latin typeface="Montserrat"/>
              </a:rPr>
              <a:t>, 2014.</a:t>
            </a:r>
            <a:endParaRPr lang="pt-BR" sz="2400" dirty="0">
              <a:latin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825</Words>
  <Application>Microsoft Office PowerPoint</Application>
  <PresentationFormat>Personalizar</PresentationFormat>
  <Paragraphs>32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kaliny.sales</cp:lastModifiedBy>
  <cp:revision>18</cp:revision>
  <dcterms:created xsi:type="dcterms:W3CDTF">2025-09-30T13:28:19Z</dcterms:created>
  <dcterms:modified xsi:type="dcterms:W3CDTF">2025-11-04T21:33:44Z</dcterms:modified>
</cp:coreProperties>
</file>