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3402925" cy="40325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9C8FAB-3B11-49AC-8BD2-19AF0FC93D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42CFBF-4FC7-4757-8C98-5460BAF1A38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596923-D2E5-423F-B205-C19E8EA17AB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829116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1541232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117000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829116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1541232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683BE5-F7B7-4027-9DF0-C8A45C48D63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9BE8AA-DCA3-4E4C-88BC-04959A4AA9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CEAAF2-C24A-44C0-ADAE-BC32A1BBAD3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FBDD30-FC94-420B-B1C7-8ABCA2CE3A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570F62-462A-44B3-8BC1-12999E56AE7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1755360" y="12526920"/>
            <a:ext cx="19891800" cy="400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1B5149-EABC-4734-A754-B47D1A09BF0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298137-2B5E-4AAC-BEC3-7D7226D14E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97254B-9308-4B35-BD52-7E4B7B0E63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CBB70B-33A6-4E28-8551-6246B6F93F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oogle Shape;6;p2" descr="C:\Users\rao656402\Desktop\banner.png"/>
          <p:cNvPicPr/>
          <p:nvPr/>
        </p:nvPicPr>
        <p:blipFill>
          <a:blip r:embed="rId2"/>
          <a:stretch/>
        </p:blipFill>
        <p:spPr>
          <a:xfrm>
            <a:off x="1800" y="4680"/>
            <a:ext cx="23398920" cy="4031532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1800" cy="86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170000" y="9435960"/>
            <a:ext cx="10277640" cy="1115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11962440" y="9435960"/>
            <a:ext cx="10277640" cy="1115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1170000" y="21652200"/>
            <a:ext cx="21061800" cy="1115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ftr" idx="1"/>
          </p:nvPr>
        </p:nvSpPr>
        <p:spPr>
          <a:xfrm>
            <a:off x="7995960" y="37375920"/>
            <a:ext cx="741024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sldNum" idx="2"/>
          </p:nvPr>
        </p:nvSpPr>
        <p:spPr>
          <a:xfrm>
            <a:off x="16772040" y="37375920"/>
            <a:ext cx="546012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48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FCCC5FB-A1B1-4967-8F0B-64103CA843A9}" type="slidenum">
              <a:rPr b="0" lang="en-US" sz="48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4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dt" idx="3"/>
          </p:nvPr>
        </p:nvSpPr>
        <p:spPr>
          <a:xfrm>
            <a:off x="1170000" y="37375920"/>
            <a:ext cx="5460120" cy="214632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100;p1"/>
          <p:cNvSpPr/>
          <p:nvPr/>
        </p:nvSpPr>
        <p:spPr>
          <a:xfrm>
            <a:off x="1060200" y="11449800"/>
            <a:ext cx="9576720" cy="1050120"/>
          </a:xfrm>
          <a:custGeom>
            <a:avLst/>
            <a:gdLst>
              <a:gd name="textAreaLeft" fmla="*/ 0 w 9576720"/>
              <a:gd name="textAreaRight" fmla="*/ 9577080 w 957672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101;p1"/>
          <p:cNvSpPr/>
          <p:nvPr/>
        </p:nvSpPr>
        <p:spPr>
          <a:xfrm>
            <a:off x="1060200" y="12349800"/>
            <a:ext cx="9559800" cy="33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Integração de ações voltadas à saúde do trabalhador, abrangendo prevenção de doenças e promoção do bem-estar físico, mental e social.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74000"/>
              </a:lnSpc>
              <a:tabLst>
                <a:tab algn="l" pos="0"/>
              </a:tabLst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Google Shape;102;p1"/>
          <p:cNvSpPr/>
          <p:nvPr/>
        </p:nvSpPr>
        <p:spPr>
          <a:xfrm>
            <a:off x="1060200" y="11305800"/>
            <a:ext cx="948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Montserrat"/>
              </a:rPr>
              <a:t>OBJETIVO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Google Shape;103;p1"/>
          <p:cNvSpPr/>
          <p:nvPr/>
        </p:nvSpPr>
        <p:spPr>
          <a:xfrm>
            <a:off x="0" y="4374360"/>
            <a:ext cx="23402880" cy="33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ts val="6520"/>
              </a:lnSpc>
              <a:tabLst>
                <a:tab algn="l" pos="0"/>
              </a:tabLst>
            </a:pPr>
            <a:r>
              <a:rPr b="1" lang="en-US" sz="5400" spc="-1" strike="noStrike">
                <a:solidFill>
                  <a:srgbClr val="0089cd"/>
                </a:solidFill>
                <a:latin typeface="Montserrat"/>
                <a:ea typeface="Montserrat"/>
              </a:rPr>
              <a:t>INTEGRAÇÃO DE ESTRATÉGIAS PARA PREVENÇÃO, PROMOÇÃO DA SAÚDE E SEGURANÇA NO TRABALHO: AÇÕES VOLTADAS À SAÚDE FÍSICA, MENTAL E SOCIAL DO TRABALHADOR</a:t>
            </a:r>
            <a:endParaRPr b="0" lang="pt-BR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104;p1"/>
          <p:cNvSpPr/>
          <p:nvPr/>
        </p:nvSpPr>
        <p:spPr>
          <a:xfrm>
            <a:off x="180000" y="7891920"/>
            <a:ext cx="23222520" cy="7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ts val="3118"/>
              </a:lnSpc>
              <a:tabLst>
                <a:tab algn="l" pos="0"/>
              </a:tabLst>
            </a:pPr>
            <a:r>
              <a:rPr b="0" lang="en-US" sz="3920" spc="-1" strike="noStrike">
                <a:solidFill>
                  <a:srgbClr val="000000"/>
                </a:solidFill>
                <a:latin typeface="Montserrat"/>
                <a:ea typeface="Montserrat"/>
              </a:rPr>
              <a:t> 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Vitória C. M Torres¹*, Maria Izabel S. Pereira², Maria Layanne C. P. Sales³, Suediany S. B. Fausto⁴, Ana Carolina S. Martins⁵, Thyago Henrique M. de Santana⁶, Izabella C. M. Tabosa⁷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Google Shape;105;p1"/>
          <p:cNvSpPr/>
          <p:nvPr/>
        </p:nvSpPr>
        <p:spPr>
          <a:xfrm>
            <a:off x="0" y="8788680"/>
            <a:ext cx="23402880" cy="27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3969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¹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Enfermeira da Medicina do Trabalho do Hospital Regional de Palmares Dr° Sílvio Fernandes Magalhães (HRP) – Fundação Manoel da Silva Almeida, Palmares,  Pernambuco,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2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Fisioterapia,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3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Coordenação de Enfermagem,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4 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Enfermeira da Gestão de Riscos e Qualidade de Projetos,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5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Diretora Geral,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6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 Administrativa e Financeiro e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7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Diretora Médica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3969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Montserrat"/>
              </a:rPr>
              <a:t>*Vitória Carolina Monteiro Torres*: medicinadotrabalho.hrp@hospitalmarialucinda.com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Google Shape;106;p1"/>
          <p:cNvSpPr/>
          <p:nvPr/>
        </p:nvSpPr>
        <p:spPr>
          <a:xfrm>
            <a:off x="1057320" y="16433280"/>
            <a:ext cx="9576720" cy="1050120"/>
          </a:xfrm>
          <a:custGeom>
            <a:avLst/>
            <a:gdLst>
              <a:gd name="textAreaLeft" fmla="*/ 0 w 9576720"/>
              <a:gd name="textAreaRight" fmla="*/ 9577080 w 957672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Google Shape;107;p1"/>
          <p:cNvSpPr/>
          <p:nvPr/>
        </p:nvSpPr>
        <p:spPr>
          <a:xfrm>
            <a:off x="1057320" y="16853040"/>
            <a:ext cx="9562680" cy="62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A experiência envolveu mapeamento ergonômico dos setores, aquisição de mouses e apoios posturais, criação de fluxos acolhedores em saúde mental e realização de ações educativas e campanhas. Implantou-se Ginástica Laboral semanal para prevenção de LER/DORT e monitorou-se o absenteísmo para avaliar impacto das intervenções.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Google Shape;108;p1"/>
          <p:cNvSpPr/>
          <p:nvPr/>
        </p:nvSpPr>
        <p:spPr>
          <a:xfrm>
            <a:off x="913320" y="16380000"/>
            <a:ext cx="984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Montserrat"/>
              </a:rPr>
              <a:t>DESCRIÇÃO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Google Shape;109;p1"/>
          <p:cNvSpPr/>
          <p:nvPr/>
        </p:nvSpPr>
        <p:spPr>
          <a:xfrm>
            <a:off x="972360" y="25039080"/>
            <a:ext cx="9576720" cy="1050120"/>
          </a:xfrm>
          <a:custGeom>
            <a:avLst/>
            <a:gdLst>
              <a:gd name="textAreaLeft" fmla="*/ 0 w 9576720"/>
              <a:gd name="textAreaRight" fmla="*/ 9577080 w 957672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Google Shape;110;p1"/>
          <p:cNvSpPr/>
          <p:nvPr/>
        </p:nvSpPr>
        <p:spPr>
          <a:xfrm>
            <a:off x="972360" y="26001000"/>
            <a:ext cx="9648360" cy="83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Verificou-se que ações isoladas não geram impacto sustentado sem acompanhamento contínuo e engajamento coletivo. A integração entre saúde física, mental e social, somada ao trabalho multiprofissional, foi essencial para os resultados positivos. A experiência demonstrou que educação permanente, escuta ativa e melhoria contínua fortalecem a cultura organizacional de segurança, promovendo mais saúde e sustentabilidade no ambiente de trabalho.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Google Shape;111;p1"/>
          <p:cNvSpPr/>
          <p:nvPr/>
        </p:nvSpPr>
        <p:spPr>
          <a:xfrm>
            <a:off x="972360" y="24939360"/>
            <a:ext cx="984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APRENDIZADO E ANÁLISE CRÍTICA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Google Shape;112;p1"/>
          <p:cNvSpPr/>
          <p:nvPr/>
        </p:nvSpPr>
        <p:spPr>
          <a:xfrm>
            <a:off x="12493440" y="11475360"/>
            <a:ext cx="9576720" cy="1050120"/>
          </a:xfrm>
          <a:custGeom>
            <a:avLst/>
            <a:gdLst>
              <a:gd name="textAreaLeft" fmla="*/ 0 w 9576720"/>
              <a:gd name="textAreaRight" fmla="*/ 9577080 w 957672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Google Shape;113;p1"/>
          <p:cNvSpPr/>
          <p:nvPr/>
        </p:nvSpPr>
        <p:spPr>
          <a:xfrm>
            <a:off x="12493440" y="12341520"/>
            <a:ext cx="9466560" cy="41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Implantar ações de vigilância em saúde do trabalhador para prevenir riscos, reduzir afastamentos, promover ergonomia, acolhimento em saúde mental e qualidade de vida.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74000"/>
              </a:lnSpc>
              <a:tabLst>
                <a:tab algn="l" pos="0"/>
              </a:tabLst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Google Shape;114;p1"/>
          <p:cNvSpPr/>
          <p:nvPr/>
        </p:nvSpPr>
        <p:spPr>
          <a:xfrm>
            <a:off x="12493440" y="11367360"/>
            <a:ext cx="948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Montserrat"/>
              </a:rPr>
              <a:t>OBJETIVOS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Google Shape;115;p1"/>
          <p:cNvSpPr/>
          <p:nvPr/>
        </p:nvSpPr>
        <p:spPr>
          <a:xfrm>
            <a:off x="12382920" y="16482240"/>
            <a:ext cx="9577080" cy="105012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Google Shape;116;p1"/>
          <p:cNvSpPr/>
          <p:nvPr/>
        </p:nvSpPr>
        <p:spPr>
          <a:xfrm>
            <a:off x="12415680" y="17249040"/>
            <a:ext cx="9648360" cy="74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Observou-se redução do absenteísmo, maior engajamento nas ações educativas e melhora das queixas osteomusculares. O mapeamento ergonômico e a ginástica laboral resultaram em adequações no ambiente de trabalho, enquanto os fluxos de saúde mental proporcionaram acolhimento mais ágil. Houve ainda melhoria nos registros e notificações de acidentes, fortalecendo ações preventivas.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Google Shape;117;p1"/>
          <p:cNvSpPr/>
          <p:nvPr/>
        </p:nvSpPr>
        <p:spPr>
          <a:xfrm>
            <a:off x="12236400" y="16362360"/>
            <a:ext cx="984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RESULTADOS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Google Shape;118;p1"/>
          <p:cNvSpPr/>
          <p:nvPr/>
        </p:nvSpPr>
        <p:spPr>
          <a:xfrm>
            <a:off x="12503520" y="25071480"/>
            <a:ext cx="9577080" cy="105012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120"/>
              <a:gd name="textAreaBottom" fmla="*/ 1050480 h 105012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Google Shape;119;p1"/>
          <p:cNvSpPr/>
          <p:nvPr/>
        </p:nvSpPr>
        <p:spPr>
          <a:xfrm>
            <a:off x="12405600" y="26043120"/>
            <a:ext cx="9648360" cy="74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95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Montserrat"/>
              </a:rPr>
              <a:t>A experiência mostrou que a integração entre saúde física, mental e social é essencial para promover um ambiente de trabalho mais saudável. Recomenda-se a ampliação da Ginástica Laboral, a continuidade do acompanhamento multiprofissional e a manutenção das estratégias ergonômicas, além de reforçar ações educativas permanentes, fortalecendo o compromisso institucional com a saúde do trabalhador e com a cultura de segurança.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Google Shape;120;p1"/>
          <p:cNvSpPr/>
          <p:nvPr/>
        </p:nvSpPr>
        <p:spPr>
          <a:xfrm>
            <a:off x="12385440" y="24927480"/>
            <a:ext cx="9848520" cy="9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6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CONCLUSÃO E/OU RECOMENDAÇÕES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Google Shape;121;p1"/>
          <p:cNvSpPr/>
          <p:nvPr/>
        </p:nvSpPr>
        <p:spPr>
          <a:xfrm>
            <a:off x="4286160" y="34971840"/>
            <a:ext cx="14830200" cy="97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1" lang="en-US" sz="4570" spc="-1" strike="noStrike">
                <a:solidFill>
                  <a:srgbClr val="000000"/>
                </a:solidFill>
                <a:latin typeface="Montserrat"/>
                <a:ea typeface="Montserrat"/>
              </a:rPr>
              <a:t>Referências</a:t>
            </a:r>
            <a:endParaRPr b="0" lang="pt-BR" sz="45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Google Shape;122;p1"/>
          <p:cNvSpPr/>
          <p:nvPr/>
        </p:nvSpPr>
        <p:spPr>
          <a:xfrm>
            <a:off x="900000" y="36098640"/>
            <a:ext cx="21420000" cy="61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67000"/>
              </a:lnSpc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Montserrat"/>
              </a:rPr>
              <a:t>BRASIL. Ministério do Trabalho e Emprego. Norma Regulamentadora nº 17 – Ergonomia. Brasília: MTE, 2020.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LibreOffice/7.6.4.1$Windows_X86_64 LibreOffice_project/e19e193f88cd6c0525a17fb7a176ed8e6a3e2aa1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2025-09-30T13:28:19Z</dcterms:created>
  <dc:creator>rao656402</dc:creator>
  <dc:description/>
  <dc:language>pt-BR</dc:language>
  <cp:lastModifiedBy/>
  <dcterms:modified xsi:type="dcterms:W3CDTF">2025-11-04T12:13:19Z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