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4" d="100"/>
          <a:sy n="14" d="100"/>
        </p:scale>
        <p:origin x="2580" y="174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1EF10-BCC6-B365-63D9-C365FE44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38116DC3-69EA-B39E-18A5-52E61C7FCEBA}"/>
              </a:ext>
            </a:extLst>
          </p:cNvPr>
          <p:cNvSpPr/>
          <p:nvPr/>
        </p:nvSpPr>
        <p:spPr>
          <a:xfrm>
            <a:off x="1073134" y="11333814"/>
            <a:ext cx="10376161" cy="776219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453DE62-6EF7-890D-98C3-E816ACDEDDDA}"/>
              </a:ext>
            </a:extLst>
          </p:cNvPr>
          <p:cNvSpPr txBox="1"/>
          <p:nvPr/>
        </p:nvSpPr>
        <p:spPr>
          <a:xfrm>
            <a:off x="1265449" y="12079754"/>
            <a:ext cx="10086720" cy="21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Painel da regulação hospitalar pediátrica para Síndrome Respiratória Aguda Grave (SRAG) em Pernambuco.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31684034-70EC-EE7E-D8D6-49B3477D7068}"/>
              </a:ext>
            </a:extLst>
          </p:cNvPr>
          <p:cNvSpPr txBox="1"/>
          <p:nvPr/>
        </p:nvSpPr>
        <p:spPr>
          <a:xfrm>
            <a:off x="1999543" y="11273477"/>
            <a:ext cx="881624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0107757A-DC00-888B-5A25-EB0D5D2AD810}"/>
              </a:ext>
            </a:extLst>
          </p:cNvPr>
          <p:cNvSpPr txBox="1"/>
          <p:nvPr/>
        </p:nvSpPr>
        <p:spPr>
          <a:xfrm>
            <a:off x="758766" y="4496995"/>
            <a:ext cx="2167440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IMPLEMENTAÇÃO DO PAINEL DA REGULAÇÃO HOSPITALAR COMO INSTRUMENTO DE MONITORAMENTO DOS LEITOS PEDIÁTRICOS DURANTE A SAZONALIDADE DOS VÍRUS RESPIRATÓRIOS EM PERNAMBUCO</a:t>
            </a: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>
            <a:extLst>
              <a:ext uri="{FF2B5EF4-FFF2-40B4-BE49-F238E27FC236}">
                <a16:creationId xmlns:a16="http://schemas.microsoft.com/office/drawing/2014/main" id="{A9CBB9FF-2B85-A79C-8E19-2604C66E7BC0}"/>
              </a:ext>
            </a:extLst>
          </p:cNvPr>
          <p:cNvSpPr txBox="1"/>
          <p:nvPr/>
        </p:nvSpPr>
        <p:spPr>
          <a:xfrm>
            <a:off x="909957" y="8137501"/>
            <a:ext cx="2117615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Luana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Ketlen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Cavalcanti de Lima Felix¹*, Mariana Farias Gomes¹; Larissa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Morélia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Sá Vieira Macêdo¹; Moara Maria Silva Cardozo¹; Bárbara Marcela Beringuel¹; Michelle Elizabeth Gomes Paiva Reis¹; Anuska Elizabeth Loureiro Lins da Gama¹; André Carneiro Barros Coimbra¹;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Glívia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Maria Barros Delmondes¹; Bruna Rafaela Dornelas de Andrade Lima Monteiro¹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E370DB60-593D-437A-EA51-C167E709603F}"/>
              </a:ext>
            </a:extLst>
          </p:cNvPr>
          <p:cNvSpPr txBox="1"/>
          <p:nvPr/>
        </p:nvSpPr>
        <p:spPr>
          <a:xfrm>
            <a:off x="983041" y="10135141"/>
            <a:ext cx="2167440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Pernambuco (SES-PE).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luanaketlen@outlook.com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8B0293E-B8C0-6251-B501-3865D4B9724B}"/>
              </a:ext>
            </a:extLst>
          </p:cNvPr>
          <p:cNvSpPr/>
          <p:nvPr/>
        </p:nvSpPr>
        <p:spPr>
          <a:xfrm>
            <a:off x="1048745" y="15865145"/>
            <a:ext cx="21132986" cy="81159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F4B1EBD-97D5-88ED-CDF0-69F10991B043}"/>
              </a:ext>
            </a:extLst>
          </p:cNvPr>
          <p:cNvSpPr txBox="1"/>
          <p:nvPr/>
        </p:nvSpPr>
        <p:spPr>
          <a:xfrm>
            <a:off x="7025432" y="1584935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C4CCF850-2E46-CCB9-2F01-0D9B4B1CCF44}"/>
              </a:ext>
            </a:extLst>
          </p:cNvPr>
          <p:cNvSpPr/>
          <p:nvPr/>
        </p:nvSpPr>
        <p:spPr>
          <a:xfrm>
            <a:off x="909958" y="29883919"/>
            <a:ext cx="10460305" cy="821850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51E4B27F-8FDF-6F52-D35B-603E1F4F1FD4}"/>
              </a:ext>
            </a:extLst>
          </p:cNvPr>
          <p:cNvSpPr txBox="1"/>
          <p:nvPr/>
        </p:nvSpPr>
        <p:spPr>
          <a:xfrm>
            <a:off x="1163316" y="29889516"/>
            <a:ext cx="10122803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90C0D90C-231C-1871-67E6-6C7F8289E395}"/>
              </a:ext>
            </a:extLst>
          </p:cNvPr>
          <p:cNvSpPr/>
          <p:nvPr/>
        </p:nvSpPr>
        <p:spPr>
          <a:xfrm>
            <a:off x="12236531" y="11296021"/>
            <a:ext cx="9886566" cy="791127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0456EB2A-AE17-41E3-4387-D964DCB6F468}"/>
              </a:ext>
            </a:extLst>
          </p:cNvPr>
          <p:cNvSpPr txBox="1"/>
          <p:nvPr/>
        </p:nvSpPr>
        <p:spPr>
          <a:xfrm>
            <a:off x="12236531" y="11962618"/>
            <a:ext cx="9795682" cy="343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Descrever a experiência de implantação e do uso do painel da regulação hospitalar pediátrica como instrumento de monitoramento da demanda e da capacidade assistencial durante a sazonalidade dos vírus respiratórios em Pernambuco.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6BD744D7-8CA2-5D7E-F897-17522D2DA264}"/>
              </a:ext>
            </a:extLst>
          </p:cNvPr>
          <p:cNvSpPr txBox="1"/>
          <p:nvPr/>
        </p:nvSpPr>
        <p:spPr>
          <a:xfrm>
            <a:off x="12633807" y="11261323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E3F4B2D0-4BE5-06A6-5F53-00BAC455857A}"/>
              </a:ext>
            </a:extLst>
          </p:cNvPr>
          <p:cNvSpPr/>
          <p:nvPr/>
        </p:nvSpPr>
        <p:spPr>
          <a:xfrm>
            <a:off x="983041" y="20666893"/>
            <a:ext cx="21198690" cy="821828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76C2A678-0A26-54D7-DCEF-B04335E110A5}"/>
              </a:ext>
            </a:extLst>
          </p:cNvPr>
          <p:cNvSpPr txBox="1"/>
          <p:nvPr/>
        </p:nvSpPr>
        <p:spPr>
          <a:xfrm>
            <a:off x="6690572" y="20710074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D12AE8A2-3F75-61D1-EA8F-14494C1A44AB}"/>
              </a:ext>
            </a:extLst>
          </p:cNvPr>
          <p:cNvSpPr/>
          <p:nvPr/>
        </p:nvSpPr>
        <p:spPr>
          <a:xfrm>
            <a:off x="12116807" y="29883917"/>
            <a:ext cx="10020567" cy="821850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7C3DC8FF-74EF-6787-0073-41904A2C487F}"/>
              </a:ext>
            </a:extLst>
          </p:cNvPr>
          <p:cNvSpPr txBox="1"/>
          <p:nvPr/>
        </p:nvSpPr>
        <p:spPr>
          <a:xfrm>
            <a:off x="12021743" y="29901955"/>
            <a:ext cx="10122803" cy="74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3FD6236-FA62-981F-E471-534FBD87CDC1}"/>
              </a:ext>
            </a:extLst>
          </p:cNvPr>
          <p:cNvGrpSpPr/>
          <p:nvPr/>
        </p:nvGrpSpPr>
        <p:grpSpPr>
          <a:xfrm>
            <a:off x="11794347" y="23707570"/>
            <a:ext cx="10160828" cy="4011300"/>
            <a:chOff x="4444845" y="24047089"/>
            <a:chExt cx="15449550" cy="5131239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D97B431-E9FB-04E8-EDC7-ABD1C995C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7245" y="24727097"/>
              <a:ext cx="3174508" cy="441313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A54B3A1-3760-92A1-7028-D639D2BD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5278" y="24047089"/>
              <a:ext cx="9849117" cy="513123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E647E5-F681-B2C0-BA97-EFA9558149FD}"/>
                </a:ext>
              </a:extLst>
            </p:cNvPr>
            <p:cNvSpPr/>
            <p:nvPr/>
          </p:nvSpPr>
          <p:spPr>
            <a:xfrm>
              <a:off x="4444845" y="25604646"/>
              <a:ext cx="3429000" cy="167198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2C9B65C-1BB3-BA0D-2BB1-389FBFB29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3845" y="24047089"/>
              <a:ext cx="2171433" cy="15575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F1D3A4E6-CC33-3983-A053-F5BD52DEFFCE}"/>
                </a:ext>
              </a:extLst>
            </p:cNvPr>
            <p:cNvCxnSpPr>
              <a:cxnSpLocks/>
            </p:cNvCxnSpPr>
            <p:nvPr/>
          </p:nvCxnSpPr>
          <p:spPr>
            <a:xfrm>
              <a:off x="7832324" y="27276629"/>
              <a:ext cx="2212954" cy="19016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2D7805-24A6-D92F-CF35-8EEEB18ED1D5}"/>
              </a:ext>
            </a:extLst>
          </p:cNvPr>
          <p:cNvSpPr txBox="1"/>
          <p:nvPr/>
        </p:nvSpPr>
        <p:spPr>
          <a:xfrm>
            <a:off x="12150294" y="30705769"/>
            <a:ext cx="9994252" cy="635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A experiência reforça a necessidade de painéis estratégicos para a gestão de leitos pediátricos do estado, ampliando a capacidade de análise e tomada de decisão baseadas em evidências, especialmente em períodos de alta demanda como em situações de emergências epidemiológicas. Recomenda-se sua manutenção contínua do painel, ampliação para outras especialidade e investimento na qualificação e automatização dos processos.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F9299E-F2D5-59BE-8367-451911A37073}"/>
              </a:ext>
            </a:extLst>
          </p:cNvPr>
          <p:cNvSpPr txBox="1"/>
          <p:nvPr/>
        </p:nvSpPr>
        <p:spPr>
          <a:xfrm>
            <a:off x="1007853" y="21885284"/>
            <a:ext cx="9807930" cy="648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O painel ampliou a capacidade de monitorar, de forma sistemática, os dados da regulação pediátrica para SRAG, permitindo identificar padrões na demanda por leitos, taxas de ocupação, quantitativo de solicitações e encaminhamentos entre unidades e regiões de saúde, incluindo análises de tendência e média móvel. A ferramenta contribuiu para o planejamento ágil e fundamentado em evidências, aprimorando a resposta da rede assistencial e a gestão hospitalar pediátrica da SES/PE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6234520-A8ED-0A43-795B-DDC60808A052}"/>
              </a:ext>
            </a:extLst>
          </p:cNvPr>
          <p:cNvSpPr txBox="1"/>
          <p:nvPr/>
        </p:nvSpPr>
        <p:spPr>
          <a:xfrm>
            <a:off x="920794" y="30692713"/>
            <a:ext cx="10460305" cy="635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A experiência evidenciou a importância da integração de dados em tempo real para a tomada de decisão na regulação hospitalar dos leitos pediátricos da SES/PE. Destaca-se como avanço a articulação intrasetorial com outras áreas técnicas e o uso de ferramentas digitais como suporte à gestão. Como desafios, destaca-se a necessidade de automatização dos processos com a introdução de ferramentas digitais que gerem a interface com os sistemas e possibilite relatórios automáticos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5FD7A33-9AB3-0C89-44A1-86193101B6D0}"/>
              </a:ext>
            </a:extLst>
          </p:cNvPr>
          <p:cNvSpPr txBox="1"/>
          <p:nvPr/>
        </p:nvSpPr>
        <p:spPr>
          <a:xfrm>
            <a:off x="11691715" y="22120812"/>
            <a:ext cx="9807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Figura 1.  Imagem recortada da primeira página que compõem do painel</a:t>
            </a:r>
            <a:endParaRPr lang="pt-BR" sz="28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5166316-C356-BFB4-63C4-B4E131314D8B}"/>
              </a:ext>
            </a:extLst>
          </p:cNvPr>
          <p:cNvSpPr txBox="1"/>
          <p:nvPr/>
        </p:nvSpPr>
        <p:spPr>
          <a:xfrm>
            <a:off x="13202353" y="28351521"/>
            <a:ext cx="73448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Fonte: GRH/DGFA/SERS/SES-PE</a:t>
            </a:r>
            <a:endParaRPr lang="pt-BR" sz="2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840BA68-10E4-03E4-4EA9-BD0A1A22A615}"/>
              </a:ext>
            </a:extLst>
          </p:cNvPr>
          <p:cNvSpPr txBox="1"/>
          <p:nvPr/>
        </p:nvSpPr>
        <p:spPr>
          <a:xfrm>
            <a:off x="1007853" y="16614790"/>
            <a:ext cx="21103072" cy="353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painel foi desenvolvido para disponibilizar informações diárias sobre a oferta e a demanda de leitos pediátricos destinados a casos de SRAG durante o período de maior circulação dos vírus respiratórios no estado. Sua emissão foi realizada diariamente pela equipe de Monitoramento de Fluxos Assistenciais, da Regulação Hospitalar, que consolidava os dados e divulgava para gestores estratégicos da Secretaria Estadual de Saúde de Pernambuco (SES/PE), subsidiando a tomada de decisão.</a:t>
            </a:r>
            <a:endParaRPr lang="pt-BR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27921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477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leaodonorte</cp:lastModifiedBy>
  <cp:revision>14</cp:revision>
  <dcterms:created xsi:type="dcterms:W3CDTF">2025-09-30T13:28:19Z</dcterms:created>
  <dcterms:modified xsi:type="dcterms:W3CDTF">2025-11-04T17:35:54Z</dcterms:modified>
</cp:coreProperties>
</file>